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1.xml" ContentType="application/vnd.ms-office.chartex+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theme/themeOverride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4.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 id="2147483702" r:id="rId5"/>
    <p:sldMasterId id="2147483714" r:id="rId6"/>
    <p:sldMasterId id="2147483672" r:id="rId7"/>
    <p:sldMasterId id="2147483675" r:id="rId8"/>
    <p:sldMasterId id="2147483678" r:id="rId9"/>
    <p:sldMasterId id="2147483680" r:id="rId10"/>
    <p:sldMasterId id="2147483738" r:id="rId11"/>
    <p:sldMasterId id="2147483753" r:id="rId12"/>
    <p:sldMasterId id="2147483755" r:id="rId13"/>
    <p:sldMasterId id="2147483757" r:id="rId14"/>
    <p:sldMasterId id="2147483759" r:id="rId15"/>
  </p:sldMasterIdLst>
  <p:notesMasterIdLst>
    <p:notesMasterId r:id="rId72"/>
  </p:notesMasterIdLst>
  <p:sldIdLst>
    <p:sldId id="1150" r:id="rId16"/>
    <p:sldId id="258" r:id="rId17"/>
    <p:sldId id="1824" r:id="rId18"/>
    <p:sldId id="1825" r:id="rId19"/>
    <p:sldId id="1673" r:id="rId20"/>
    <p:sldId id="2145707052" r:id="rId21"/>
    <p:sldId id="1659" r:id="rId22"/>
    <p:sldId id="2145707060" r:id="rId23"/>
    <p:sldId id="1151" r:id="rId24"/>
    <p:sldId id="1675" r:id="rId25"/>
    <p:sldId id="1700" r:id="rId26"/>
    <p:sldId id="1703" r:id="rId27"/>
    <p:sldId id="1674" r:id="rId28"/>
    <p:sldId id="2145707068" r:id="rId29"/>
    <p:sldId id="2145707067" r:id="rId30"/>
    <p:sldId id="2145707069" r:id="rId31"/>
    <p:sldId id="1652" r:id="rId32"/>
    <p:sldId id="1704" r:id="rId33"/>
    <p:sldId id="1706" r:id="rId34"/>
    <p:sldId id="1765" r:id="rId35"/>
    <p:sldId id="1806" r:id="rId36"/>
    <p:sldId id="1771" r:id="rId37"/>
    <p:sldId id="2145707077" r:id="rId38"/>
    <p:sldId id="419" r:id="rId39"/>
    <p:sldId id="2145707061" r:id="rId40"/>
    <p:sldId id="2145707078" r:id="rId41"/>
    <p:sldId id="1653" r:id="rId42"/>
    <p:sldId id="1654" r:id="rId43"/>
    <p:sldId id="1697" r:id="rId44"/>
    <p:sldId id="2145707073" r:id="rId45"/>
    <p:sldId id="2145707062" r:id="rId46"/>
    <p:sldId id="2145707074" r:id="rId47"/>
    <p:sldId id="2145707059" r:id="rId48"/>
    <p:sldId id="1660" r:id="rId49"/>
    <p:sldId id="2145707057" r:id="rId50"/>
    <p:sldId id="1534" r:id="rId51"/>
    <p:sldId id="259" r:id="rId52"/>
    <p:sldId id="2145707075" r:id="rId53"/>
    <p:sldId id="476" r:id="rId54"/>
    <p:sldId id="439" r:id="rId55"/>
    <p:sldId id="2145707070" r:id="rId56"/>
    <p:sldId id="661" r:id="rId57"/>
    <p:sldId id="1708" r:id="rId58"/>
    <p:sldId id="1709" r:id="rId59"/>
    <p:sldId id="428" r:id="rId60"/>
    <p:sldId id="1671" r:id="rId61"/>
    <p:sldId id="1688" r:id="rId62"/>
    <p:sldId id="434" r:id="rId63"/>
    <p:sldId id="1665" r:id="rId64"/>
    <p:sldId id="2145707066" r:id="rId65"/>
    <p:sldId id="660" r:id="rId66"/>
    <p:sldId id="429" r:id="rId67"/>
    <p:sldId id="2145707079" r:id="rId68"/>
    <p:sldId id="2145707080" r:id="rId69"/>
    <p:sldId id="2145707081" r:id="rId70"/>
    <p:sldId id="415" r:id="rId71"/>
  </p:sldIdLst>
  <p:sldSz cx="13817600" cy="7772400"/>
  <p:notesSz cx="7010400" cy="9296400"/>
  <p:defaultText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64403A-2A50-975D-7B1F-40647F97AFCA}" name="Ellen Liss" initials="EL" userId="S::ellen@thinqinsights.com::eb4c5616-622a-4765-9caa-da5ba9dc13c0" providerId="AD"/>
  <p188:author id="{87A253BA-086A-DD85-06D4-AB2EA2F5CD9B}" name="Laila Waggoner" initials="LW" userId="S::laila@corecreative.com::c67cb28f-37b7-4cab-9431-dad0c7469b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CB2"/>
    <a:srgbClr val="FAAB1C"/>
    <a:srgbClr val="DBD4BA"/>
    <a:srgbClr val="808080"/>
    <a:srgbClr val="000000"/>
    <a:srgbClr val="FFCC00"/>
    <a:srgbClr val="FFFFCC"/>
    <a:srgbClr val="F8A908"/>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DB697-D975-4DAF-A778-60123B12843E}" v="1066" dt="2024-04-15T14:41:21.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29" autoAdjust="0"/>
    <p:restoredTop sz="96247" autoAdjust="0"/>
  </p:normalViewPr>
  <p:slideViewPr>
    <p:cSldViewPr>
      <p:cViewPr varScale="1">
        <p:scale>
          <a:sx n="86" d="100"/>
          <a:sy n="86" d="100"/>
        </p:scale>
        <p:origin x="696" y="58"/>
      </p:cViewPr>
      <p:guideLst>
        <p:guide orient="horz" pos="2448"/>
        <p:guide pos="4352"/>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201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2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package" Target="../embeddings/Microsoft_Excel_Worksheet26.xlsx"/><Relationship Id="rId4" Type="http://schemas.openxmlformats.org/officeDocument/2006/relationships/image" Target="../media/image58.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78CB2"/>
              </a:solidFill>
              <a:ln w="19050">
                <a:solidFill>
                  <a:schemeClr val="lt1"/>
                </a:solidFill>
              </a:ln>
              <a:effectLst/>
            </c:spPr>
            <c:extLst>
              <c:ext xmlns:c16="http://schemas.microsoft.com/office/drawing/2014/chart" uri="{C3380CC4-5D6E-409C-BE32-E72D297353CC}">
                <c16:uniqueId val="{00000001-7823-4340-BCF3-7F367691718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2-7823-4340-BCF3-7F3676917184}"/>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0-7823-4340-BCF3-7F3676917184}"/>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What Patients Without a PCP do for Routine Care</a:t>
            </a:r>
          </a:p>
        </c:rich>
      </c:tx>
      <c:layout>
        <c:manualLayout>
          <c:xMode val="edge"/>
          <c:yMode val="edge"/>
          <c:x val="0.26538684996761902"/>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36581547312007856"/>
          <c:y val="0.10245650716758482"/>
          <c:w val="0.53276164100715295"/>
          <c:h val="0.89370039759881503"/>
        </c:manualLayout>
      </c:layout>
      <c:barChart>
        <c:barDir val="bar"/>
        <c:grouping val="clustered"/>
        <c:varyColors val="0"/>
        <c:ser>
          <c:idx val="0"/>
          <c:order val="0"/>
          <c:tx>
            <c:strRef>
              <c:f>Sheet1!$B$1</c:f>
              <c:strCache>
                <c:ptCount val="1"/>
                <c:pt idx="0">
                  <c:v>2024</c:v>
                </c:pt>
              </c:strCache>
            </c:strRef>
          </c:tx>
          <c:spPr>
            <a:solidFill>
              <a:schemeClr val="accent2">
                <a:lumMod val="75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0-B0E3-4316-8DCE-C6B9891A3D9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1-B0E3-4316-8DCE-C6B9891A3D9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Urgent care center</c:v>
                </c:pt>
                <c:pt idx="1">
                  <c:v>ER</c:v>
                </c:pt>
                <c:pt idx="2">
                  <c:v>Retail clinic (e.g., CVS)</c:v>
                </c:pt>
                <c:pt idx="3">
                  <c:v>Closest PCP office</c:v>
                </c:pt>
                <c:pt idx="4">
                  <c:v>Virtual visit app</c:v>
                </c:pt>
                <c:pt idx="5">
                  <c:v>Other</c:v>
                </c:pt>
                <c:pt idx="6">
                  <c:v>Not sure</c:v>
                </c:pt>
              </c:strCache>
            </c:strRef>
          </c:cat>
          <c:val>
            <c:numRef>
              <c:f>Sheet1!$B$2:$B$8</c:f>
              <c:numCache>
                <c:formatCode>0%</c:formatCode>
                <c:ptCount val="7"/>
                <c:pt idx="0">
                  <c:v>0.39</c:v>
                </c:pt>
                <c:pt idx="1">
                  <c:v>0.15</c:v>
                </c:pt>
                <c:pt idx="2">
                  <c:v>0.1</c:v>
                </c:pt>
                <c:pt idx="3">
                  <c:v>7.0000000000000007E-2</c:v>
                </c:pt>
                <c:pt idx="4">
                  <c:v>0.03</c:v>
                </c:pt>
                <c:pt idx="5">
                  <c:v>0.21</c:v>
                </c:pt>
                <c:pt idx="6">
                  <c:v>0.05</c:v>
                </c:pt>
              </c:numCache>
            </c:numRef>
          </c:val>
          <c:extLst>
            <c:ext xmlns:c16="http://schemas.microsoft.com/office/drawing/2014/chart" uri="{C3380CC4-5D6E-409C-BE32-E72D297353CC}">
              <c16:uniqueId val="{00000000-CB07-48FB-BDC1-0BA1D56B68D7}"/>
            </c:ext>
          </c:extLst>
        </c:ser>
        <c:ser>
          <c:idx val="1"/>
          <c:order val="1"/>
          <c:tx>
            <c:strRef>
              <c:f>Sheet1!$C$1</c:f>
              <c:strCache>
                <c:ptCount val="1"/>
                <c:pt idx="0">
                  <c:v>2023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Urgent care center</c:v>
                </c:pt>
                <c:pt idx="1">
                  <c:v>ER</c:v>
                </c:pt>
                <c:pt idx="2">
                  <c:v>Retail clinic (e.g., CVS)</c:v>
                </c:pt>
                <c:pt idx="3">
                  <c:v>Closest PCP office</c:v>
                </c:pt>
                <c:pt idx="4">
                  <c:v>Virtual visit app</c:v>
                </c:pt>
                <c:pt idx="5">
                  <c:v>Other</c:v>
                </c:pt>
                <c:pt idx="6">
                  <c:v>Not sure</c:v>
                </c:pt>
              </c:strCache>
            </c:strRef>
          </c:cat>
          <c:val>
            <c:numRef>
              <c:f>Sheet1!$C$2:$C$8</c:f>
              <c:numCache>
                <c:formatCode>0%</c:formatCode>
                <c:ptCount val="7"/>
                <c:pt idx="0">
                  <c:v>0.35</c:v>
                </c:pt>
                <c:pt idx="1">
                  <c:v>0.05</c:v>
                </c:pt>
                <c:pt idx="2">
                  <c:v>0.17</c:v>
                </c:pt>
                <c:pt idx="3">
                  <c:v>0.14000000000000001</c:v>
                </c:pt>
                <c:pt idx="4">
                  <c:v>0.16</c:v>
                </c:pt>
                <c:pt idx="5">
                  <c:v>0.05</c:v>
                </c:pt>
                <c:pt idx="6">
                  <c:v>0.08</c:v>
                </c:pt>
              </c:numCache>
            </c:numRef>
          </c:val>
          <c:extLst>
            <c:ext xmlns:c16="http://schemas.microsoft.com/office/drawing/2014/chart" uri="{C3380CC4-5D6E-409C-BE32-E72D297353CC}">
              <c16:uniqueId val="{00000000-0DBD-4985-B726-16B655FF971D}"/>
            </c:ext>
          </c:extLst>
        </c:ser>
        <c:ser>
          <c:idx val="2"/>
          <c:order val="2"/>
          <c:tx>
            <c:strRef>
              <c:f>Sheet1!$D$1</c:f>
              <c:strCache>
                <c:ptCount val="1"/>
                <c:pt idx="0">
                  <c:v>2022</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Urgent care center</c:v>
                </c:pt>
                <c:pt idx="1">
                  <c:v>ER</c:v>
                </c:pt>
                <c:pt idx="2">
                  <c:v>Retail clinic (e.g., CVS)</c:v>
                </c:pt>
                <c:pt idx="3">
                  <c:v>Closest PCP office</c:v>
                </c:pt>
                <c:pt idx="4">
                  <c:v>Virtual visit app</c:v>
                </c:pt>
                <c:pt idx="5">
                  <c:v>Other</c:v>
                </c:pt>
                <c:pt idx="6">
                  <c:v>Not sure</c:v>
                </c:pt>
              </c:strCache>
            </c:strRef>
          </c:cat>
          <c:val>
            <c:numRef>
              <c:f>Sheet1!$D$2:$D$8</c:f>
              <c:numCache>
                <c:formatCode>0%</c:formatCode>
                <c:ptCount val="7"/>
                <c:pt idx="0">
                  <c:v>0.36</c:v>
                </c:pt>
                <c:pt idx="1">
                  <c:v>0.1</c:v>
                </c:pt>
                <c:pt idx="2">
                  <c:v>0.14000000000000001</c:v>
                </c:pt>
                <c:pt idx="3">
                  <c:v>0.13</c:v>
                </c:pt>
                <c:pt idx="4">
                  <c:v>7.0000000000000007E-2</c:v>
                </c:pt>
                <c:pt idx="5">
                  <c:v>0.06</c:v>
                </c:pt>
                <c:pt idx="6">
                  <c:v>0.21</c:v>
                </c:pt>
              </c:numCache>
            </c:numRef>
          </c:val>
          <c:extLst>
            <c:ext xmlns:c16="http://schemas.microsoft.com/office/drawing/2014/chart" uri="{C3380CC4-5D6E-409C-BE32-E72D297353CC}">
              <c16:uniqueId val="{00000006-5823-4944-A11D-3C8DB12EE177}"/>
            </c:ext>
          </c:extLst>
        </c:ser>
        <c:dLbls>
          <c:showLegendKey val="0"/>
          <c:showVal val="0"/>
          <c:showCatName val="0"/>
          <c:showSerName val="0"/>
          <c:showPercent val="0"/>
          <c:showBubbleSize val="0"/>
        </c:dLbls>
        <c:gapWidth val="182"/>
        <c:overlap val="-25"/>
        <c:axId val="811193664"/>
        <c:axId val="811192680"/>
      </c:barChart>
      <c:catAx>
        <c:axId val="8111936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crossAx val="811192680"/>
        <c:crosses val="autoZero"/>
        <c:auto val="0"/>
        <c:lblAlgn val="ctr"/>
        <c:lblOffset val="100"/>
        <c:tickLblSkip val="1"/>
        <c:noMultiLvlLbl val="1"/>
      </c:catAx>
      <c:valAx>
        <c:axId val="811192680"/>
        <c:scaling>
          <c:orientation val="minMax"/>
        </c:scaling>
        <c:delete val="1"/>
        <c:axPos val="t"/>
        <c:numFmt formatCode="0%" sourceLinked="1"/>
        <c:majorTickMark val="none"/>
        <c:minorTickMark val="none"/>
        <c:tickLblPos val="nextTo"/>
        <c:crossAx val="811193664"/>
        <c:crossesAt val="1"/>
        <c:crossBetween val="between"/>
      </c:valAx>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Entry>
      <c:layout>
        <c:manualLayout>
          <c:xMode val="edge"/>
          <c:yMode val="edge"/>
          <c:x val="0.75772239219164894"/>
          <c:y val="0.43374027387797021"/>
          <c:w val="5.723535870098044E-2"/>
          <c:h val="0.15451607743100848"/>
        </c:manualLayout>
      </c:layout>
      <c:overlay val="0"/>
      <c:spPr>
        <a:noFill/>
        <a:ln>
          <a:solidFill>
            <a:schemeClr val="tx1">
              <a:lumMod val="65000"/>
              <a:lumOff val="35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17937896495751E-2"/>
          <c:y val="0.24058043795011883"/>
          <c:w val="0.94974153694970542"/>
          <c:h val="0.46440360739899778"/>
        </c:manualLayout>
      </c:layout>
      <c:barChart>
        <c:barDir val="col"/>
        <c:grouping val="clustered"/>
        <c:varyColors val="0"/>
        <c:ser>
          <c:idx val="0"/>
          <c:order val="0"/>
          <c:tx>
            <c:strRef>
              <c:f>Sheet1!$B$1</c:f>
              <c:strCache>
                <c:ptCount val="1"/>
                <c:pt idx="0">
                  <c:v>How quickly was seen (mean=11 days)</c:v>
                </c:pt>
              </c:strCache>
            </c:strRef>
          </c:tx>
          <c:spPr>
            <a:solidFill>
              <a:srgbClr val="478C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78CB2"/>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Sick care with a PCP </c:v>
                </c:pt>
                <c:pt idx="1">
                  <c:v>Minor injury</c:v>
                </c:pt>
                <c:pt idx="2">
                  <c:v>Urgent care at an urgent care center</c:v>
                </c:pt>
                <c:pt idx="3">
                  <c:v>Follow-up doctor’s visit</c:v>
                </c:pt>
                <c:pt idx="4">
                  <c:v>Annual physical/
wellness visit</c:v>
                </c:pt>
                <c:pt idx="5">
                  <c:v>Outpatient testing or imaging</c:v>
                </c:pt>
                <c:pt idx="6">
                  <c:v>Virtual visit</c:v>
                </c:pt>
                <c:pt idx="7">
                  <c:v>Screening test</c:v>
                </c:pt>
              </c:strCache>
            </c:strRef>
          </c:cat>
          <c:val>
            <c:numRef>
              <c:f>Sheet1!$B$2:$B$9</c:f>
              <c:numCache>
                <c:formatCode>General</c:formatCode>
                <c:ptCount val="8"/>
                <c:pt idx="0">
                  <c:v>7</c:v>
                </c:pt>
                <c:pt idx="1">
                  <c:v>3</c:v>
                </c:pt>
                <c:pt idx="2">
                  <c:v>3</c:v>
                </c:pt>
                <c:pt idx="3">
                  <c:v>12</c:v>
                </c:pt>
                <c:pt idx="4">
                  <c:v>16</c:v>
                </c:pt>
                <c:pt idx="5">
                  <c:v>19</c:v>
                </c:pt>
                <c:pt idx="6">
                  <c:v>12</c:v>
                </c:pt>
                <c:pt idx="7">
                  <c:v>20</c:v>
                </c:pt>
              </c:numCache>
            </c:numRef>
          </c:val>
          <c:extLst>
            <c:ext xmlns:c16="http://schemas.microsoft.com/office/drawing/2014/chart" uri="{C3380CC4-5D6E-409C-BE32-E72D297353CC}">
              <c16:uniqueId val="{00000000-ECDA-4DC6-93C2-D46801514DEB}"/>
            </c:ext>
          </c:extLst>
        </c:ser>
        <c:ser>
          <c:idx val="1"/>
          <c:order val="1"/>
          <c:tx>
            <c:strRef>
              <c:f>Sheet1!$C$1</c:f>
              <c:strCache>
                <c:ptCount val="1"/>
                <c:pt idx="0">
                  <c:v>Acceptable amount of time (mean=5 days)</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lumMod val="7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Sick care with a PCP </c:v>
                </c:pt>
                <c:pt idx="1">
                  <c:v>Minor injury</c:v>
                </c:pt>
                <c:pt idx="2">
                  <c:v>Urgent care at an urgent care center</c:v>
                </c:pt>
                <c:pt idx="3">
                  <c:v>Follow-up doctor’s visit</c:v>
                </c:pt>
                <c:pt idx="4">
                  <c:v>Annual physical/
wellness visit</c:v>
                </c:pt>
                <c:pt idx="5">
                  <c:v>Outpatient testing or imaging</c:v>
                </c:pt>
                <c:pt idx="6">
                  <c:v>Virtual visit</c:v>
                </c:pt>
                <c:pt idx="7">
                  <c:v>Screening test</c:v>
                </c:pt>
              </c:strCache>
            </c:strRef>
          </c:cat>
          <c:val>
            <c:numRef>
              <c:f>Sheet1!$C$2:$C$9</c:f>
              <c:numCache>
                <c:formatCode>General</c:formatCode>
                <c:ptCount val="8"/>
                <c:pt idx="0">
                  <c:v>2</c:v>
                </c:pt>
                <c:pt idx="1">
                  <c:v>2</c:v>
                </c:pt>
                <c:pt idx="2">
                  <c:v>1</c:v>
                </c:pt>
                <c:pt idx="3">
                  <c:v>7</c:v>
                </c:pt>
                <c:pt idx="4">
                  <c:v>12</c:v>
                </c:pt>
                <c:pt idx="5">
                  <c:v>7</c:v>
                </c:pt>
                <c:pt idx="6">
                  <c:v>4</c:v>
                </c:pt>
                <c:pt idx="7">
                  <c:v>6</c:v>
                </c:pt>
              </c:numCache>
            </c:numRef>
          </c:val>
          <c:extLst>
            <c:ext xmlns:c16="http://schemas.microsoft.com/office/drawing/2014/chart" uri="{C3380CC4-5D6E-409C-BE32-E72D297353CC}">
              <c16:uniqueId val="{00000001-ECDA-4DC6-93C2-D46801514DEB}"/>
            </c:ext>
          </c:extLst>
        </c:ser>
        <c:dLbls>
          <c:showLegendKey val="0"/>
          <c:showVal val="0"/>
          <c:showCatName val="0"/>
          <c:showSerName val="0"/>
          <c:showPercent val="0"/>
          <c:showBubbleSize val="0"/>
        </c:dLbls>
        <c:gapWidth val="219"/>
        <c:overlap val="-27"/>
        <c:axId val="2113890495"/>
        <c:axId val="2113890975"/>
      </c:barChart>
      <c:catAx>
        <c:axId val="211389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2113890975"/>
        <c:crosses val="autoZero"/>
        <c:auto val="1"/>
        <c:lblAlgn val="ctr"/>
        <c:lblOffset val="100"/>
        <c:noMultiLvlLbl val="0"/>
      </c:catAx>
      <c:valAx>
        <c:axId val="2113890975"/>
        <c:scaling>
          <c:orientation val="minMax"/>
        </c:scaling>
        <c:delete val="1"/>
        <c:axPos val="l"/>
        <c:numFmt formatCode="General" sourceLinked="1"/>
        <c:majorTickMark val="none"/>
        <c:minorTickMark val="none"/>
        <c:tickLblPos val="nextTo"/>
        <c:crossAx val="2113890495"/>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rgbClr val="478CB2"/>
                </a:solidFill>
                <a:latin typeface="Calibri Light" panose="020F0302020204030204" pitchFamily="34" charset="0"/>
                <a:ea typeface="+mn-ea"/>
                <a:cs typeface="Calibri Light" panose="020F0302020204030204" pitchFamily="34"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accent3">
                    <a:lumMod val="75000"/>
                  </a:schemeClr>
                </a:solidFill>
                <a:latin typeface="Calibri Light" panose="020F0302020204030204" pitchFamily="34" charset="0"/>
                <a:ea typeface="+mn-ea"/>
                <a:cs typeface="Calibri Light" panose="020F0302020204030204" pitchFamily="34" charset="0"/>
              </a:defRPr>
            </a:pPr>
            <a:endParaRPr lang="en-US"/>
          </a:p>
        </c:txPr>
      </c:legendEntry>
      <c:layout>
        <c:manualLayout>
          <c:xMode val="edge"/>
          <c:yMode val="edge"/>
          <c:x val="0.19015746577881784"/>
          <c:y val="9.4895959690211806E-2"/>
          <c:w val="0.61527034372295097"/>
          <c:h val="6.9443223064545465E-2"/>
        </c:manualLayout>
      </c:layout>
      <c:overlay val="0"/>
      <c:spPr>
        <a:solidFill>
          <a:schemeClr val="bg1"/>
        </a:solidFill>
        <a:ln>
          <a:solidFill>
            <a:schemeClr val="tx1">
              <a:lumMod val="50000"/>
              <a:lumOff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Patient’s Willingness to Change</a:t>
            </a:r>
            <a:r>
              <a:rPr lang="en-US" sz="2000" b="1" baseline="0" dirty="0">
                <a:solidFill>
                  <a:schemeClr val="tx1">
                    <a:lumMod val="65000"/>
                    <a:lumOff val="35000"/>
                  </a:schemeClr>
                </a:solidFill>
              </a:rPr>
              <a:t> Appointment Type to be Seen</a:t>
            </a:r>
            <a:endParaRPr lang="en-US" sz="2000" b="1" dirty="0">
              <a:solidFill>
                <a:schemeClr val="tx1">
                  <a:lumMod val="65000"/>
                  <a:lumOff val="35000"/>
                </a:schemeClr>
              </a:solidFill>
            </a:endParaRPr>
          </a:p>
        </c:rich>
      </c:tx>
      <c:layout>
        <c:manualLayout>
          <c:xMode val="edge"/>
          <c:yMode val="edge"/>
          <c:x val="0.12858305842101789"/>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52104374300058187"/>
          <c:y val="8.8972869727917681E-2"/>
          <c:w val="0.45836971474895566"/>
          <c:h val="0.89370039759881503"/>
        </c:manualLayout>
      </c:layout>
      <c:barChart>
        <c:barDir val="bar"/>
        <c:grouping val="clustered"/>
        <c:varyColors val="0"/>
        <c:ser>
          <c:idx val="0"/>
          <c:order val="0"/>
          <c:tx>
            <c:strRef>
              <c:f>Sheet1!$B$1</c:f>
              <c:strCache>
                <c:ptCount val="1"/>
                <c:pt idx="0">
                  <c:v>2024</c:v>
                </c:pt>
              </c:strCache>
            </c:strRef>
          </c:tx>
          <c:spPr>
            <a:solidFill>
              <a:srgbClr val="478CB2"/>
            </a:solidFill>
            <a:ln>
              <a:noFill/>
            </a:ln>
            <a:effectLst/>
          </c:spPr>
          <c:invertIfNegative val="0"/>
          <c:dPt>
            <c:idx val="0"/>
            <c:invertIfNegative val="0"/>
            <c:bubble3D val="0"/>
            <c:spPr>
              <a:solidFill>
                <a:srgbClr val="478CB2"/>
              </a:solidFill>
              <a:ln>
                <a:noFill/>
              </a:ln>
              <a:effectLst/>
            </c:spPr>
            <c:extLst>
              <c:ext xmlns:c16="http://schemas.microsoft.com/office/drawing/2014/chart" uri="{C3380CC4-5D6E-409C-BE32-E72D297353CC}">
                <c16:uniqueId val="{00000001-DD4C-4BD4-A2F9-7D36BABCDD6B}"/>
              </c:ext>
            </c:extLst>
          </c:dPt>
          <c:dPt>
            <c:idx val="3"/>
            <c:invertIfNegative val="0"/>
            <c:bubble3D val="0"/>
            <c:spPr>
              <a:solidFill>
                <a:srgbClr val="478CB2"/>
              </a:solidFill>
              <a:ln>
                <a:noFill/>
              </a:ln>
              <a:effectLst/>
            </c:spPr>
            <c:extLst>
              <c:ext xmlns:c16="http://schemas.microsoft.com/office/drawing/2014/chart" uri="{C3380CC4-5D6E-409C-BE32-E72D297353CC}">
                <c16:uniqueId val="{00000003-DD4C-4BD4-A2F9-7D36BABCDD6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NP or PA at doctor's office</c:v>
                </c:pt>
                <c:pt idx="1">
                  <c:v>Another doctor at doctor's office</c:v>
                </c:pt>
                <c:pt idx="2">
                  <c:v>Virtual visit</c:v>
                </c:pt>
                <c:pt idx="3">
                  <c:v>NP or PA at another doctor's office</c:v>
                </c:pt>
                <c:pt idx="4">
                  <c:v>Another doctor at another doctor's office</c:v>
                </c:pt>
              </c:strCache>
            </c:strRef>
          </c:cat>
          <c:val>
            <c:numRef>
              <c:f>Sheet1!$B$2:$B$6</c:f>
              <c:numCache>
                <c:formatCode>0%</c:formatCode>
                <c:ptCount val="5"/>
                <c:pt idx="0">
                  <c:v>0.42</c:v>
                </c:pt>
                <c:pt idx="1">
                  <c:v>0.39</c:v>
                </c:pt>
                <c:pt idx="2">
                  <c:v>0.28999999999999998</c:v>
                </c:pt>
                <c:pt idx="3">
                  <c:v>0.27</c:v>
                </c:pt>
                <c:pt idx="4">
                  <c:v>0.27</c:v>
                </c:pt>
              </c:numCache>
            </c:numRef>
          </c:val>
          <c:extLst>
            <c:ext xmlns:c16="http://schemas.microsoft.com/office/drawing/2014/chart" uri="{C3380CC4-5D6E-409C-BE32-E72D297353CC}">
              <c16:uniqueId val="{00000004-DD4C-4BD4-A2F9-7D36BABCDD6B}"/>
            </c:ext>
          </c:extLst>
        </c:ser>
        <c:ser>
          <c:idx val="1"/>
          <c:order val="1"/>
          <c:tx>
            <c:strRef>
              <c:f>Sheet1!$C$1</c:f>
              <c:strCache>
                <c:ptCount val="1"/>
                <c:pt idx="0">
                  <c:v>2023</c:v>
                </c:pt>
              </c:strCache>
            </c:strRef>
          </c:tx>
          <c:spPr>
            <a:solidFill>
              <a:srgbClr val="DBD4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NP or PA at doctor's office</c:v>
                </c:pt>
                <c:pt idx="1">
                  <c:v>Another doctor at doctor's office</c:v>
                </c:pt>
                <c:pt idx="2">
                  <c:v>Virtual visit</c:v>
                </c:pt>
                <c:pt idx="3">
                  <c:v>NP or PA at another doctor's office</c:v>
                </c:pt>
                <c:pt idx="4">
                  <c:v>Another doctor at another doctor's office</c:v>
                </c:pt>
              </c:strCache>
            </c:strRef>
          </c:cat>
          <c:val>
            <c:numRef>
              <c:f>Sheet1!$C$2:$C$6</c:f>
              <c:numCache>
                <c:formatCode>0%</c:formatCode>
                <c:ptCount val="5"/>
                <c:pt idx="0">
                  <c:v>0.34</c:v>
                </c:pt>
                <c:pt idx="1">
                  <c:v>0.32</c:v>
                </c:pt>
                <c:pt idx="2">
                  <c:v>0.26</c:v>
                </c:pt>
                <c:pt idx="3">
                  <c:v>0.27</c:v>
                </c:pt>
                <c:pt idx="4">
                  <c:v>0.27</c:v>
                </c:pt>
              </c:numCache>
            </c:numRef>
          </c:val>
          <c:extLst>
            <c:ext xmlns:c16="http://schemas.microsoft.com/office/drawing/2014/chart" uri="{C3380CC4-5D6E-409C-BE32-E72D297353CC}">
              <c16:uniqueId val="{00000005-DD4C-4BD4-A2F9-7D36BABCDD6B}"/>
            </c:ext>
          </c:extLst>
        </c:ser>
        <c:dLbls>
          <c:showLegendKey val="0"/>
          <c:showVal val="0"/>
          <c:showCatName val="0"/>
          <c:showSerName val="0"/>
          <c:showPercent val="0"/>
          <c:showBubbleSize val="0"/>
        </c:dLbls>
        <c:gapWidth val="182"/>
        <c:overlap val="-25"/>
        <c:axId val="811193664"/>
        <c:axId val="811192680"/>
      </c:barChart>
      <c:catAx>
        <c:axId val="8111936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811192680"/>
        <c:crosses val="autoZero"/>
        <c:auto val="1"/>
        <c:lblAlgn val="ctr"/>
        <c:lblOffset val="100"/>
        <c:noMultiLvlLbl val="0"/>
      </c:catAx>
      <c:valAx>
        <c:axId val="811192680"/>
        <c:scaling>
          <c:orientation val="minMax"/>
        </c:scaling>
        <c:delete val="1"/>
        <c:axPos val="t"/>
        <c:numFmt formatCode="0%" sourceLinked="1"/>
        <c:majorTickMark val="none"/>
        <c:minorTickMark val="none"/>
        <c:tickLblPos val="nextTo"/>
        <c:crossAx val="811193664"/>
        <c:crosses val="autoZero"/>
        <c:crossBetween val="between"/>
      </c:valAx>
      <c:spPr>
        <a:noFill/>
        <a:ln>
          <a:noFill/>
        </a:ln>
        <a:effectLst/>
      </c:spPr>
    </c:plotArea>
    <c:legend>
      <c:legendPos val="r"/>
      <c:layout>
        <c:manualLayout>
          <c:xMode val="edge"/>
          <c:yMode val="edge"/>
          <c:x val="0.87847881079235401"/>
          <c:y val="0.8570384735323926"/>
          <c:w val="7.7121401107654697E-2"/>
          <c:h val="0.11346027909877603"/>
        </c:manualLayout>
      </c:layout>
      <c:overlay val="0"/>
      <c:spPr>
        <a:noFill/>
        <a:ln>
          <a:solidFill>
            <a:schemeClr val="tx1">
              <a:lumMod val="65000"/>
              <a:lumOff val="3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86396763350615"/>
          <c:y val="0"/>
          <c:w val="0.83181749609565214"/>
          <c:h val="0.9312976686287604"/>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2A0F-40FA-8B17-186AEBB2D39D}"/>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2A0F-40FA-8B17-186AEBB2D39D}"/>
              </c:ext>
            </c:extLst>
          </c:dPt>
          <c:dPt>
            <c:idx val="2"/>
            <c:bubble3D val="0"/>
            <c:spPr>
              <a:solidFill>
                <a:srgbClr val="FFCC00"/>
              </a:solidFill>
              <a:ln w="19050">
                <a:solidFill>
                  <a:schemeClr val="lt1"/>
                </a:solidFill>
              </a:ln>
              <a:effectLst/>
            </c:spPr>
            <c:extLst>
              <c:ext xmlns:c16="http://schemas.microsoft.com/office/drawing/2014/chart" uri="{C3380CC4-5D6E-409C-BE32-E72D297353CC}">
                <c16:uniqueId val="{00000005-2A0F-40FA-8B17-186AEBB2D39D}"/>
              </c:ext>
            </c:extLst>
          </c:dPt>
          <c:dPt>
            <c:idx val="3"/>
            <c:bubble3D val="0"/>
            <c:explosion val="8"/>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2A0F-40FA-8B17-186AEBB2D39D}"/>
              </c:ext>
            </c:extLst>
          </c:dPt>
          <c:dPt>
            <c:idx val="4"/>
            <c:bubble3D val="0"/>
            <c:explosion val="6"/>
            <c:spPr>
              <a:solidFill>
                <a:schemeClr val="accent3">
                  <a:lumMod val="75000"/>
                </a:schemeClr>
              </a:solidFill>
              <a:ln w="19050">
                <a:solidFill>
                  <a:schemeClr val="lt1"/>
                </a:solidFill>
              </a:ln>
              <a:effectLst/>
            </c:spPr>
            <c:extLst>
              <c:ext xmlns:c16="http://schemas.microsoft.com/office/drawing/2014/chart" uri="{C3380CC4-5D6E-409C-BE32-E72D297353CC}">
                <c16:uniqueId val="{00000008-2A0F-40FA-8B17-186AEBB2D39D}"/>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2A0F-40FA-8B17-186AEBB2D39D}"/>
              </c:ext>
            </c:extLst>
          </c:dPt>
          <c:dLbls>
            <c:dLbl>
              <c:idx val="0"/>
              <c:layout>
                <c:manualLayout>
                  <c:x val="-0.14767144773204083"/>
                  <c:y val="4.260424797195703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A0F-40FA-8B17-186AEBB2D39D}"/>
                </c:ext>
              </c:extLst>
            </c:dLbl>
            <c:dLbl>
              <c:idx val="1"/>
              <c:layout>
                <c:manualLayout>
                  <c:x val="-0.10313561428904439"/>
                  <c:y val="4.20442521483694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A0F-40FA-8B17-186AEBB2D39D}"/>
                </c:ext>
              </c:extLst>
            </c:dLbl>
            <c:dLbl>
              <c:idx val="2"/>
              <c:layout>
                <c:manualLayout>
                  <c:x val="-0.15704732038428906"/>
                  <c:y val="5.8180739352375905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280266048542022"/>
                      <c:h val="0.22291551804706866"/>
                    </c:manualLayout>
                  </c15:layout>
                </c:ext>
                <c:ext xmlns:c16="http://schemas.microsoft.com/office/drawing/2014/chart" uri="{C3380CC4-5D6E-409C-BE32-E72D297353CC}">
                  <c16:uniqueId val="{00000005-2A0F-40FA-8B17-186AEBB2D39D}"/>
                </c:ext>
              </c:extLst>
            </c:dLbl>
            <c:dLbl>
              <c:idx val="3"/>
              <c:layout>
                <c:manualLayout>
                  <c:x val="6.7975745781415534E-2"/>
                  <c:y val="-7.762015781237466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A0F-40FA-8B17-186AEBB2D39D}"/>
                </c:ext>
              </c:extLst>
            </c:dLbl>
            <c:dLbl>
              <c:idx val="4"/>
              <c:layout>
                <c:manualLayout>
                  <c:x val="9.6103640587518635E-2"/>
                  <c:y val="9.7025197265468328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2A0F-40FA-8B17-186AEBB2D39D}"/>
                </c:ext>
              </c:extLst>
            </c:dLbl>
            <c:dLbl>
              <c:idx val="5"/>
              <c:layout>
                <c:manualLayout>
                  <c:x val="0.14063947403051508"/>
                  <c:y val="6.924619570822652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764884944175175"/>
                      <c:h val="0.13528546672048467"/>
                    </c:manualLayout>
                  </c15:layout>
                </c:ext>
                <c:ext xmlns:c16="http://schemas.microsoft.com/office/drawing/2014/chart" uri="{C3380CC4-5D6E-409C-BE32-E72D297353CC}">
                  <c16:uniqueId val="{00000009-2A0F-40FA-8B17-186AEBB2D3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Sheet1!$A$2:$A$7</c:f>
              <c:strCache>
                <c:ptCount val="6"/>
                <c:pt idx="0">
                  <c:v>Completely uncomfortable</c:v>
                </c:pt>
                <c:pt idx="1">
                  <c:v>Mostly uncomfortable</c:v>
                </c:pt>
                <c:pt idx="2">
                  <c:v>Mixed feelings</c:v>
                </c:pt>
                <c:pt idx="3">
                  <c:v>Mostly comfortable</c:v>
                </c:pt>
                <c:pt idx="4">
                  <c:v>Completely comfortable</c:v>
                </c:pt>
                <c:pt idx="5">
                  <c:v>Don't know enough yet to know</c:v>
                </c:pt>
              </c:strCache>
            </c:strRef>
          </c:cat>
          <c:val>
            <c:numRef>
              <c:f>Sheet1!$B$2:$B$7</c:f>
              <c:numCache>
                <c:formatCode>0%</c:formatCode>
                <c:ptCount val="6"/>
                <c:pt idx="0">
                  <c:v>0.15</c:v>
                </c:pt>
                <c:pt idx="1">
                  <c:v>0.09</c:v>
                </c:pt>
                <c:pt idx="2">
                  <c:v>0.41</c:v>
                </c:pt>
                <c:pt idx="3">
                  <c:v>0.16</c:v>
                </c:pt>
                <c:pt idx="4">
                  <c:v>7.0000000000000007E-2</c:v>
                </c:pt>
                <c:pt idx="5">
                  <c:v>0.11</c:v>
                </c:pt>
              </c:numCache>
            </c:numRef>
          </c:val>
          <c:extLst>
            <c:ext xmlns:c16="http://schemas.microsoft.com/office/drawing/2014/chart" uri="{C3380CC4-5D6E-409C-BE32-E72D297353CC}">
              <c16:uniqueId val="{00000000-55E5-4191-B529-D3004D383D46}"/>
            </c:ext>
          </c:extLst>
        </c:ser>
        <c:dLbls>
          <c:showLegendKey val="0"/>
          <c:showVal val="0"/>
          <c:showCatName val="0"/>
          <c:showSerName val="0"/>
          <c:showPercent val="0"/>
          <c:showBubbleSize val="0"/>
          <c:showLeaderLines val="0"/>
        </c:dLbls>
        <c:firstSliceAng val="161"/>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072131378539"/>
          <c:y val="0.12821690248546039"/>
          <c:w val="0.57118383696097141"/>
          <c:h val="0.79430713044905554"/>
        </c:manualLayout>
      </c:layout>
      <c:barChart>
        <c:barDir val="bar"/>
        <c:grouping val="percentStacked"/>
        <c:varyColors val="0"/>
        <c:ser>
          <c:idx val="0"/>
          <c:order val="0"/>
          <c:tx>
            <c:strRef>
              <c:f>Sheet1!$B$1</c:f>
              <c:strCache>
                <c:ptCount val="1"/>
                <c:pt idx="0">
                  <c:v> Fully AI is acceptable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Sending reminders for screenings/ prescription refills</c:v>
                </c:pt>
                <c:pt idx="1">
                  <c:v>Call center routing </c:v>
                </c:pt>
                <c:pt idx="2">
                  <c:v>Website answering non-clinical questions</c:v>
                </c:pt>
                <c:pt idx="3">
                  <c:v>Creating advertising</c:v>
                </c:pt>
                <c:pt idx="4">
                  <c:v>Website content on medical conditions</c:v>
                </c:pt>
                <c:pt idx="5">
                  <c:v>Searching for a physician online that's best for you</c:v>
                </c:pt>
                <c:pt idx="6">
                  <c:v>Transcriptions of physician's notes</c:v>
                </c:pt>
                <c:pt idx="7">
                  <c:v>Website explanations for tests, procedures, surgeries, etc.</c:v>
                </c:pt>
                <c:pt idx="8">
                  <c:v>Website answering clinical questions</c:v>
                </c:pt>
                <c:pt idx="9">
                  <c:v>Interpreting a self-assessment that you filled out </c:v>
                </c:pt>
                <c:pt idx="10">
                  <c:v>Interpreting test results</c:v>
                </c:pt>
                <c:pt idx="11">
                  <c:v>Customizing treatments based on health and genetics</c:v>
                </c:pt>
                <c:pt idx="12">
                  <c:v>Diagnosing a routine illness</c:v>
                </c:pt>
                <c:pt idx="13">
                  <c:v>Diagnosing a serious or complex illness</c:v>
                </c:pt>
              </c:strCache>
            </c:strRef>
          </c:cat>
          <c:val>
            <c:numRef>
              <c:f>Sheet1!$B$2:$B$15</c:f>
              <c:numCache>
                <c:formatCode>0%</c:formatCode>
                <c:ptCount val="14"/>
                <c:pt idx="0">
                  <c:v>0.45</c:v>
                </c:pt>
                <c:pt idx="1">
                  <c:v>0.35</c:v>
                </c:pt>
                <c:pt idx="2">
                  <c:v>0.35</c:v>
                </c:pt>
                <c:pt idx="3">
                  <c:v>0.33</c:v>
                </c:pt>
                <c:pt idx="4">
                  <c:v>0.25</c:v>
                </c:pt>
                <c:pt idx="5">
                  <c:v>0.24</c:v>
                </c:pt>
                <c:pt idx="6">
                  <c:v>0.23</c:v>
                </c:pt>
                <c:pt idx="7">
                  <c:v>0.23</c:v>
                </c:pt>
                <c:pt idx="8">
                  <c:v>0.18</c:v>
                </c:pt>
                <c:pt idx="9">
                  <c:v>0.15</c:v>
                </c:pt>
                <c:pt idx="10">
                  <c:v>0.12</c:v>
                </c:pt>
                <c:pt idx="11">
                  <c:v>0.1</c:v>
                </c:pt>
                <c:pt idx="12">
                  <c:v>0.09</c:v>
                </c:pt>
                <c:pt idx="13">
                  <c:v>0.09</c:v>
                </c:pt>
              </c:numCache>
            </c:numRef>
          </c:val>
          <c:extLst>
            <c:ext xmlns:c16="http://schemas.microsoft.com/office/drawing/2014/chart" uri="{C3380CC4-5D6E-409C-BE32-E72D297353CC}">
              <c16:uniqueId val="{00000000-D507-4972-8AC6-80CC1E72492D}"/>
            </c:ext>
          </c:extLst>
        </c:ser>
        <c:ser>
          <c:idx val="1"/>
          <c:order val="1"/>
          <c:tx>
            <c:strRef>
              <c:f>Sheet1!$C$1</c:f>
              <c:strCache>
                <c:ptCount val="1"/>
                <c:pt idx="0">
                  <c:v>AI provides input to final human decision</c:v>
                </c:pt>
              </c:strCache>
            </c:strRef>
          </c:tx>
          <c:spPr>
            <a:solidFill>
              <a:srgbClr val="FFCC00">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Sending reminders for screenings/ prescription refills</c:v>
                </c:pt>
                <c:pt idx="1">
                  <c:v>Call center routing </c:v>
                </c:pt>
                <c:pt idx="2">
                  <c:v>Website answering non-clinical questions</c:v>
                </c:pt>
                <c:pt idx="3">
                  <c:v>Creating advertising</c:v>
                </c:pt>
                <c:pt idx="4">
                  <c:v>Website content on medical conditions</c:v>
                </c:pt>
                <c:pt idx="5">
                  <c:v>Searching for a physician online that's best for you</c:v>
                </c:pt>
                <c:pt idx="6">
                  <c:v>Transcriptions of physician's notes</c:v>
                </c:pt>
                <c:pt idx="7">
                  <c:v>Website explanations for tests, procedures, surgeries, etc.</c:v>
                </c:pt>
                <c:pt idx="8">
                  <c:v>Website answering clinical questions</c:v>
                </c:pt>
                <c:pt idx="9">
                  <c:v>Interpreting a self-assessment that you filled out </c:v>
                </c:pt>
                <c:pt idx="10">
                  <c:v>Interpreting test results</c:v>
                </c:pt>
                <c:pt idx="11">
                  <c:v>Customizing treatments based on health and genetics</c:v>
                </c:pt>
                <c:pt idx="12">
                  <c:v>Diagnosing a routine illness</c:v>
                </c:pt>
                <c:pt idx="13">
                  <c:v>Diagnosing a serious or complex illness</c:v>
                </c:pt>
              </c:strCache>
            </c:strRef>
          </c:cat>
          <c:val>
            <c:numRef>
              <c:f>Sheet1!$C$2:$C$15</c:f>
              <c:numCache>
                <c:formatCode>0%</c:formatCode>
                <c:ptCount val="14"/>
                <c:pt idx="0">
                  <c:v>0.28999999999999998</c:v>
                </c:pt>
                <c:pt idx="1">
                  <c:v>0.35</c:v>
                </c:pt>
                <c:pt idx="2">
                  <c:v>0.34</c:v>
                </c:pt>
                <c:pt idx="3">
                  <c:v>0.35</c:v>
                </c:pt>
                <c:pt idx="4">
                  <c:v>0.4</c:v>
                </c:pt>
                <c:pt idx="5">
                  <c:v>0.42</c:v>
                </c:pt>
                <c:pt idx="6">
                  <c:v>0.4</c:v>
                </c:pt>
                <c:pt idx="7">
                  <c:v>0.42</c:v>
                </c:pt>
                <c:pt idx="8">
                  <c:v>0.4</c:v>
                </c:pt>
                <c:pt idx="9">
                  <c:v>0.42</c:v>
                </c:pt>
                <c:pt idx="10">
                  <c:v>0.4</c:v>
                </c:pt>
                <c:pt idx="11">
                  <c:v>0.38</c:v>
                </c:pt>
                <c:pt idx="12">
                  <c:v>0.38</c:v>
                </c:pt>
                <c:pt idx="13">
                  <c:v>0.28000000000000003</c:v>
                </c:pt>
              </c:numCache>
            </c:numRef>
          </c:val>
          <c:extLst>
            <c:ext xmlns:c16="http://schemas.microsoft.com/office/drawing/2014/chart" uri="{C3380CC4-5D6E-409C-BE32-E72D297353CC}">
              <c16:uniqueId val="{00000001-D507-4972-8AC6-80CC1E72492D}"/>
            </c:ext>
          </c:extLst>
        </c:ser>
        <c:ser>
          <c:idx val="2"/>
          <c:order val="2"/>
          <c:tx>
            <c:strRef>
              <c:f>Sheet1!$D$1</c:f>
              <c:strCache>
                <c:ptCount val="1"/>
                <c:pt idx="0">
                  <c:v>Not comfortable with AI's involvement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Sending reminders for screenings/ prescription refills</c:v>
                </c:pt>
                <c:pt idx="1">
                  <c:v>Call center routing </c:v>
                </c:pt>
                <c:pt idx="2">
                  <c:v>Website answering non-clinical questions</c:v>
                </c:pt>
                <c:pt idx="3">
                  <c:v>Creating advertising</c:v>
                </c:pt>
                <c:pt idx="4">
                  <c:v>Website content on medical conditions</c:v>
                </c:pt>
                <c:pt idx="5">
                  <c:v>Searching for a physician online that's best for you</c:v>
                </c:pt>
                <c:pt idx="6">
                  <c:v>Transcriptions of physician's notes</c:v>
                </c:pt>
                <c:pt idx="7">
                  <c:v>Website explanations for tests, procedures, surgeries, etc.</c:v>
                </c:pt>
                <c:pt idx="8">
                  <c:v>Website answering clinical questions</c:v>
                </c:pt>
                <c:pt idx="9">
                  <c:v>Interpreting a self-assessment that you filled out </c:v>
                </c:pt>
                <c:pt idx="10">
                  <c:v>Interpreting test results</c:v>
                </c:pt>
                <c:pt idx="11">
                  <c:v>Customizing treatments based on health and genetics</c:v>
                </c:pt>
                <c:pt idx="12">
                  <c:v>Diagnosing a routine illness</c:v>
                </c:pt>
                <c:pt idx="13">
                  <c:v>Diagnosing a serious or complex illness</c:v>
                </c:pt>
              </c:strCache>
            </c:strRef>
          </c:cat>
          <c:val>
            <c:numRef>
              <c:f>Sheet1!$D$2:$D$15</c:f>
              <c:numCache>
                <c:formatCode>0%</c:formatCode>
                <c:ptCount val="14"/>
                <c:pt idx="0">
                  <c:v>0.26</c:v>
                </c:pt>
                <c:pt idx="1">
                  <c:v>0.31</c:v>
                </c:pt>
                <c:pt idx="2">
                  <c:v>0.31</c:v>
                </c:pt>
                <c:pt idx="3">
                  <c:v>0.32</c:v>
                </c:pt>
                <c:pt idx="4">
                  <c:v>0.35</c:v>
                </c:pt>
                <c:pt idx="5">
                  <c:v>0.35</c:v>
                </c:pt>
                <c:pt idx="6">
                  <c:v>0.38</c:v>
                </c:pt>
                <c:pt idx="7">
                  <c:v>0.35</c:v>
                </c:pt>
                <c:pt idx="8">
                  <c:v>0.42</c:v>
                </c:pt>
                <c:pt idx="9">
                  <c:v>0.44</c:v>
                </c:pt>
                <c:pt idx="10">
                  <c:v>0.47</c:v>
                </c:pt>
                <c:pt idx="11">
                  <c:v>0.52</c:v>
                </c:pt>
                <c:pt idx="12">
                  <c:v>0.54</c:v>
                </c:pt>
                <c:pt idx="13">
                  <c:v>0.63</c:v>
                </c:pt>
              </c:numCache>
            </c:numRef>
          </c:val>
          <c:extLst>
            <c:ext xmlns:c16="http://schemas.microsoft.com/office/drawing/2014/chart" uri="{C3380CC4-5D6E-409C-BE32-E72D297353CC}">
              <c16:uniqueId val="{00000002-D507-4972-8AC6-80CC1E72492D}"/>
            </c:ext>
          </c:extLst>
        </c:ser>
        <c:dLbls>
          <c:showLegendKey val="0"/>
          <c:showVal val="0"/>
          <c:showCatName val="0"/>
          <c:showSerName val="0"/>
          <c:showPercent val="0"/>
          <c:showBubbleSize val="0"/>
        </c:dLbls>
        <c:gapWidth val="125"/>
        <c:overlap val="100"/>
        <c:axId val="515526975"/>
        <c:axId val="515525055"/>
      </c:barChart>
      <c:catAx>
        <c:axId val="515526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515525055"/>
        <c:crosses val="autoZero"/>
        <c:auto val="1"/>
        <c:lblAlgn val="ctr"/>
        <c:lblOffset val="100"/>
        <c:noMultiLvlLbl val="0"/>
      </c:catAx>
      <c:valAx>
        <c:axId val="515525055"/>
        <c:scaling>
          <c:orientation val="minMax"/>
        </c:scaling>
        <c:delete val="1"/>
        <c:axPos val="t"/>
        <c:numFmt formatCode="0%" sourceLinked="1"/>
        <c:majorTickMark val="none"/>
        <c:minorTickMark val="none"/>
        <c:tickLblPos val="nextTo"/>
        <c:crossAx val="515526975"/>
        <c:crosses val="autoZero"/>
        <c:crossBetween val="between"/>
      </c:valAx>
      <c:spPr>
        <a:noFill/>
        <a:ln>
          <a:noFill/>
        </a:ln>
        <a:effectLst/>
      </c:spPr>
    </c:plotArea>
    <c:legend>
      <c:legendPos val="b"/>
      <c:layout>
        <c:manualLayout>
          <c:xMode val="edge"/>
          <c:yMode val="edge"/>
          <c:x val="0.18918210069701324"/>
          <c:y val="0.94320417849668692"/>
          <c:w val="0.79534904018603236"/>
          <c:h val="4.231971960979333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68560417289611"/>
          <c:y val="4.8551304133858268E-2"/>
          <c:w val="0.76429247974437975"/>
          <c:h val="0.95947392567670897"/>
        </c:manualLayout>
      </c:layout>
      <c:pieChart>
        <c:varyColors val="1"/>
        <c:ser>
          <c:idx val="0"/>
          <c:order val="0"/>
          <c:tx>
            <c:strRef>
              <c:f>Sheet1!$B$1</c:f>
              <c:strCache>
                <c:ptCount val="1"/>
                <c:pt idx="0">
                  <c:v>Column1</c:v>
                </c:pt>
              </c:strCache>
            </c:strRef>
          </c:tx>
          <c:spPr>
            <a:solidFill>
              <a:srgbClr val="FF9900"/>
            </a:solidFill>
          </c:spPr>
          <c:explosion val="4"/>
          <c:dPt>
            <c:idx val="0"/>
            <c:bubble3D val="0"/>
            <c:spPr>
              <a:solidFill>
                <a:srgbClr val="478CB2"/>
              </a:solidFill>
              <a:ln w="19050">
                <a:solidFill>
                  <a:schemeClr val="lt1"/>
                </a:solidFill>
              </a:ln>
              <a:effectLst/>
            </c:spPr>
            <c:extLst>
              <c:ext xmlns:c16="http://schemas.microsoft.com/office/drawing/2014/chart" uri="{C3380CC4-5D6E-409C-BE32-E72D297353CC}">
                <c16:uniqueId val="{00000001-A55B-4772-8A46-E6AE08A2EEA1}"/>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A55B-4772-8A46-E6AE08A2EEA1}"/>
              </c:ext>
            </c:extLst>
          </c:dPt>
          <c:dPt>
            <c:idx val="2"/>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5-A55B-4772-8A46-E6AE08A2EEA1}"/>
              </c:ext>
            </c:extLst>
          </c:dPt>
          <c:dPt>
            <c:idx val="3"/>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7-A55B-4772-8A46-E6AE08A2EEA1}"/>
              </c:ext>
            </c:extLst>
          </c:dPt>
          <c:dPt>
            <c:idx val="4"/>
            <c:bubble3D val="0"/>
            <c:spPr>
              <a:solidFill>
                <a:srgbClr val="DBD4BA"/>
              </a:solidFill>
              <a:ln w="19050">
                <a:solidFill>
                  <a:schemeClr val="lt1"/>
                </a:solidFill>
              </a:ln>
              <a:effectLst/>
            </c:spPr>
            <c:extLst>
              <c:ext xmlns:c16="http://schemas.microsoft.com/office/drawing/2014/chart" uri="{C3380CC4-5D6E-409C-BE32-E72D297353CC}">
                <c16:uniqueId val="{00000009-A55B-4772-8A46-E6AE08A2EEA1}"/>
              </c:ext>
            </c:extLst>
          </c:dPt>
          <c:dLbls>
            <c:dLbl>
              <c:idx val="0"/>
              <c:layout>
                <c:manualLayout>
                  <c:x val="-9.7243333296529594E-2"/>
                  <c:y val="-9.7418300036154773E-2"/>
                </c:manualLayout>
              </c:layout>
              <c:spPr>
                <a:noFill/>
                <a:ln>
                  <a:noFill/>
                </a:ln>
                <a:effectLst/>
              </c:spPr>
              <c:txPr>
                <a:bodyPr rot="0" spcFirstLastPara="1" vertOverflow="ellipsis" vert="horz" wrap="none" lIns="38100" tIns="19050" rIns="38100" bIns="19050" anchor="ctr" anchorCtr="1">
                  <a:spAutoFit/>
                </a:bodyPr>
                <a:lstStyle/>
                <a:p>
                  <a:pPr>
                    <a:defRPr sz="24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5B-4772-8A46-E6AE08A2EEA1}"/>
                </c:ext>
              </c:extLst>
            </c:dLbl>
            <c:dLbl>
              <c:idx val="1"/>
              <c:layout>
                <c:manualLayout>
                  <c:x val="0.17040470696193133"/>
                  <c:y val="-2.739177736733483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166666666666665"/>
                      <c:h val="0.14770833333333333"/>
                    </c:manualLayout>
                  </c15:layout>
                </c:ext>
                <c:ext xmlns:c16="http://schemas.microsoft.com/office/drawing/2014/chart" uri="{C3380CC4-5D6E-409C-BE32-E72D297353CC}">
                  <c16:uniqueId val="{00000003-A55B-4772-8A46-E6AE08A2EEA1}"/>
                </c:ext>
              </c:extLst>
            </c:dLbl>
            <c:dLbl>
              <c:idx val="2"/>
              <c:layout>
                <c:manualLayout>
                  <c:x val="7.9825470199341692E-2"/>
                  <c:y val="7.4172856481709931E-2"/>
                </c:manualLayout>
              </c:layout>
              <c:tx>
                <c:rich>
                  <a:bodyPr/>
                  <a:lstStyle/>
                  <a:p>
                    <a:fld id="{9DEE2535-BA4B-45D1-80A4-1E1C8D0BDC1A}" type="CATEGORYNAME">
                      <a:rPr lang="en-US" smtClean="0"/>
                      <a:pPr/>
                      <a:t>[CATEGORY NAME]</a:t>
                    </a:fld>
                    <a:r>
                      <a:rPr lang="en-US" dirty="0"/>
                      <a:t>,</a:t>
                    </a:r>
                    <a:r>
                      <a:rPr lang="en-US" baseline="0" dirty="0"/>
                      <a:t> </a:t>
                    </a:r>
                    <a:fld id="{72D3F2BB-3C10-4A81-9A32-EC88461650BE}" type="VALUE">
                      <a:rPr lang="en-US" baseline="0" smtClean="0"/>
                      <a:pPr/>
                      <a:t>[VALUE]</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55B-4772-8A46-E6AE08A2EEA1}"/>
                </c:ext>
              </c:extLst>
            </c:dLbl>
            <c:dLbl>
              <c:idx val="3"/>
              <c:layout>
                <c:manualLayout>
                  <c:x val="0.10094249956755522"/>
                  <c:y val="3.5085717618965423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Calibri Light" panose="020F0302020204030204" pitchFamily="34" charset="0"/>
                        <a:ea typeface="+mn-ea"/>
                        <a:cs typeface="Calibri Light" panose="020F0302020204030204" pitchFamily="34" charset="0"/>
                      </a:defRPr>
                    </a:pPr>
                    <a:fld id="{698C3832-30F7-4F85-94A0-8FE28821C6C3}" type="CATEGORYNAME">
                      <a:rPr lang="en-US" b="1" smtClean="0"/>
                      <a:pPr>
                        <a:defRPr sz="1100" b="1" i="0" u="none" strike="noStrike" kern="1200" baseline="0">
                          <a:solidFill>
                            <a:schemeClr val="tx1"/>
                          </a:solidFill>
                          <a:latin typeface="Calibri Light" panose="020F0302020204030204" pitchFamily="34" charset="0"/>
                          <a:ea typeface="+mn-ea"/>
                          <a:cs typeface="Calibri Light" panose="020F0302020204030204" pitchFamily="34" charset="0"/>
                        </a:defRPr>
                      </a:pPr>
                      <a:t>[CATEGORY NAME]</a:t>
                    </a:fld>
                    <a:r>
                      <a:rPr lang="en-US" b="1" dirty="0"/>
                      <a:t>, </a:t>
                    </a:r>
                    <a:fld id="{6EC55D70-EADE-4E83-825F-FC854E12D57A}" type="VALUE">
                      <a:rPr lang="en-US" b="1" baseline="0" smtClean="0"/>
                      <a:pPr>
                        <a:defRPr sz="1100" b="1" i="0" u="none" strike="noStrike" kern="1200" baseline="0">
                          <a:solidFill>
                            <a:schemeClr val="tx1"/>
                          </a:solidFill>
                          <a:latin typeface="Calibri Light" panose="020F0302020204030204" pitchFamily="34" charset="0"/>
                          <a:ea typeface="+mn-ea"/>
                          <a:cs typeface="Calibri Light" panose="020F0302020204030204" pitchFamily="34" charset="0"/>
                        </a:defRPr>
                      </a:pPr>
                      <a:t>[VALUE]</a:t>
                    </a:fld>
                    <a:endParaRPr lang="en-US" b="1"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0928270042194093"/>
                      <c:h val="0.12018229166666665"/>
                    </c:manualLayout>
                  </c15:layout>
                  <c15:dlblFieldTable/>
                  <c15:showDataLabelsRange val="0"/>
                </c:ext>
                <c:ext xmlns:c16="http://schemas.microsoft.com/office/drawing/2014/chart" uri="{C3380CC4-5D6E-409C-BE32-E72D297353CC}">
                  <c16:uniqueId val="{00000007-A55B-4772-8A46-E6AE08A2EEA1}"/>
                </c:ext>
              </c:extLst>
            </c:dLbl>
            <c:dLbl>
              <c:idx val="4"/>
              <c:layout>
                <c:manualLayout>
                  <c:x val="2.2256030610955511E-2"/>
                  <c:y val="2.525532585792368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55B-4772-8A46-E6AE08A2EEA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Generally healthy</c:v>
                </c:pt>
                <c:pt idx="1">
                  <c:v>Chronic or congenital condition</c:v>
                </c:pt>
                <c:pt idx="2">
                  <c:v>Recent serious illness, injury </c:v>
                </c:pt>
                <c:pt idx="3">
                  <c:v>Both serious illness/injury AND chronic/congenital condition</c:v>
                </c:pt>
                <c:pt idx="4">
                  <c:v>Not sure</c:v>
                </c:pt>
              </c:strCache>
            </c:strRef>
          </c:cat>
          <c:val>
            <c:numRef>
              <c:f>Sheet1!$B$2:$B$6</c:f>
              <c:numCache>
                <c:formatCode>0%</c:formatCode>
                <c:ptCount val="5"/>
                <c:pt idx="0">
                  <c:v>0.62</c:v>
                </c:pt>
                <c:pt idx="1">
                  <c:v>0.23</c:v>
                </c:pt>
                <c:pt idx="2">
                  <c:v>0.06</c:v>
                </c:pt>
                <c:pt idx="3">
                  <c:v>0.06</c:v>
                </c:pt>
                <c:pt idx="4">
                  <c:v>0.03</c:v>
                </c:pt>
              </c:numCache>
            </c:numRef>
          </c:val>
          <c:extLst>
            <c:ext xmlns:c16="http://schemas.microsoft.com/office/drawing/2014/chart" uri="{C3380CC4-5D6E-409C-BE32-E72D297353CC}">
              <c16:uniqueId val="{0000000A-A55B-4772-8A46-E6AE08A2EEA1}"/>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6000219301702"/>
          <c:y val="0.11513196064269392"/>
          <c:w val="0.77389153006817546"/>
          <c:h val="0.57824267283523711"/>
        </c:manualLayout>
      </c:layout>
      <c:lineChart>
        <c:grouping val="standard"/>
        <c:varyColors val="0"/>
        <c:ser>
          <c:idx val="0"/>
          <c:order val="0"/>
          <c:tx>
            <c:strRef>
              <c:f>Sheet1!$A$2</c:f>
              <c:strCache>
                <c:ptCount val="1"/>
                <c:pt idx="0">
                  <c:v>Physical health</c:v>
                </c:pt>
              </c:strCache>
            </c:strRef>
          </c:tx>
          <c:spPr>
            <a:ln w="28575" cap="rnd">
              <a:solidFill>
                <a:srgbClr val="478CB2"/>
              </a:solidFill>
              <a:round/>
            </a:ln>
            <a:effectLst/>
          </c:spPr>
          <c:marker>
            <c:symbol val="none"/>
          </c:marker>
          <c:dPt>
            <c:idx val="2"/>
            <c:marker>
              <c:symbol val="none"/>
            </c:marker>
            <c:bubble3D val="0"/>
            <c:spPr>
              <a:ln w="28575" cap="rnd">
                <a:solidFill>
                  <a:srgbClr val="478CB2"/>
                </a:solidFill>
                <a:round/>
                <a:tailEnd type="arrow"/>
              </a:ln>
              <a:effectLst/>
            </c:spPr>
            <c:extLst>
              <c:ext xmlns:c16="http://schemas.microsoft.com/office/drawing/2014/chart" uri="{C3380CC4-5D6E-409C-BE32-E72D297353CC}">
                <c16:uniqueId val="{0000000A-2507-48BD-A68A-3ED177758467}"/>
              </c:ext>
            </c:extLst>
          </c:dPt>
          <c:dPt>
            <c:idx val="10"/>
            <c:marker>
              <c:symbol val="none"/>
            </c:marker>
            <c:bubble3D val="0"/>
            <c:spPr>
              <a:ln w="28575" cap="rnd">
                <a:solidFill>
                  <a:srgbClr val="478CB2"/>
                </a:solidFill>
                <a:round/>
                <a:tailEnd type="stealth"/>
              </a:ln>
              <a:effectLst/>
            </c:spPr>
            <c:extLst>
              <c:ext xmlns:c16="http://schemas.microsoft.com/office/drawing/2014/chart" uri="{C3380CC4-5D6E-409C-BE32-E72D297353CC}">
                <c16:uniqueId val="{00000001-2507-48BD-A68A-3ED177758467}"/>
              </c:ext>
            </c:extLst>
          </c:dPt>
          <c:cat>
            <c:numRef>
              <c:f>Sheet1!$B$1:$D$1</c:f>
              <c:numCache>
                <c:formatCode>General</c:formatCode>
                <c:ptCount val="3"/>
                <c:pt idx="0">
                  <c:v>2022</c:v>
                </c:pt>
                <c:pt idx="1">
                  <c:v>2023</c:v>
                </c:pt>
                <c:pt idx="2">
                  <c:v>2024</c:v>
                </c:pt>
              </c:numCache>
            </c:numRef>
          </c:cat>
          <c:val>
            <c:numRef>
              <c:f>Sheet1!$B$2:$D$2</c:f>
              <c:numCache>
                <c:formatCode>0.00</c:formatCode>
                <c:ptCount val="3"/>
                <c:pt idx="0">
                  <c:v>3.33</c:v>
                </c:pt>
                <c:pt idx="1">
                  <c:v>3.15</c:v>
                </c:pt>
                <c:pt idx="2">
                  <c:v>3.01</c:v>
                </c:pt>
              </c:numCache>
            </c:numRef>
          </c:val>
          <c:smooth val="0"/>
          <c:extLst>
            <c:ext xmlns:c16="http://schemas.microsoft.com/office/drawing/2014/chart" uri="{C3380CC4-5D6E-409C-BE32-E72D297353CC}">
              <c16:uniqueId val="{00000002-2507-48BD-A68A-3ED177758467}"/>
            </c:ext>
          </c:extLst>
        </c:ser>
        <c:ser>
          <c:idx val="1"/>
          <c:order val="1"/>
          <c:tx>
            <c:strRef>
              <c:f>Sheet1!$A$3</c:f>
              <c:strCache>
                <c:ptCount val="1"/>
                <c:pt idx="0">
                  <c:v>Mental Health</c:v>
                </c:pt>
              </c:strCache>
            </c:strRef>
          </c:tx>
          <c:spPr>
            <a:ln w="28575" cap="rnd">
              <a:solidFill>
                <a:schemeClr val="accent4">
                  <a:lumMod val="75000"/>
                </a:schemeClr>
              </a:solidFill>
              <a:prstDash val="solid"/>
              <a:round/>
            </a:ln>
            <a:effectLst/>
          </c:spPr>
          <c:marker>
            <c:symbol val="none"/>
          </c:marker>
          <c:dPt>
            <c:idx val="2"/>
            <c:marker>
              <c:symbol val="none"/>
            </c:marker>
            <c:bubble3D val="0"/>
            <c:spPr>
              <a:ln w="28575" cap="rnd">
                <a:solidFill>
                  <a:schemeClr val="accent4">
                    <a:lumMod val="75000"/>
                  </a:schemeClr>
                </a:solidFill>
                <a:prstDash val="solid"/>
                <a:round/>
                <a:tailEnd type="arrow"/>
              </a:ln>
              <a:effectLst/>
            </c:spPr>
            <c:extLst>
              <c:ext xmlns:c16="http://schemas.microsoft.com/office/drawing/2014/chart" uri="{C3380CC4-5D6E-409C-BE32-E72D297353CC}">
                <c16:uniqueId val="{00000009-2507-48BD-A68A-3ED177758467}"/>
              </c:ext>
            </c:extLst>
          </c:dPt>
          <c:dPt>
            <c:idx val="10"/>
            <c:marker>
              <c:symbol val="none"/>
            </c:marker>
            <c:bubble3D val="0"/>
            <c:spPr>
              <a:ln w="28575" cap="rnd">
                <a:solidFill>
                  <a:schemeClr val="accent4">
                    <a:lumMod val="75000"/>
                  </a:schemeClr>
                </a:solidFill>
                <a:prstDash val="solid"/>
                <a:round/>
                <a:tailEnd type="stealth"/>
              </a:ln>
              <a:effectLst/>
            </c:spPr>
            <c:extLst>
              <c:ext xmlns:c16="http://schemas.microsoft.com/office/drawing/2014/chart" uri="{C3380CC4-5D6E-409C-BE32-E72D297353CC}">
                <c16:uniqueId val="{00000004-2507-48BD-A68A-3ED177758467}"/>
              </c:ext>
            </c:extLst>
          </c:dPt>
          <c:cat>
            <c:numRef>
              <c:f>Sheet1!$B$1:$D$1</c:f>
              <c:numCache>
                <c:formatCode>General</c:formatCode>
                <c:ptCount val="3"/>
                <c:pt idx="0">
                  <c:v>2022</c:v>
                </c:pt>
                <c:pt idx="1">
                  <c:v>2023</c:v>
                </c:pt>
                <c:pt idx="2">
                  <c:v>2024</c:v>
                </c:pt>
              </c:numCache>
            </c:numRef>
          </c:cat>
          <c:val>
            <c:numRef>
              <c:f>Sheet1!$B$3:$D$3</c:f>
              <c:numCache>
                <c:formatCode>0.00</c:formatCode>
                <c:ptCount val="3"/>
                <c:pt idx="0">
                  <c:v>3.51</c:v>
                </c:pt>
                <c:pt idx="1">
                  <c:v>3.34</c:v>
                </c:pt>
                <c:pt idx="2">
                  <c:v>3.18</c:v>
                </c:pt>
              </c:numCache>
            </c:numRef>
          </c:val>
          <c:smooth val="0"/>
          <c:extLst>
            <c:ext xmlns:c16="http://schemas.microsoft.com/office/drawing/2014/chart" uri="{C3380CC4-5D6E-409C-BE32-E72D297353CC}">
              <c16:uniqueId val="{00000005-2507-48BD-A68A-3ED177758467}"/>
            </c:ext>
          </c:extLst>
        </c:ser>
        <c:dLbls>
          <c:showLegendKey val="0"/>
          <c:showVal val="0"/>
          <c:showCatName val="0"/>
          <c:showSerName val="0"/>
          <c:showPercent val="0"/>
          <c:showBubbleSize val="0"/>
        </c:dLbls>
        <c:dropLines>
          <c:spPr>
            <a:ln w="3175" cap="flat" cmpd="sng" algn="ctr">
              <a:solidFill>
                <a:schemeClr val="bg1">
                  <a:lumMod val="75000"/>
                </a:schemeClr>
              </a:solidFill>
              <a:prstDash val="sysDot"/>
              <a:round/>
            </a:ln>
            <a:effectLst/>
          </c:spPr>
        </c:dropLines>
        <c:smooth val="0"/>
        <c:axId val="609520432"/>
        <c:axId val="609514200"/>
      </c:lineChart>
      <c:catAx>
        <c:axId val="60952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mn-cs"/>
              </a:defRPr>
            </a:pPr>
            <a:endParaRPr lang="en-US"/>
          </a:p>
        </c:txPr>
        <c:crossAx val="609514200"/>
        <c:crosses val="autoZero"/>
        <c:auto val="1"/>
        <c:lblAlgn val="ctr"/>
        <c:lblOffset val="100"/>
        <c:noMultiLvlLbl val="0"/>
      </c:catAx>
      <c:valAx>
        <c:axId val="609514200"/>
        <c:scaling>
          <c:orientation val="minMax"/>
          <c:max val="5"/>
          <c:min val="1"/>
        </c:scaling>
        <c:delete val="0"/>
        <c:axPos val="l"/>
        <c:numFmt formatCode="0.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50" b="0" i="0" u="none" strike="noStrike" kern="1200" baseline="0">
                <a:solidFill>
                  <a:schemeClr val="tx1"/>
                </a:solidFill>
                <a:latin typeface="Calibri Light" panose="020F0302020204030204" pitchFamily="34" charset="0"/>
                <a:ea typeface="+mn-ea"/>
                <a:cs typeface="+mn-cs"/>
              </a:defRPr>
            </a:pPr>
            <a:endParaRPr lang="en-US"/>
          </a:p>
        </c:txPr>
        <c:crossAx val="609520432"/>
        <c:crosses val="autoZero"/>
        <c:crossBetween val="between"/>
        <c:majorUnit val="1"/>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Calibri Light" panose="020F030202020403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prstDash val="sysDot"/>
    </a:ln>
    <a:effectLst/>
  </c:spPr>
  <c:txPr>
    <a:bodyPr/>
    <a:lstStyle/>
    <a:p>
      <a:pPr>
        <a:defRPr sz="1200">
          <a:solidFill>
            <a:schemeClr val="tx1"/>
          </a:solidFill>
          <a:latin typeface="Calibri Light" panose="020F03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DBD4BA"/>
            </a:solidFill>
            <a:ln>
              <a:noFill/>
            </a:ln>
            <a:effectLst/>
          </c:spPr>
          <c:invertIfNegative val="0"/>
          <c:dPt>
            <c:idx val="1"/>
            <c:invertIfNegative val="0"/>
            <c:bubble3D val="0"/>
            <c:spPr>
              <a:solidFill>
                <a:srgbClr val="478CB2"/>
              </a:solidFill>
              <a:ln>
                <a:noFill/>
              </a:ln>
              <a:effectLst/>
            </c:spPr>
            <c:extLst>
              <c:ext xmlns:c16="http://schemas.microsoft.com/office/drawing/2014/chart" uri="{C3380CC4-5D6E-409C-BE32-E72D297353CC}">
                <c16:uniqueId val="{00000000-5831-45B0-85C9-B78635FD6B7A}"/>
              </c:ext>
            </c:extLst>
          </c:dPt>
          <c:dPt>
            <c:idx val="3"/>
            <c:invertIfNegative val="0"/>
            <c:bubble3D val="0"/>
            <c:spPr>
              <a:solidFill>
                <a:srgbClr val="478CB2"/>
              </a:solidFill>
              <a:ln>
                <a:noFill/>
              </a:ln>
              <a:effectLst/>
            </c:spPr>
            <c:extLst>
              <c:ext xmlns:c16="http://schemas.microsoft.com/office/drawing/2014/chart" uri="{C3380CC4-5D6E-409C-BE32-E72D297353CC}">
                <c16:uniqueId val="{00000005-5831-45B0-85C9-B78635FD6B7A}"/>
              </c:ext>
            </c:extLst>
          </c:dPt>
          <c:dPt>
            <c:idx val="4"/>
            <c:invertIfNegative val="0"/>
            <c:bubble3D val="0"/>
            <c:spPr>
              <a:solidFill>
                <a:srgbClr val="DBD4BA"/>
              </a:solidFill>
              <a:ln>
                <a:noFill/>
              </a:ln>
              <a:effectLst/>
            </c:spPr>
            <c:extLst>
              <c:ext xmlns:c16="http://schemas.microsoft.com/office/drawing/2014/chart" uri="{C3380CC4-5D6E-409C-BE32-E72D297353CC}">
                <c16:uniqueId val="{00000002-5831-45B0-85C9-B78635FD6B7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Take prescription medication</c:v>
                </c:pt>
                <c:pt idx="1">
                  <c:v>Anxiety</c:v>
                </c:pt>
                <c:pt idx="2">
                  <c:v>Family history of chronic disease </c:v>
                </c:pt>
                <c:pt idx="3">
                  <c:v>Depression</c:v>
                </c:pt>
                <c:pt idx="4">
                  <c:v>More than 20 pounds overweight</c:v>
                </c:pt>
                <c:pt idx="5">
                  <c:v>Chronic back problems/joint pain</c:v>
                </c:pt>
                <c:pt idx="6">
                  <c:v>Arthritis</c:v>
                </c:pt>
                <c:pt idx="7">
                  <c:v>Chronic low energy or fatigue</c:v>
                </c:pt>
                <c:pt idx="8">
                  <c:v>Smoker</c:v>
                </c:pt>
                <c:pt idx="9">
                  <c:v>Migraines</c:v>
                </c:pt>
                <c:pt idx="10">
                  <c:v>Asthma</c:v>
                </c:pt>
                <c:pt idx="11">
                  <c:v>No time to myself</c:v>
                </c:pt>
                <c:pt idx="12">
                  <c:v>Diabetes</c:v>
                </c:pt>
              </c:strCache>
            </c:strRef>
          </c:cat>
          <c:val>
            <c:numRef>
              <c:f>Sheet1!$B$2:$B$14</c:f>
              <c:numCache>
                <c:formatCode>0%</c:formatCode>
                <c:ptCount val="13"/>
                <c:pt idx="0">
                  <c:v>0.39</c:v>
                </c:pt>
                <c:pt idx="1">
                  <c:v>0.34</c:v>
                </c:pt>
                <c:pt idx="2">
                  <c:v>0.3</c:v>
                </c:pt>
                <c:pt idx="3">
                  <c:v>0.28999999999999998</c:v>
                </c:pt>
                <c:pt idx="4">
                  <c:v>0.28999999999999998</c:v>
                </c:pt>
                <c:pt idx="5">
                  <c:v>0.2</c:v>
                </c:pt>
                <c:pt idx="6">
                  <c:v>0.2</c:v>
                </c:pt>
                <c:pt idx="7">
                  <c:v>0.17</c:v>
                </c:pt>
                <c:pt idx="8">
                  <c:v>0.15</c:v>
                </c:pt>
                <c:pt idx="9">
                  <c:v>0.14000000000000001</c:v>
                </c:pt>
                <c:pt idx="10">
                  <c:v>0.13</c:v>
                </c:pt>
                <c:pt idx="11">
                  <c:v>0.13</c:v>
                </c:pt>
                <c:pt idx="12">
                  <c:v>0.1</c:v>
                </c:pt>
              </c:numCache>
            </c:numRef>
          </c:val>
          <c:extLst>
            <c:ext xmlns:c16="http://schemas.microsoft.com/office/drawing/2014/chart" uri="{C3380CC4-5D6E-409C-BE32-E72D297353CC}">
              <c16:uniqueId val="{00000000-2662-44CB-94F5-E054AAEE5747}"/>
            </c:ext>
          </c:extLst>
        </c:ser>
        <c:dLbls>
          <c:showLegendKey val="0"/>
          <c:showVal val="0"/>
          <c:showCatName val="0"/>
          <c:showSerName val="0"/>
          <c:showPercent val="0"/>
          <c:showBubbleSize val="0"/>
        </c:dLbls>
        <c:gapWidth val="80"/>
        <c:axId val="817198128"/>
        <c:axId val="1009819616"/>
      </c:barChart>
      <c:catAx>
        <c:axId val="817198128"/>
        <c:scaling>
          <c:orientation val="maxMin"/>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1009819616"/>
        <c:crosses val="autoZero"/>
        <c:auto val="1"/>
        <c:lblAlgn val="ctr"/>
        <c:lblOffset val="100"/>
        <c:noMultiLvlLbl val="0"/>
      </c:catAx>
      <c:valAx>
        <c:axId val="1009819616"/>
        <c:scaling>
          <c:orientation val="minMax"/>
        </c:scaling>
        <c:delete val="1"/>
        <c:axPos val="t"/>
        <c:numFmt formatCode="0%" sourceLinked="1"/>
        <c:majorTickMark val="none"/>
        <c:minorTickMark val="none"/>
        <c:tickLblPos val="nextTo"/>
        <c:crossAx val="81719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76035974989723"/>
          <c:y val="0"/>
          <c:w val="0.68555949244295289"/>
          <c:h val="0.9545036797632237"/>
        </c:manualLayout>
      </c:layout>
      <c:barChart>
        <c:barDir val="bar"/>
        <c:grouping val="clustered"/>
        <c:varyColors val="0"/>
        <c:ser>
          <c:idx val="0"/>
          <c:order val="0"/>
          <c:tx>
            <c:strRef>
              <c:f>Sheet1!$B$1</c:f>
              <c:strCache>
                <c:ptCount val="1"/>
                <c:pt idx="0">
                  <c:v>Series 1</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Walking</c:v>
                </c:pt>
                <c:pt idx="1">
                  <c:v>Vitamins, supplements</c:v>
                </c:pt>
                <c:pt idx="2">
                  <c:v>Annual physical (including blood work)</c:v>
                </c:pt>
                <c:pt idx="3">
                  <c:v>Healthy eating</c:v>
                </c:pt>
                <c:pt idx="4">
                  <c:v>Take prescription medication</c:v>
                </c:pt>
                <c:pt idx="5">
                  <c:v>Screenings </c:v>
                </c:pt>
                <c:pt idx="6">
                  <c:v>Read information on how to stay healthy</c:v>
                </c:pt>
                <c:pt idx="7">
                  <c:v>Meditation/Prayer</c:v>
                </c:pt>
                <c:pt idx="8">
                  <c:v>Monitor vitals (e.g., blood pressure, weight, blood sugar, etc.)</c:v>
                </c:pt>
                <c:pt idx="9">
                  <c:v>Exercise at a gym</c:v>
                </c:pt>
                <c:pt idx="10">
                  <c:v>Wear a health tracking device such as a Fitbit or Apple Watch</c:v>
                </c:pt>
                <c:pt idx="11">
                  <c:v>Hiking</c:v>
                </c:pt>
                <c:pt idx="12">
                  <c:v>Running</c:v>
                </c:pt>
                <c:pt idx="13">
                  <c:v>Sports</c:v>
                </c:pt>
                <c:pt idx="14">
                  <c:v>Bicycling (outdoors)</c:v>
                </c:pt>
                <c:pt idx="15">
                  <c:v>Alternative medicine </c:v>
                </c:pt>
                <c:pt idx="16">
                  <c:v>Other</c:v>
                </c:pt>
                <c:pt idx="17">
                  <c:v>Nothing in particular</c:v>
                </c:pt>
              </c:strCache>
            </c:strRef>
          </c:cat>
          <c:val>
            <c:numRef>
              <c:f>Sheet1!$B$2:$B$19</c:f>
              <c:numCache>
                <c:formatCode>0%</c:formatCode>
                <c:ptCount val="18"/>
                <c:pt idx="0">
                  <c:v>0.71</c:v>
                </c:pt>
                <c:pt idx="1">
                  <c:v>0.63</c:v>
                </c:pt>
                <c:pt idx="2">
                  <c:v>0.55000000000000004</c:v>
                </c:pt>
                <c:pt idx="3">
                  <c:v>0.54</c:v>
                </c:pt>
                <c:pt idx="4">
                  <c:v>0.49</c:v>
                </c:pt>
                <c:pt idx="5">
                  <c:v>0.42</c:v>
                </c:pt>
                <c:pt idx="6">
                  <c:v>0.33</c:v>
                </c:pt>
                <c:pt idx="7">
                  <c:v>0.3</c:v>
                </c:pt>
                <c:pt idx="8">
                  <c:v>0.28999999999999998</c:v>
                </c:pt>
                <c:pt idx="9">
                  <c:v>0.27</c:v>
                </c:pt>
                <c:pt idx="10">
                  <c:v>0.2</c:v>
                </c:pt>
                <c:pt idx="11">
                  <c:v>0.17</c:v>
                </c:pt>
                <c:pt idx="12">
                  <c:v>0.17</c:v>
                </c:pt>
                <c:pt idx="13">
                  <c:v>0.16</c:v>
                </c:pt>
                <c:pt idx="14">
                  <c:v>0.14000000000000001</c:v>
                </c:pt>
                <c:pt idx="15">
                  <c:v>0.09</c:v>
                </c:pt>
                <c:pt idx="16">
                  <c:v>0.02</c:v>
                </c:pt>
                <c:pt idx="17">
                  <c:v>0.03</c:v>
                </c:pt>
              </c:numCache>
            </c:numRef>
          </c:val>
          <c:extLst>
            <c:ext xmlns:c16="http://schemas.microsoft.com/office/drawing/2014/chart" uri="{C3380CC4-5D6E-409C-BE32-E72D297353CC}">
              <c16:uniqueId val="{00000000-9BA9-40DF-8F6B-3F6CAEE32D56}"/>
            </c:ext>
          </c:extLst>
        </c:ser>
        <c:dLbls>
          <c:showLegendKey val="0"/>
          <c:showVal val="0"/>
          <c:showCatName val="0"/>
          <c:showSerName val="0"/>
          <c:showPercent val="0"/>
          <c:showBubbleSize val="0"/>
        </c:dLbls>
        <c:gapWidth val="61"/>
        <c:axId val="767134624"/>
        <c:axId val="733488240"/>
      </c:barChart>
      <c:catAx>
        <c:axId val="767134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733488240"/>
        <c:crosses val="autoZero"/>
        <c:auto val="1"/>
        <c:lblAlgn val="ctr"/>
        <c:lblOffset val="100"/>
        <c:noMultiLvlLbl val="0"/>
      </c:catAx>
      <c:valAx>
        <c:axId val="733488240"/>
        <c:scaling>
          <c:orientation val="minMax"/>
        </c:scaling>
        <c:delete val="1"/>
        <c:axPos val="t"/>
        <c:numFmt formatCode="0%" sourceLinked="1"/>
        <c:majorTickMark val="none"/>
        <c:minorTickMark val="none"/>
        <c:tickLblPos val="nextTo"/>
        <c:crossAx val="767134624"/>
        <c:crosses val="autoZero"/>
        <c:crossBetween val="between"/>
      </c:valAx>
      <c:spPr>
        <a:solidFill>
          <a:schemeClr val="bg1"/>
        </a:solidFill>
        <a:ln>
          <a:noFill/>
        </a:ln>
        <a:effectLst>
          <a:softEdge rad="63500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4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48067171215251"/>
          <c:y val="6.4397042557483353E-2"/>
          <c:w val="0.69098450679102008"/>
          <c:h val="0.93231895132245191"/>
        </c:manualLayout>
      </c:layout>
      <c:barChart>
        <c:barDir val="bar"/>
        <c:grouping val="clustered"/>
        <c:varyColors val="0"/>
        <c:ser>
          <c:idx val="0"/>
          <c:order val="0"/>
          <c:tx>
            <c:strRef>
              <c:f>Sheet1!$B$1</c:f>
              <c:strCache>
                <c:ptCount val="1"/>
                <c:pt idx="0">
                  <c:v>Most Memorable</c:v>
                </c:pt>
              </c:strCache>
            </c:strRef>
          </c:tx>
          <c:spPr>
            <a:solidFill>
              <a:srgbClr val="478CB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TV</c:v>
                </c:pt>
                <c:pt idx="1">
                  <c:v>Online</c:v>
                </c:pt>
                <c:pt idx="2">
                  <c:v>Social media</c:v>
                </c:pt>
                <c:pt idx="3">
                  <c:v>Direct mail piece</c:v>
                </c:pt>
                <c:pt idx="4">
                  <c:v>Radio station</c:v>
                </c:pt>
                <c:pt idx="5">
                  <c:v>Billboard</c:v>
                </c:pt>
                <c:pt idx="6">
                  <c:v>Streaming audio/music service </c:v>
                </c:pt>
                <c:pt idx="7">
                  <c:v>Magazine</c:v>
                </c:pt>
                <c:pt idx="8">
                  <c:v>Newspaper</c:v>
                </c:pt>
                <c:pt idx="9">
                  <c:v>Newsletter</c:v>
                </c:pt>
                <c:pt idx="10">
                  <c:v>At the airport</c:v>
                </c:pt>
                <c:pt idx="11">
                  <c:v>Other place</c:v>
                </c:pt>
                <c:pt idx="12">
                  <c:v>None</c:v>
                </c:pt>
              </c:strCache>
            </c:strRef>
          </c:cat>
          <c:val>
            <c:numRef>
              <c:f>Sheet1!$B$2:$B$14</c:f>
              <c:numCache>
                <c:formatCode>0%</c:formatCode>
                <c:ptCount val="13"/>
                <c:pt idx="0">
                  <c:v>0.56999999999999995</c:v>
                </c:pt>
                <c:pt idx="1">
                  <c:v>0.32</c:v>
                </c:pt>
                <c:pt idx="2">
                  <c:v>0.32</c:v>
                </c:pt>
                <c:pt idx="3">
                  <c:v>0.24</c:v>
                </c:pt>
                <c:pt idx="4">
                  <c:v>0.13</c:v>
                </c:pt>
                <c:pt idx="5">
                  <c:v>0.1</c:v>
                </c:pt>
                <c:pt idx="6">
                  <c:v>0.09</c:v>
                </c:pt>
                <c:pt idx="7">
                  <c:v>0.09</c:v>
                </c:pt>
                <c:pt idx="8">
                  <c:v>7.0000000000000007E-2</c:v>
                </c:pt>
                <c:pt idx="9">
                  <c:v>0.06</c:v>
                </c:pt>
                <c:pt idx="10">
                  <c:v>0.01</c:v>
                </c:pt>
                <c:pt idx="11">
                  <c:v>0.03</c:v>
                </c:pt>
                <c:pt idx="12">
                  <c:v>0.14000000000000001</c:v>
                </c:pt>
              </c:numCache>
            </c:numRef>
          </c:val>
          <c:extLst>
            <c:ext xmlns:c16="http://schemas.microsoft.com/office/drawing/2014/chart" uri="{C3380CC4-5D6E-409C-BE32-E72D297353CC}">
              <c16:uniqueId val="{00000000-7260-4F26-AE40-9DD77C4AB446}"/>
            </c:ext>
          </c:extLst>
        </c:ser>
        <c:ser>
          <c:idx val="1"/>
          <c:order val="1"/>
          <c:tx>
            <c:strRef>
              <c:f>Sheet1!$C$1</c:f>
              <c:strCache>
                <c:ptCount val="1"/>
                <c:pt idx="0">
                  <c:v>Most Overdone</c:v>
                </c:pt>
              </c:strCache>
            </c:strRef>
          </c:tx>
          <c:spPr>
            <a:solidFill>
              <a:srgbClr val="F8A908"/>
            </a:solidFill>
            <a:ln>
              <a:noFill/>
              <a:prstDash val="sysDot"/>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TV</c:v>
                </c:pt>
                <c:pt idx="1">
                  <c:v>Online</c:v>
                </c:pt>
                <c:pt idx="2">
                  <c:v>Social media</c:v>
                </c:pt>
                <c:pt idx="3">
                  <c:v>Direct mail piece</c:v>
                </c:pt>
                <c:pt idx="4">
                  <c:v>Radio station</c:v>
                </c:pt>
                <c:pt idx="5">
                  <c:v>Billboard</c:v>
                </c:pt>
                <c:pt idx="6">
                  <c:v>Streaming audio/music service </c:v>
                </c:pt>
                <c:pt idx="7">
                  <c:v>Magazine</c:v>
                </c:pt>
                <c:pt idx="8">
                  <c:v>Newspaper</c:v>
                </c:pt>
                <c:pt idx="9">
                  <c:v>Newsletter</c:v>
                </c:pt>
                <c:pt idx="10">
                  <c:v>At the airport</c:v>
                </c:pt>
                <c:pt idx="11">
                  <c:v>Other place</c:v>
                </c:pt>
                <c:pt idx="12">
                  <c:v>None</c:v>
                </c:pt>
              </c:strCache>
            </c:strRef>
          </c:cat>
          <c:val>
            <c:numRef>
              <c:f>Sheet1!$C$2:$C$14</c:f>
              <c:numCache>
                <c:formatCode>0%</c:formatCode>
                <c:ptCount val="13"/>
                <c:pt idx="0">
                  <c:v>0.31</c:v>
                </c:pt>
                <c:pt idx="1">
                  <c:v>0.19</c:v>
                </c:pt>
                <c:pt idx="2">
                  <c:v>0.25</c:v>
                </c:pt>
                <c:pt idx="3">
                  <c:v>0.12</c:v>
                </c:pt>
                <c:pt idx="4">
                  <c:v>0.1</c:v>
                </c:pt>
                <c:pt idx="5">
                  <c:v>0.11</c:v>
                </c:pt>
                <c:pt idx="6">
                  <c:v>0.13</c:v>
                </c:pt>
                <c:pt idx="7">
                  <c:v>0.08</c:v>
                </c:pt>
                <c:pt idx="8">
                  <c:v>7.0000000000000007E-2</c:v>
                </c:pt>
                <c:pt idx="9">
                  <c:v>0.05</c:v>
                </c:pt>
                <c:pt idx="10">
                  <c:v>0.04</c:v>
                </c:pt>
                <c:pt idx="11">
                  <c:v>0.02</c:v>
                </c:pt>
                <c:pt idx="12">
                  <c:v>0.36</c:v>
                </c:pt>
              </c:numCache>
            </c:numRef>
          </c:val>
          <c:extLst>
            <c:ext xmlns:c16="http://schemas.microsoft.com/office/drawing/2014/chart" uri="{C3380CC4-5D6E-409C-BE32-E72D297353CC}">
              <c16:uniqueId val="{00000001-7260-4F26-AE40-9DD77C4AB446}"/>
            </c:ext>
          </c:extLst>
        </c:ser>
        <c:dLbls>
          <c:showLegendKey val="0"/>
          <c:showVal val="0"/>
          <c:showCatName val="0"/>
          <c:showSerName val="0"/>
          <c:showPercent val="0"/>
          <c:showBubbleSize val="0"/>
        </c:dLbls>
        <c:gapWidth val="100"/>
        <c:overlap val="-25"/>
        <c:axId val="1248122112"/>
        <c:axId val="312850784"/>
      </c:barChart>
      <c:catAx>
        <c:axId val="1248122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312850784"/>
        <c:crosses val="autoZero"/>
        <c:auto val="1"/>
        <c:lblAlgn val="ctr"/>
        <c:lblOffset val="100"/>
        <c:noMultiLvlLbl val="0"/>
      </c:catAx>
      <c:valAx>
        <c:axId val="312850784"/>
        <c:scaling>
          <c:orientation val="minMax"/>
        </c:scaling>
        <c:delete val="1"/>
        <c:axPos val="t"/>
        <c:numFmt formatCode="0%" sourceLinked="1"/>
        <c:majorTickMark val="none"/>
        <c:minorTickMark val="none"/>
        <c:tickLblPos val="nextTo"/>
        <c:crossAx val="1248122112"/>
        <c:crosses val="autoZero"/>
        <c:crossBetween val="between"/>
      </c:valAx>
      <c:spPr>
        <a:noFill/>
        <a:ln>
          <a:noFill/>
        </a:ln>
        <a:effectLst/>
      </c:spPr>
    </c:plotArea>
    <c:legend>
      <c:legendPos val="b"/>
      <c:layout>
        <c:manualLayout>
          <c:xMode val="edge"/>
          <c:yMode val="edge"/>
          <c:x val="0.56035241953979054"/>
          <c:y val="0.77906846820435949"/>
          <c:w val="0.22071898172922558"/>
          <c:h val="0.13533595511533456"/>
        </c:manualLayout>
      </c:layout>
      <c:overlay val="0"/>
      <c:spPr>
        <a:solidFill>
          <a:schemeClr val="bg1"/>
        </a:solidFill>
        <a:ln>
          <a:solidFill>
            <a:schemeClr val="tx1">
              <a:lumMod val="50000"/>
              <a:lumOff val="50000"/>
            </a:schemeClr>
          </a:solidFill>
          <a:prstDash val="sysDot"/>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r>
              <a:rPr lang="en-US" sz="2000" b="1" cap="none" baseline="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Qualities Valued Most in Life</a:t>
            </a:r>
          </a:p>
        </c:rich>
      </c:tx>
      <c:layout>
        <c:manualLayout>
          <c:xMode val="edge"/>
          <c:yMode val="edge"/>
          <c:x val="0.29707174122079444"/>
          <c:y val="5.631732818938839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title>
    <c:autoTitleDeleted val="0"/>
    <c:plotArea>
      <c:layout>
        <c:manualLayout>
          <c:layoutTarget val="inner"/>
          <c:xMode val="edge"/>
          <c:yMode val="edge"/>
          <c:x val="0"/>
          <c:y val="4.3504529652233524E-2"/>
          <c:w val="0.95856306681950176"/>
          <c:h val="0.86473093008056945"/>
        </c:manualLayout>
      </c:layout>
      <c:barChart>
        <c:barDir val="col"/>
        <c:grouping val="clustered"/>
        <c:varyColors val="0"/>
        <c:ser>
          <c:idx val="0"/>
          <c:order val="0"/>
          <c:tx>
            <c:strRef>
              <c:f>Sheet1!$B$1</c:f>
              <c:strCache>
                <c:ptCount val="1"/>
                <c:pt idx="0">
                  <c:v>Sales</c:v>
                </c:pt>
              </c:strCache>
            </c:strRef>
          </c:tx>
          <c:spPr>
            <a:noFill/>
            <a:ln w="6350">
              <a:solidFill>
                <a:srgbClr val="478CB2"/>
              </a:solidFill>
            </a:ln>
            <a:effectLst/>
          </c:spPr>
          <c:invertIfNegative val="0"/>
          <c:dLbls>
            <c:dLbl>
              <c:idx val="3"/>
              <c:layout>
                <c:manualLayout>
                  <c:x val="0"/>
                  <c:y val="0.206251497941682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4E-426D-AFBF-DC3810CF8EA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Trustworthiness</c:v>
                </c:pt>
                <c:pt idx="1">
                  <c:v>Compassion/Empathy</c:v>
                </c:pt>
                <c:pt idx="2">
                  <c:v>Dependability</c:v>
                </c:pt>
                <c:pt idx="3">
                  <c:v>Freedom</c:v>
                </c:pt>
              </c:strCache>
            </c:strRef>
          </c:cat>
          <c:val>
            <c:numRef>
              <c:f>Sheet1!$B$2:$B$5</c:f>
              <c:numCache>
                <c:formatCode>0%</c:formatCode>
                <c:ptCount val="4"/>
                <c:pt idx="0">
                  <c:v>0.49</c:v>
                </c:pt>
                <c:pt idx="1">
                  <c:v>0.43</c:v>
                </c:pt>
                <c:pt idx="2">
                  <c:v>0.37</c:v>
                </c:pt>
                <c:pt idx="3">
                  <c:v>0.26</c:v>
                </c:pt>
              </c:numCache>
            </c:numRef>
          </c:val>
          <c:extLst>
            <c:ext xmlns:c16="http://schemas.microsoft.com/office/drawing/2014/chart" uri="{C3380CC4-5D6E-409C-BE32-E72D297353CC}">
              <c16:uniqueId val="{00000000-4470-4854-A964-D7CEFE1D9C1F}"/>
            </c:ext>
          </c:extLst>
        </c:ser>
        <c:dLbls>
          <c:showLegendKey val="0"/>
          <c:showVal val="0"/>
          <c:showCatName val="0"/>
          <c:showSerName val="0"/>
          <c:showPercent val="0"/>
          <c:showBubbleSize val="0"/>
        </c:dLbls>
        <c:gapWidth val="150"/>
        <c:axId val="767134144"/>
        <c:axId val="733586944"/>
      </c:barChart>
      <c:catAx>
        <c:axId val="767134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733586944"/>
        <c:crosses val="autoZero"/>
        <c:auto val="1"/>
        <c:lblAlgn val="ctr"/>
        <c:lblOffset val="100"/>
        <c:noMultiLvlLbl val="0"/>
      </c:catAx>
      <c:valAx>
        <c:axId val="733586944"/>
        <c:scaling>
          <c:orientation val="minMax"/>
        </c:scaling>
        <c:delete val="1"/>
        <c:axPos val="l"/>
        <c:numFmt formatCode="0%" sourceLinked="1"/>
        <c:majorTickMark val="out"/>
        <c:minorTickMark val="none"/>
        <c:tickLblPos val="nextTo"/>
        <c:crossAx val="7671341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1600" b="1" u="none" dirty="0">
                <a:solidFill>
                  <a:schemeClr val="tx1">
                    <a:lumMod val="65000"/>
                    <a:lumOff val="35000"/>
                  </a:schemeClr>
                </a:solidFill>
                <a:latin typeface="Calibri Light" panose="020F0302020204030204" pitchFamily="34" charset="0"/>
                <a:cs typeface="Calibri Light" panose="020F0302020204030204" pitchFamily="34" charset="0"/>
              </a:rPr>
              <a:t>Satisfaction</a:t>
            </a:r>
            <a:r>
              <a:rPr lang="en-US" sz="1600" b="1" u="none" baseline="0" dirty="0">
                <a:solidFill>
                  <a:schemeClr val="tx1">
                    <a:lumMod val="65000"/>
                    <a:lumOff val="35000"/>
                  </a:schemeClr>
                </a:solidFill>
                <a:latin typeface="Calibri Light" panose="020F0302020204030204" pitchFamily="34" charset="0"/>
                <a:cs typeface="Calibri Light" panose="020F0302020204030204" pitchFamily="34" charset="0"/>
              </a:rPr>
              <a:t> with Online Bill Paying via Provider Site</a:t>
            </a:r>
            <a:endParaRPr lang="en-US" sz="1600" b="1" u="none" dirty="0">
              <a:solidFill>
                <a:schemeClr val="tx1">
                  <a:lumMod val="65000"/>
                  <a:lumOff val="35000"/>
                </a:schemeClr>
              </a:solidFill>
              <a:latin typeface="Calibri Light" panose="020F0302020204030204" pitchFamily="34" charset="0"/>
              <a:cs typeface="Calibri Light" panose="020F0302020204030204" pitchFamily="34" charset="0"/>
            </a:endParaRPr>
          </a:p>
        </c:rich>
      </c:tx>
      <c:layout>
        <c:manualLayout>
          <c:xMode val="edge"/>
          <c:yMode val="edge"/>
          <c:x val="0.12246591992972983"/>
          <c:y val="8.5240333700883214E-4"/>
        </c:manualLayout>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4.0342229312104717E-2"/>
          <c:y val="0.39736771593360393"/>
          <c:w val="0.91931538788968448"/>
          <c:h val="0.46493539905554798"/>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1-55AD-474C-967D-1A5CAF658FB2}"/>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55AD-474C-967D-1A5CAF658FB2}"/>
              </c:ext>
            </c:extLst>
          </c:dPt>
          <c:dPt>
            <c:idx val="2"/>
            <c:invertIfNegative val="0"/>
            <c:bubble3D val="0"/>
            <c:spPr>
              <a:solidFill>
                <a:srgbClr val="FFC000"/>
              </a:solidFill>
              <a:ln>
                <a:noFill/>
              </a:ln>
              <a:effectLst/>
            </c:spPr>
            <c:extLst>
              <c:ext xmlns:c16="http://schemas.microsoft.com/office/drawing/2014/chart" uri="{C3380CC4-5D6E-409C-BE32-E72D297353CC}">
                <c16:uniqueId val="{00000005-55AD-474C-967D-1A5CAF658FB2}"/>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55AD-474C-967D-1A5CAF658FB2}"/>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55AD-474C-967D-1A5CAF658FB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Excellent</c:v>
                </c:pt>
                <c:pt idx="1">
                  <c:v>Very good</c:v>
                </c:pt>
                <c:pt idx="2">
                  <c:v>Good</c:v>
                </c:pt>
                <c:pt idx="3">
                  <c:v>Fair</c:v>
                </c:pt>
                <c:pt idx="4">
                  <c:v>Poor</c:v>
                </c:pt>
              </c:strCache>
            </c:strRef>
          </c:cat>
          <c:val>
            <c:numRef>
              <c:f>Sheet1!$B$2:$B$6</c:f>
              <c:numCache>
                <c:formatCode>0%</c:formatCode>
                <c:ptCount val="5"/>
                <c:pt idx="0">
                  <c:v>0.19</c:v>
                </c:pt>
                <c:pt idx="1">
                  <c:v>0.31</c:v>
                </c:pt>
                <c:pt idx="2">
                  <c:v>0.38</c:v>
                </c:pt>
                <c:pt idx="3">
                  <c:v>0.11</c:v>
                </c:pt>
                <c:pt idx="4">
                  <c:v>0.02</c:v>
                </c:pt>
              </c:numCache>
            </c:numRef>
          </c:val>
          <c:extLst>
            <c:ext xmlns:c16="http://schemas.microsoft.com/office/drawing/2014/chart" uri="{C3380CC4-5D6E-409C-BE32-E72D297353CC}">
              <c16:uniqueId val="{0000000A-55AD-474C-967D-1A5CAF658FB2}"/>
            </c:ext>
          </c:extLst>
        </c:ser>
        <c:dLbls>
          <c:showLegendKey val="0"/>
          <c:showVal val="0"/>
          <c:showCatName val="0"/>
          <c:showSerName val="0"/>
          <c:showPercent val="0"/>
          <c:showBubbleSize val="0"/>
        </c:dLbls>
        <c:gapWidth val="219"/>
        <c:overlap val="-27"/>
        <c:axId val="2059505968"/>
        <c:axId val="2059502640"/>
      </c:barChart>
      <c:catAx>
        <c:axId val="205950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2059502640"/>
        <c:crosses val="autoZero"/>
        <c:auto val="1"/>
        <c:lblAlgn val="ctr"/>
        <c:lblOffset val="100"/>
        <c:noMultiLvlLbl val="0"/>
      </c:catAx>
      <c:valAx>
        <c:axId val="2059502640"/>
        <c:scaling>
          <c:orientation val="minMax"/>
        </c:scaling>
        <c:delete val="1"/>
        <c:axPos val="l"/>
        <c:numFmt formatCode="0%" sourceLinked="1"/>
        <c:majorTickMark val="none"/>
        <c:minorTickMark val="none"/>
        <c:tickLblPos val="nextTo"/>
        <c:crossAx val="205950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2000" b="1" dirty="0">
                <a:solidFill>
                  <a:schemeClr val="tx1">
                    <a:lumMod val="75000"/>
                    <a:lumOff val="25000"/>
                  </a:schemeClr>
                </a:solidFill>
              </a:rPr>
              <a:t>Acceptable</a:t>
            </a:r>
            <a:r>
              <a:rPr lang="en-US" sz="2000" b="1" baseline="0" dirty="0">
                <a:solidFill>
                  <a:schemeClr val="tx1">
                    <a:lumMod val="75000"/>
                    <a:lumOff val="25000"/>
                  </a:schemeClr>
                </a:solidFill>
              </a:rPr>
              <a:t> Number of Bills to Receive</a:t>
            </a:r>
            <a:endParaRPr lang="en-US" sz="2000" b="1" dirty="0">
              <a:solidFill>
                <a:schemeClr val="tx1">
                  <a:lumMod val="75000"/>
                  <a:lumOff val="25000"/>
                </a:schemeClr>
              </a:solidFill>
            </a:endParaRPr>
          </a:p>
        </c:rich>
      </c:tx>
      <c:layout>
        <c:manualLayout>
          <c:xMode val="edge"/>
          <c:yMode val="edge"/>
          <c:x val="0.16955258618703711"/>
          <c:y val="5.9112878601696494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9.0427498931636863E-3"/>
          <c:y val="0.15036323071887189"/>
          <c:w val="0.98395798557320213"/>
          <c:h val="0.65461312959539153"/>
        </c:manualLayout>
      </c:layout>
      <c:barChart>
        <c:barDir val="col"/>
        <c:grouping val="clustered"/>
        <c:varyColors val="0"/>
        <c:ser>
          <c:idx val="0"/>
          <c:order val="0"/>
          <c:tx>
            <c:strRef>
              <c:f>Sheet1!$B$1</c:f>
              <c:strCache>
                <c:ptCount val="1"/>
                <c:pt idx="0">
                  <c:v>Total</c:v>
                </c:pt>
              </c:strCache>
            </c:strRef>
          </c:tx>
          <c:spPr>
            <a:solidFill>
              <a:srgbClr val="DBD4BA"/>
            </a:solidFill>
            <a:ln>
              <a:noFill/>
            </a:ln>
            <a:effectLst/>
          </c:spPr>
          <c:invertIfNegative val="0"/>
          <c:dPt>
            <c:idx val="0"/>
            <c:invertIfNegative val="0"/>
            <c:bubble3D val="0"/>
            <c:spPr>
              <a:solidFill>
                <a:srgbClr val="478CB2"/>
              </a:solidFill>
              <a:ln>
                <a:noFill/>
              </a:ln>
              <a:effectLst/>
            </c:spPr>
            <c:extLst>
              <c:ext xmlns:c16="http://schemas.microsoft.com/office/drawing/2014/chart" uri="{C3380CC4-5D6E-409C-BE32-E72D297353CC}">
                <c16:uniqueId val="{00000002-CD70-42DC-A01A-5AB2644AD331}"/>
              </c:ext>
            </c:extLst>
          </c:dPt>
          <c:dPt>
            <c:idx val="1"/>
            <c:invertIfNegative val="0"/>
            <c:bubble3D val="0"/>
            <c:spPr>
              <a:solidFill>
                <a:srgbClr val="DBD4BA"/>
              </a:solidFill>
              <a:ln>
                <a:noFill/>
              </a:ln>
              <a:effectLst/>
            </c:spPr>
            <c:extLst>
              <c:ext xmlns:c16="http://schemas.microsoft.com/office/drawing/2014/chart" uri="{C3380CC4-5D6E-409C-BE32-E72D297353CC}">
                <c16:uniqueId val="{00000003-CD70-42DC-A01A-5AB2644AD331}"/>
              </c:ext>
            </c:extLst>
          </c:dPt>
          <c:dPt>
            <c:idx val="5"/>
            <c:invertIfNegative val="0"/>
            <c:bubble3D val="0"/>
            <c:spPr>
              <a:solidFill>
                <a:srgbClr val="DBD4BA"/>
              </a:solidFill>
              <a:ln>
                <a:noFill/>
              </a:ln>
              <a:effectLst/>
            </c:spPr>
            <c:extLst>
              <c:ext xmlns:c16="http://schemas.microsoft.com/office/drawing/2014/chart" uri="{C3380CC4-5D6E-409C-BE32-E72D297353CC}">
                <c16:uniqueId val="{00000004-5AC8-4EBC-B25E-E02464C13896}"/>
              </c:ext>
            </c:extLst>
          </c:dPt>
          <c:dLbls>
            <c:dLbl>
              <c:idx val="0"/>
              <c:spPr>
                <a:noFill/>
                <a:ln>
                  <a:noFill/>
                </a:ln>
                <a:effectLst/>
              </c:spPr>
              <c:txPr>
                <a:bodyPr rot="0" spcFirstLastPara="1" vertOverflow="ellipsis" vert="horz" wrap="square" anchor="ctr" anchorCtr="1"/>
                <a:lstStyle/>
                <a:p>
                  <a:pPr>
                    <a:defRPr sz="1800" b="0" i="0" u="none" strike="noStrike" kern="1200" baseline="0">
                      <a:ln>
                        <a:noFill/>
                      </a:ln>
                      <a:solidFill>
                        <a:schemeClr val="tx1"/>
                      </a:solidFill>
                      <a:effectLst/>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D70-42DC-A01A-5AB2644AD331}"/>
                </c:ext>
              </c:extLst>
            </c:dLbl>
            <c:spPr>
              <a:noFill/>
              <a:ln>
                <a:noFill/>
              </a:ln>
              <a:effectLst/>
            </c:spPr>
            <c:txPr>
              <a:bodyPr rot="0" spcFirstLastPara="1" vertOverflow="ellipsis" vert="horz" wrap="square" anchor="ctr" anchorCtr="1"/>
              <a:lstStyle/>
              <a:p>
                <a:pPr>
                  <a:defRPr sz="1600" b="0" i="0" u="none" strike="noStrike" kern="1200" baseline="0">
                    <a:ln>
                      <a:noFill/>
                    </a:ln>
                    <a:solidFill>
                      <a:schemeClr val="tx1"/>
                    </a:solidFill>
                    <a:effectLst/>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One</c:v>
                </c:pt>
                <c:pt idx="1">
                  <c:v>Two</c:v>
                </c:pt>
                <c:pt idx="2">
                  <c:v>Three</c:v>
                </c:pt>
                <c:pt idx="3">
                  <c:v>Four or more</c:v>
                </c:pt>
                <c:pt idx="4">
                  <c:v>As many as needed for my care</c:v>
                </c:pt>
                <c:pt idx="5">
                  <c:v>Not sure</c:v>
                </c:pt>
              </c:strCache>
            </c:strRef>
          </c:cat>
          <c:val>
            <c:numRef>
              <c:f>Sheet1!$B$2:$B$7</c:f>
              <c:numCache>
                <c:formatCode>0%</c:formatCode>
                <c:ptCount val="6"/>
                <c:pt idx="0">
                  <c:v>0.59</c:v>
                </c:pt>
                <c:pt idx="1">
                  <c:v>0.09</c:v>
                </c:pt>
                <c:pt idx="2">
                  <c:v>0.03</c:v>
                </c:pt>
                <c:pt idx="3">
                  <c:v>0.01</c:v>
                </c:pt>
                <c:pt idx="4">
                  <c:v>0.17</c:v>
                </c:pt>
                <c:pt idx="5">
                  <c:v>0.11</c:v>
                </c:pt>
              </c:numCache>
            </c:numRef>
          </c:val>
          <c:extLst>
            <c:ext xmlns:c16="http://schemas.microsoft.com/office/drawing/2014/chart" uri="{C3380CC4-5D6E-409C-BE32-E72D297353CC}">
              <c16:uniqueId val="{00000000-CD70-42DC-A01A-5AB2644AD331}"/>
            </c:ext>
          </c:extLst>
        </c:ser>
        <c:dLbls>
          <c:showLegendKey val="0"/>
          <c:showVal val="0"/>
          <c:showCatName val="0"/>
          <c:showSerName val="0"/>
          <c:showPercent val="0"/>
          <c:showBubbleSize val="0"/>
        </c:dLbls>
        <c:gapWidth val="132"/>
        <c:overlap val="-27"/>
        <c:axId val="2059505968"/>
        <c:axId val="2059502640"/>
      </c:barChart>
      <c:catAx>
        <c:axId val="205950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2059502640"/>
        <c:crosses val="autoZero"/>
        <c:auto val="1"/>
        <c:lblAlgn val="ctr"/>
        <c:lblOffset val="100"/>
        <c:noMultiLvlLbl val="0"/>
      </c:catAx>
      <c:valAx>
        <c:axId val="2059502640"/>
        <c:scaling>
          <c:orientation val="minMax"/>
        </c:scaling>
        <c:delete val="1"/>
        <c:axPos val="l"/>
        <c:numFmt formatCode="0%" sourceLinked="1"/>
        <c:majorTickMark val="none"/>
        <c:minorTickMark val="none"/>
        <c:tickLblPos val="nextTo"/>
        <c:crossAx val="205950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517497812773"/>
          <c:y val="8.685661136111833E-2"/>
          <c:w val="0.39695784120734906"/>
          <c:h val="0.89039522852049369"/>
        </c:manualLayout>
      </c:layout>
      <c:barChart>
        <c:barDir val="bar"/>
        <c:grouping val="clustered"/>
        <c:varyColors val="0"/>
        <c:ser>
          <c:idx val="0"/>
          <c:order val="0"/>
          <c:tx>
            <c:strRef>
              <c:f>Sheet1!$B$1</c:f>
              <c:strCache>
                <c:ptCount val="1"/>
                <c:pt idx="0">
                  <c:v>Series 1</c:v>
                </c:pt>
              </c:strCache>
            </c:strRef>
          </c:tx>
          <c:spPr>
            <a:solidFill>
              <a:srgbClr val="478C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Mayo Clinic (Rochester, Minnesota)</c:v>
                </c:pt>
                <c:pt idx="1">
                  <c:v>Johns Hopkins Hospital (Baltimore)</c:v>
                </c:pt>
                <c:pt idx="2">
                  <c:v>Cleveland Clinic</c:v>
                </c:pt>
                <c:pt idx="3">
                  <c:v>Cedars-Sinai Medical Center (Los Angeles)</c:v>
                </c:pt>
                <c:pt idx="4">
                  <c:v>Mount Sinai Hospital (New York City)</c:v>
                </c:pt>
                <c:pt idx="5">
                  <c:v>UCLA Medical Center (Los Angeles)</c:v>
                </c:pt>
                <c:pt idx="6">
                  <c:v>Stanford Hospital (Stanford, California)</c:v>
                </c:pt>
                <c:pt idx="7">
                  <c:v>Massachusetts General Hospital (Boston)</c:v>
                </c:pt>
                <c:pt idx="8">
                  <c:v>Brigham and Women's Hospital (Boston)</c:v>
                </c:pt>
                <c:pt idx="9">
                  <c:v>New York-Presbyterian Hospital (New York City)</c:v>
                </c:pt>
                <c:pt idx="10">
                  <c:v>Vanderbilt University Medical Center (Nashville)</c:v>
                </c:pt>
              </c:strCache>
            </c:strRef>
          </c:cat>
          <c:val>
            <c:numRef>
              <c:f>Sheet1!$B$2:$B$12</c:f>
              <c:numCache>
                <c:formatCode>0%</c:formatCode>
                <c:ptCount val="11"/>
                <c:pt idx="0">
                  <c:v>0.46</c:v>
                </c:pt>
                <c:pt idx="1">
                  <c:v>0.45</c:v>
                </c:pt>
                <c:pt idx="2">
                  <c:v>0.23</c:v>
                </c:pt>
                <c:pt idx="3">
                  <c:v>0.23</c:v>
                </c:pt>
                <c:pt idx="4">
                  <c:v>0.19</c:v>
                </c:pt>
                <c:pt idx="5">
                  <c:v>0.17</c:v>
                </c:pt>
                <c:pt idx="6">
                  <c:v>0.1</c:v>
                </c:pt>
                <c:pt idx="7">
                  <c:v>0.1</c:v>
                </c:pt>
                <c:pt idx="8">
                  <c:v>7.0000000000000007E-2</c:v>
                </c:pt>
                <c:pt idx="9">
                  <c:v>7.0000000000000007E-2</c:v>
                </c:pt>
                <c:pt idx="10">
                  <c:v>7.0000000000000007E-2</c:v>
                </c:pt>
              </c:numCache>
            </c:numRef>
          </c:val>
          <c:extLst>
            <c:ext xmlns:c16="http://schemas.microsoft.com/office/drawing/2014/chart" uri="{C3380CC4-5D6E-409C-BE32-E72D297353CC}">
              <c16:uniqueId val="{00000000-B5B7-4A17-A39A-D9D9A6201C78}"/>
            </c:ext>
          </c:extLst>
        </c:ser>
        <c:dLbls>
          <c:showLegendKey val="0"/>
          <c:showVal val="0"/>
          <c:showCatName val="0"/>
          <c:showSerName val="0"/>
          <c:showPercent val="0"/>
          <c:showBubbleSize val="0"/>
        </c:dLbls>
        <c:gapWidth val="150"/>
        <c:axId val="158296175"/>
        <c:axId val="158296655"/>
      </c:barChart>
      <c:catAx>
        <c:axId val="15829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158296655"/>
        <c:crosses val="autoZero"/>
        <c:auto val="1"/>
        <c:lblAlgn val="ctr"/>
        <c:lblOffset val="100"/>
        <c:noMultiLvlLbl val="0"/>
      </c:catAx>
      <c:valAx>
        <c:axId val="158296655"/>
        <c:scaling>
          <c:orientation val="minMax"/>
        </c:scaling>
        <c:delete val="1"/>
        <c:axPos val="t"/>
        <c:numFmt formatCode="0%" sourceLinked="1"/>
        <c:majorTickMark val="none"/>
        <c:minorTickMark val="none"/>
        <c:tickLblPos val="nextTo"/>
        <c:crossAx val="158296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97519907469194"/>
          <c:y val="6.9712022683768868E-3"/>
          <c:w val="0.31615570623116557"/>
          <c:h val="0.9545036797632237"/>
        </c:manualLayout>
      </c:layout>
      <c:barChart>
        <c:barDir val="bar"/>
        <c:grouping val="clustered"/>
        <c:varyColors val="0"/>
        <c:ser>
          <c:idx val="0"/>
          <c:order val="0"/>
          <c:tx>
            <c:strRef>
              <c:f>Sheet1!$B$1</c:f>
              <c:strCache>
                <c:ptCount val="1"/>
                <c:pt idx="0">
                  <c:v>Series 1</c:v>
                </c:pt>
              </c:strCache>
            </c:strRef>
          </c:tx>
          <c:spPr>
            <a:solidFill>
              <a:srgbClr val="478C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Northwestern Memorial Hospital (Chicago)</c:v>
                </c:pt>
                <c:pt idx="1">
                  <c:v>NYU Langone Hospital (New York City)</c:v>
                </c:pt>
                <c:pt idx="2">
                  <c:v>Penn Presbyterian Medical Center (Philadelphia)</c:v>
                </c:pt>
                <c:pt idx="3">
                  <c:v>Houston Methodist Hospital</c:v>
                </c:pt>
                <c:pt idx="4">
                  <c:v>Barnes-Jewish Hospital (St. Louis)</c:v>
                </c:pt>
                <c:pt idx="5">
                  <c:v>UC San Diego Medical Center</c:v>
                </c:pt>
                <c:pt idx="6">
                  <c:v>University of Michigan Medical Center</c:v>
                </c:pt>
                <c:pt idx="7">
                  <c:v>UCSF Medical Center (San Francisco)</c:v>
                </c:pt>
                <c:pt idx="8">
                  <c:v>Rush University Medical Center (Chicago)</c:v>
                </c:pt>
                <c:pt idx="9">
                  <c:v>North Shore University Hospital (Manhasset, New York)</c:v>
                </c:pt>
                <c:pt idx="10">
                  <c:v>UT Southwestern Medical Center (Dallas)</c:v>
                </c:pt>
              </c:strCache>
            </c:strRef>
          </c:cat>
          <c:val>
            <c:numRef>
              <c:f>Sheet1!$B$2:$B$12</c:f>
              <c:numCache>
                <c:formatCode>0%</c:formatCode>
                <c:ptCount val="11"/>
                <c:pt idx="0">
                  <c:v>0.05</c:v>
                </c:pt>
                <c:pt idx="1">
                  <c:v>0.05</c:v>
                </c:pt>
                <c:pt idx="2">
                  <c:v>0.04</c:v>
                </c:pt>
                <c:pt idx="3">
                  <c:v>0.04</c:v>
                </c:pt>
                <c:pt idx="4">
                  <c:v>0.03</c:v>
                </c:pt>
                <c:pt idx="5">
                  <c:v>0.03</c:v>
                </c:pt>
                <c:pt idx="6">
                  <c:v>0.03</c:v>
                </c:pt>
                <c:pt idx="7">
                  <c:v>0.03</c:v>
                </c:pt>
                <c:pt idx="8">
                  <c:v>0.02</c:v>
                </c:pt>
                <c:pt idx="9">
                  <c:v>0.02</c:v>
                </c:pt>
                <c:pt idx="10">
                  <c:v>0.02</c:v>
                </c:pt>
              </c:numCache>
            </c:numRef>
          </c:val>
          <c:extLst>
            <c:ext xmlns:c16="http://schemas.microsoft.com/office/drawing/2014/chart" uri="{C3380CC4-5D6E-409C-BE32-E72D297353CC}">
              <c16:uniqueId val="{00000000-2A3B-413C-8A5E-496CECFDED4E}"/>
            </c:ext>
          </c:extLst>
        </c:ser>
        <c:dLbls>
          <c:dLblPos val="outEnd"/>
          <c:showLegendKey val="0"/>
          <c:showVal val="1"/>
          <c:showCatName val="0"/>
          <c:showSerName val="0"/>
          <c:showPercent val="0"/>
          <c:showBubbleSize val="0"/>
        </c:dLbls>
        <c:gapWidth val="150"/>
        <c:axId val="158296175"/>
        <c:axId val="158296655"/>
      </c:barChart>
      <c:catAx>
        <c:axId val="15829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158296655"/>
        <c:crosses val="autoZero"/>
        <c:auto val="1"/>
        <c:lblAlgn val="ctr"/>
        <c:lblOffset val="100"/>
        <c:noMultiLvlLbl val="0"/>
      </c:catAx>
      <c:valAx>
        <c:axId val="158296655"/>
        <c:scaling>
          <c:orientation val="minMax"/>
          <c:max val="0.5"/>
        </c:scaling>
        <c:delete val="1"/>
        <c:axPos val="t"/>
        <c:numFmt formatCode="0%" sourceLinked="1"/>
        <c:majorTickMark val="out"/>
        <c:minorTickMark val="none"/>
        <c:tickLblPos val="nextTo"/>
        <c:crossAx val="158296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5192652060867"/>
          <c:y val="0.15186121355134791"/>
          <c:w val="0.52908676235153929"/>
          <c:h val="0.82220389333676236"/>
        </c:manualLayout>
      </c:layout>
      <c:barChart>
        <c:barDir val="bar"/>
        <c:grouping val="clustered"/>
        <c:varyColors val="0"/>
        <c:ser>
          <c:idx val="0"/>
          <c:order val="0"/>
          <c:tx>
            <c:strRef>
              <c:f>Sheet1!$B$1</c:f>
              <c:strCache>
                <c:ptCount val="1"/>
                <c:pt idx="0">
                  <c:v>2024</c:v>
                </c:pt>
              </c:strCache>
            </c:strRef>
          </c:tx>
          <c:spPr>
            <a:solidFill>
              <a:schemeClr val="accent2"/>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30F6-4256-A7E9-2CF107E13EF7}"/>
              </c:ext>
            </c:extLst>
          </c:dPt>
          <c:dPt>
            <c:idx val="1"/>
            <c:invertIfNegative val="0"/>
            <c:bubble3D val="0"/>
            <c:spPr>
              <a:solidFill>
                <a:srgbClr val="FFC000"/>
              </a:solidFill>
              <a:ln>
                <a:noFill/>
              </a:ln>
              <a:effectLst/>
            </c:spPr>
            <c:extLst>
              <c:ext xmlns:c16="http://schemas.microsoft.com/office/drawing/2014/chart" uri="{C3380CC4-5D6E-409C-BE32-E72D297353CC}">
                <c16:uniqueId val="{00000003-30F6-4256-A7E9-2CF107E13EF7}"/>
              </c:ext>
            </c:extLst>
          </c:dPt>
          <c:dPt>
            <c:idx val="2"/>
            <c:invertIfNegative val="0"/>
            <c:bubble3D val="0"/>
            <c:spPr>
              <a:solidFill>
                <a:schemeClr val="accent2">
                  <a:alpha val="75000"/>
                </a:schemeClr>
              </a:solidFill>
              <a:ln>
                <a:noFill/>
              </a:ln>
              <a:effectLst/>
            </c:spPr>
            <c:extLst>
              <c:ext xmlns:c16="http://schemas.microsoft.com/office/drawing/2014/chart" uri="{C3380CC4-5D6E-409C-BE32-E72D297353CC}">
                <c16:uniqueId val="{00000005-30F6-4256-A7E9-2CF107E13EF7}"/>
              </c:ext>
            </c:extLst>
          </c:dPt>
          <c:dPt>
            <c:idx val="3"/>
            <c:invertIfNegative val="0"/>
            <c:bubble3D val="0"/>
            <c:spPr>
              <a:solidFill>
                <a:schemeClr val="accent2">
                  <a:alpha val="75000"/>
                </a:schemeClr>
              </a:solidFill>
              <a:ln>
                <a:noFill/>
              </a:ln>
              <a:effectLst/>
            </c:spPr>
            <c:extLst>
              <c:ext xmlns:c16="http://schemas.microsoft.com/office/drawing/2014/chart" uri="{C3380CC4-5D6E-409C-BE32-E72D297353CC}">
                <c16:uniqueId val="{00000007-30F6-4256-A7E9-2CF107E13EF7}"/>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9-30F6-4256-A7E9-2CF107E13EF7}"/>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B-30F6-4256-A7E9-2CF107E13EF7}"/>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30F6-4256-A7E9-2CF107E13EF7}"/>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F-30F6-4256-A7E9-2CF107E13EF7}"/>
              </c:ext>
            </c:extLst>
          </c:dPt>
          <c:dLbls>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Children's Hospitals</c:v>
                </c:pt>
                <c:pt idx="1">
                  <c:v>Physicians</c:v>
                </c:pt>
                <c:pt idx="2">
                  <c:v>University Hospitals (Teaching/ Academic)</c:v>
                </c:pt>
                <c:pt idx="3">
                  <c:v>Non-profit hospitals</c:v>
                </c:pt>
                <c:pt idx="4">
                  <c:v>CVS</c:v>
                </c:pt>
                <c:pt idx="5">
                  <c:v>WebMD</c:v>
                </c:pt>
                <c:pt idx="6">
                  <c:v>Google</c:v>
                </c:pt>
                <c:pt idx="7">
                  <c:v>US News &amp; World Report Hospital Rankings</c:v>
                </c:pt>
                <c:pt idx="8">
                  <c:v>Amazon</c:v>
                </c:pt>
                <c:pt idx="9">
                  <c:v>For-profit hospitals</c:v>
                </c:pt>
                <c:pt idx="10">
                  <c:v>Walmart</c:v>
                </c:pt>
                <c:pt idx="11">
                  <c:v>Health insurance companies</c:v>
                </c:pt>
                <c:pt idx="12">
                  <c:v>Apple</c:v>
                </c:pt>
                <c:pt idx="13">
                  <c:v>Pharmaceutical companies</c:v>
                </c:pt>
              </c:strCache>
            </c:strRef>
          </c:cat>
          <c:val>
            <c:numRef>
              <c:f>Sheet1!$B$2:$B$15</c:f>
              <c:numCache>
                <c:formatCode>General</c:formatCode>
                <c:ptCount val="14"/>
                <c:pt idx="0">
                  <c:v>7.77</c:v>
                </c:pt>
                <c:pt idx="1">
                  <c:v>7.55</c:v>
                </c:pt>
                <c:pt idx="2">
                  <c:v>6.92</c:v>
                </c:pt>
                <c:pt idx="3">
                  <c:v>6.88</c:v>
                </c:pt>
                <c:pt idx="4">
                  <c:v>6.47</c:v>
                </c:pt>
                <c:pt idx="5">
                  <c:v>6.23</c:v>
                </c:pt>
                <c:pt idx="6">
                  <c:v>6.08</c:v>
                </c:pt>
                <c:pt idx="7">
                  <c:v>5.92</c:v>
                </c:pt>
                <c:pt idx="8">
                  <c:v>5.82</c:v>
                </c:pt>
                <c:pt idx="9" formatCode="0.00">
                  <c:v>5.7</c:v>
                </c:pt>
                <c:pt idx="10">
                  <c:v>5.63</c:v>
                </c:pt>
                <c:pt idx="11">
                  <c:v>5.53</c:v>
                </c:pt>
                <c:pt idx="12">
                  <c:v>5.32</c:v>
                </c:pt>
                <c:pt idx="13">
                  <c:v>4.84</c:v>
                </c:pt>
              </c:numCache>
            </c:numRef>
          </c:val>
          <c:extLst>
            <c:ext xmlns:c16="http://schemas.microsoft.com/office/drawing/2014/chart" uri="{C3380CC4-5D6E-409C-BE32-E72D297353CC}">
              <c16:uniqueId val="{00000010-30F6-4256-A7E9-2CF107E13EF7}"/>
            </c:ext>
          </c:extLst>
        </c:ser>
        <c:dLbls>
          <c:showLegendKey val="0"/>
          <c:showVal val="0"/>
          <c:showCatName val="0"/>
          <c:showSerName val="0"/>
          <c:showPercent val="0"/>
          <c:showBubbleSize val="0"/>
        </c:dLbls>
        <c:gapWidth val="145"/>
        <c:axId val="33486895"/>
        <c:axId val="33475663"/>
      </c:barChart>
      <c:catAx>
        <c:axId val="33486895"/>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33475663"/>
        <c:crosses val="autoZero"/>
        <c:auto val="1"/>
        <c:lblAlgn val="ctr"/>
        <c:lblOffset val="100"/>
        <c:noMultiLvlLbl val="0"/>
      </c:catAx>
      <c:valAx>
        <c:axId val="33475663"/>
        <c:scaling>
          <c:orientation val="minMax"/>
          <c:max val="10"/>
        </c:scaling>
        <c:delete val="0"/>
        <c:axPos val="t"/>
        <c:numFmt formatCode="0" sourceLinked="0"/>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3348689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Operating Profit Margin</c:v>
                </c:pt>
              </c:strCache>
            </c:strRef>
          </c:tx>
          <c:spPr>
            <a:blipFill>
              <a:blip xmlns:r="http://schemas.openxmlformats.org/officeDocument/2006/relationships" r:embed="rId4"/>
              <a:stretch>
                <a:fillRect/>
              </a:stretch>
            </a:blipFill>
            <a:ln w="31750">
              <a:solidFill>
                <a:schemeClr val="bg1"/>
              </a:solidFill>
            </a:ln>
          </c:spPr>
          <c:dPt>
            <c:idx val="0"/>
            <c:bubble3D val="0"/>
            <c:spPr>
              <a:solidFill>
                <a:srgbClr val="C0504D"/>
              </a:solidFill>
              <a:ln w="31750">
                <a:solidFill>
                  <a:schemeClr val="bg1"/>
                </a:solidFill>
              </a:ln>
              <a:effectLst/>
            </c:spPr>
            <c:extLst>
              <c:ext xmlns:c16="http://schemas.microsoft.com/office/drawing/2014/chart" uri="{C3380CC4-5D6E-409C-BE32-E72D297353CC}">
                <c16:uniqueId val="{00000001-7155-4FC6-94F3-E1D1808749E9}"/>
              </c:ext>
            </c:extLst>
          </c:dPt>
          <c:dPt>
            <c:idx val="1"/>
            <c:bubble3D val="0"/>
            <c:spPr>
              <a:solidFill>
                <a:srgbClr val="EEBF48"/>
              </a:solidFill>
              <a:ln w="31750">
                <a:solidFill>
                  <a:schemeClr val="bg1"/>
                </a:solidFill>
              </a:ln>
              <a:effectLst/>
            </c:spPr>
            <c:extLst>
              <c:ext xmlns:c16="http://schemas.microsoft.com/office/drawing/2014/chart" uri="{C3380CC4-5D6E-409C-BE32-E72D297353CC}">
                <c16:uniqueId val="{00000003-7155-4FC6-94F3-E1D1808749E9}"/>
              </c:ext>
            </c:extLst>
          </c:dPt>
          <c:dPt>
            <c:idx val="2"/>
            <c:bubble3D val="0"/>
            <c:spPr>
              <a:solidFill>
                <a:srgbClr val="9BBB59"/>
              </a:solidFill>
              <a:ln w="31750">
                <a:solidFill>
                  <a:schemeClr val="bg1"/>
                </a:solidFill>
              </a:ln>
              <a:effectLst/>
            </c:spPr>
            <c:extLst>
              <c:ext xmlns:c16="http://schemas.microsoft.com/office/drawing/2014/chart" uri="{C3380CC4-5D6E-409C-BE32-E72D297353CC}">
                <c16:uniqueId val="{00000005-7155-4FC6-94F3-E1D1808749E9}"/>
              </c:ext>
            </c:extLst>
          </c:dPt>
          <c:dPt>
            <c:idx val="3"/>
            <c:bubble3D val="0"/>
            <c:spPr>
              <a:noFill/>
              <a:ln w="31750">
                <a:noFill/>
              </a:ln>
              <a:effectLst/>
            </c:spPr>
            <c:extLst>
              <c:ext xmlns:c16="http://schemas.microsoft.com/office/drawing/2014/chart" uri="{C3380CC4-5D6E-409C-BE32-E72D297353CC}">
                <c16:uniqueId val="{00000007-7155-4FC6-94F3-E1D1808749E9}"/>
              </c:ext>
            </c:extLst>
          </c:dPt>
          <c:cat>
            <c:strRef>
              <c:f>Sheet1!$A$2:$A$5</c:f>
              <c:strCache>
                <c:ptCount val="4"/>
                <c:pt idx="0">
                  <c:v>Low</c:v>
                </c:pt>
                <c:pt idx="1">
                  <c:v>Medium</c:v>
                </c:pt>
                <c:pt idx="2">
                  <c:v>High</c:v>
                </c:pt>
                <c:pt idx="3">
                  <c:v>Blank</c:v>
                </c:pt>
              </c:strCache>
            </c:strRef>
          </c:cat>
          <c:val>
            <c:numRef>
              <c:f>Sheet1!$B$2:$B$5</c:f>
              <c:numCache>
                <c:formatCode>General</c:formatCode>
                <c:ptCount val="4"/>
                <c:pt idx="0">
                  <c:v>23.5</c:v>
                </c:pt>
                <c:pt idx="1">
                  <c:v>5</c:v>
                </c:pt>
                <c:pt idx="2">
                  <c:v>5</c:v>
                </c:pt>
                <c:pt idx="3">
                  <c:v>33.5</c:v>
                </c:pt>
              </c:numCache>
            </c:numRef>
          </c:val>
          <c:extLst>
            <c:ext xmlns:c16="http://schemas.microsoft.com/office/drawing/2014/chart" uri="{C3380CC4-5D6E-409C-BE32-E72D297353CC}">
              <c16:uniqueId val="{00000008-7155-4FC6-94F3-E1D1808749E9}"/>
            </c:ext>
          </c:extLst>
        </c:ser>
        <c:dLbls>
          <c:showLegendKey val="0"/>
          <c:showVal val="0"/>
          <c:showCatName val="0"/>
          <c:showSerName val="0"/>
          <c:showPercent val="0"/>
          <c:showBubbleSize val="0"/>
          <c:showLeaderLines val="1"/>
        </c:dLbls>
        <c:firstSliceAng val="270"/>
        <c:holeSize val="60"/>
      </c:doughnutChart>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Why Chose</a:t>
            </a:r>
            <a:r>
              <a:rPr lang="en-US" sz="2000" b="1" baseline="0" dirty="0">
                <a:solidFill>
                  <a:schemeClr val="tx1">
                    <a:lumMod val="65000"/>
                    <a:lumOff val="35000"/>
                  </a:schemeClr>
                </a:solidFill>
              </a:rPr>
              <a:t> to Have a Primary Care Provider</a:t>
            </a:r>
          </a:p>
          <a:p>
            <a:pPr>
              <a:defRPr sz="2000"/>
            </a:pPr>
            <a:r>
              <a:rPr lang="en-US" sz="1600" b="0" baseline="0" dirty="0">
                <a:solidFill>
                  <a:srgbClr val="FAAB1C"/>
                </a:solidFill>
              </a:rPr>
              <a:t>(Among the 87% with a PCP)</a:t>
            </a:r>
            <a:endParaRPr lang="en-US" sz="1600" b="0" dirty="0">
              <a:solidFill>
                <a:srgbClr val="FAAB1C"/>
              </a:solidFill>
            </a:endParaRPr>
          </a:p>
        </c:rich>
      </c:tx>
      <c:layout>
        <c:manualLayout>
          <c:xMode val="edge"/>
          <c:yMode val="edge"/>
          <c:x val="0.3191524777351549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55551629764228194"/>
          <c:y val="0.13112633507445232"/>
          <c:w val="0.42970445429650062"/>
          <c:h val="0.86887366492554763"/>
        </c:manualLayout>
      </c:layout>
      <c:barChart>
        <c:barDir val="bar"/>
        <c:grouping val="clustered"/>
        <c:varyColors val="0"/>
        <c:ser>
          <c:idx val="0"/>
          <c:order val="0"/>
          <c:tx>
            <c:strRef>
              <c:f>Sheet1!$B$1</c:f>
              <c:strCache>
                <c:ptCount val="1"/>
                <c:pt idx="0">
                  <c:v>Total</c:v>
                </c:pt>
              </c:strCache>
            </c:strRef>
          </c:tx>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865C-4612-877D-7F1871B8AD17}"/>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6-A25A-4D16-B1EB-960C7944F703}"/>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4-A25A-4D16-B1EB-960C7944F703}"/>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865C-4612-877D-7F1871B8AD17}"/>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A25A-4D16-B1EB-960C7944F70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Knows me and my health needs</c:v>
                </c:pt>
                <c:pt idx="1">
                  <c:v>Less hassle to have one dedicated provider</c:v>
                </c:pt>
                <c:pt idx="2">
                  <c:v>Coordinates care across providers, care settings</c:v>
                </c:pt>
                <c:pt idx="3">
                  <c:v>Always had one (habit)</c:v>
                </c:pt>
                <c:pt idx="4">
                  <c:v>Don't have to re-explain my situation to other providers</c:v>
                </c:pt>
                <c:pt idx="5">
                  <c:v>Can spot issues earlier because they know me</c:v>
                </c:pt>
              </c:strCache>
            </c:strRef>
          </c:cat>
          <c:val>
            <c:numRef>
              <c:f>Sheet1!$B$2:$B$7</c:f>
              <c:numCache>
                <c:formatCode>0%</c:formatCode>
                <c:ptCount val="6"/>
                <c:pt idx="0">
                  <c:v>0.45</c:v>
                </c:pt>
                <c:pt idx="1">
                  <c:v>0.26</c:v>
                </c:pt>
                <c:pt idx="2">
                  <c:v>0.24</c:v>
                </c:pt>
                <c:pt idx="3">
                  <c:v>0.24</c:v>
                </c:pt>
                <c:pt idx="4">
                  <c:v>0.24</c:v>
                </c:pt>
                <c:pt idx="5">
                  <c:v>0.17</c:v>
                </c:pt>
              </c:numCache>
            </c:numRef>
          </c:val>
          <c:extLst>
            <c:ext xmlns:c16="http://schemas.microsoft.com/office/drawing/2014/chart" uri="{C3380CC4-5D6E-409C-BE32-E72D297353CC}">
              <c16:uniqueId val="{00000004-865C-4612-877D-7F1871B8AD17}"/>
            </c:ext>
          </c:extLst>
        </c:ser>
        <c:dLbls>
          <c:showLegendKey val="0"/>
          <c:showVal val="0"/>
          <c:showCatName val="0"/>
          <c:showSerName val="0"/>
          <c:showPercent val="0"/>
          <c:showBubbleSize val="0"/>
        </c:dLbls>
        <c:gapWidth val="182"/>
        <c:axId val="811193664"/>
        <c:axId val="811192680"/>
      </c:barChart>
      <c:catAx>
        <c:axId val="81119366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t" anchorCtr="1"/>
          <a:lstStyle/>
          <a:p>
            <a:pPr algn="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811192680"/>
        <c:crosses val="autoZero"/>
        <c:auto val="1"/>
        <c:lblAlgn val="ctr"/>
        <c:lblOffset val="100"/>
        <c:noMultiLvlLbl val="0"/>
      </c:catAx>
      <c:valAx>
        <c:axId val="811192680"/>
        <c:scaling>
          <c:orientation val="minMax"/>
        </c:scaling>
        <c:delete val="1"/>
        <c:axPos val="t"/>
        <c:numFmt formatCode="0%" sourceLinked="1"/>
        <c:majorTickMark val="none"/>
        <c:minorTickMark val="none"/>
        <c:tickLblPos val="nextTo"/>
        <c:crossAx val="81119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Typically Use Primary Care Provider</a:t>
            </a:r>
            <a:r>
              <a:rPr lang="en-US" sz="2000" b="1" baseline="0" dirty="0">
                <a:solidFill>
                  <a:schemeClr val="tx1">
                    <a:lumMod val="65000"/>
                    <a:lumOff val="35000"/>
                  </a:schemeClr>
                </a:solidFill>
              </a:rPr>
              <a:t> For…</a:t>
            </a:r>
          </a:p>
          <a:p>
            <a:pPr marL="0" marR="0" lvl="0" indent="0" algn="ctr" defTabSz="914400" rtl="0" eaLnBrk="1" fontAlgn="auto" latinLnBrk="0" hangingPunct="1">
              <a:lnSpc>
                <a:spcPct val="100000"/>
              </a:lnSpc>
              <a:spcBef>
                <a:spcPts val="0"/>
              </a:spcBef>
              <a:spcAft>
                <a:spcPts val="0"/>
              </a:spcAft>
              <a:buClrTx/>
              <a:buSzTx/>
              <a:buFontTx/>
              <a:buNone/>
              <a:tabLst/>
              <a:defRPr sz="2000">
                <a:solidFill>
                  <a:prstClr val="black">
                    <a:lumMod val="65000"/>
                    <a:lumOff val="35000"/>
                  </a:prstClr>
                </a:solidFill>
              </a:defRPr>
            </a:pPr>
            <a:r>
              <a:rPr lang="en-US" sz="1600" b="0" i="0" u="none" strike="noStrike" kern="1200" spc="0" baseline="0" dirty="0">
                <a:solidFill>
                  <a:srgbClr val="FAAB1C"/>
                </a:solidFill>
                <a:latin typeface="Calibri Light" panose="020F0302020204030204" pitchFamily="34" charset="0"/>
                <a:cs typeface="Calibri Light" panose="020F0302020204030204" pitchFamily="34" charset="0"/>
              </a:rPr>
              <a:t>(Among the 87% with a PCP)</a:t>
            </a:r>
          </a:p>
        </c:rich>
      </c:tx>
      <c:layout>
        <c:manualLayout>
          <c:xMode val="edge"/>
          <c:yMode val="edge"/>
          <c:x val="0.28293815075954271"/>
          <c:y val="2.4752475247524753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F8A908"/>
            </a:solidFill>
            <a:ln>
              <a:noFill/>
            </a:ln>
            <a:effectLst/>
          </c:spPr>
          <c:invertIfNegative val="0"/>
          <c:dPt>
            <c:idx val="0"/>
            <c:invertIfNegative val="0"/>
            <c:bubble3D val="0"/>
            <c:spPr>
              <a:solidFill>
                <a:srgbClr val="F8A908"/>
              </a:solidFill>
              <a:ln>
                <a:noFill/>
              </a:ln>
              <a:effectLst/>
            </c:spPr>
            <c:extLst>
              <c:ext xmlns:c16="http://schemas.microsoft.com/office/drawing/2014/chart" uri="{C3380CC4-5D6E-409C-BE32-E72D297353CC}">
                <c16:uniqueId val="{00000001-049E-4F18-B82E-A81397DA0E7D}"/>
              </c:ext>
            </c:extLst>
          </c:dPt>
          <c:dPt>
            <c:idx val="1"/>
            <c:invertIfNegative val="0"/>
            <c:bubble3D val="0"/>
            <c:spPr>
              <a:solidFill>
                <a:srgbClr val="F8A908"/>
              </a:solidFill>
              <a:ln>
                <a:noFill/>
              </a:ln>
              <a:effectLst/>
            </c:spPr>
            <c:extLst>
              <c:ext xmlns:c16="http://schemas.microsoft.com/office/drawing/2014/chart" uri="{C3380CC4-5D6E-409C-BE32-E72D297353CC}">
                <c16:uniqueId val="{00000005-049E-4F18-B82E-A81397DA0E7D}"/>
              </c:ext>
            </c:extLst>
          </c:dPt>
          <c:dPt>
            <c:idx val="2"/>
            <c:invertIfNegative val="0"/>
            <c:bubble3D val="0"/>
            <c:spPr>
              <a:solidFill>
                <a:srgbClr val="F8A908"/>
              </a:solidFill>
              <a:ln>
                <a:noFill/>
              </a:ln>
              <a:effectLst/>
            </c:spPr>
            <c:extLst>
              <c:ext xmlns:c16="http://schemas.microsoft.com/office/drawing/2014/chart" uri="{C3380CC4-5D6E-409C-BE32-E72D297353CC}">
                <c16:uniqueId val="{00000006-049E-4F18-B82E-A81397DA0E7D}"/>
              </c:ext>
            </c:extLst>
          </c:dPt>
          <c:dPt>
            <c:idx val="3"/>
            <c:invertIfNegative val="0"/>
            <c:bubble3D val="0"/>
            <c:spPr>
              <a:solidFill>
                <a:srgbClr val="F8A908"/>
              </a:solidFill>
              <a:ln>
                <a:noFill/>
              </a:ln>
              <a:effectLst/>
            </c:spPr>
            <c:extLst>
              <c:ext xmlns:c16="http://schemas.microsoft.com/office/drawing/2014/chart" uri="{C3380CC4-5D6E-409C-BE32-E72D297353CC}">
                <c16:uniqueId val="{00000003-049E-4F18-B82E-A81397DA0E7D}"/>
              </c:ext>
            </c:extLst>
          </c:dPt>
          <c:dPt>
            <c:idx val="4"/>
            <c:invertIfNegative val="0"/>
            <c:bubble3D val="0"/>
            <c:spPr>
              <a:solidFill>
                <a:srgbClr val="F8A908"/>
              </a:solidFill>
              <a:ln>
                <a:noFill/>
              </a:ln>
              <a:effectLst/>
            </c:spPr>
            <c:extLst>
              <c:ext xmlns:c16="http://schemas.microsoft.com/office/drawing/2014/chart" uri="{C3380CC4-5D6E-409C-BE32-E72D297353CC}">
                <c16:uniqueId val="{00000007-049E-4F18-B82E-A81397DA0E7D}"/>
              </c:ext>
            </c:extLst>
          </c:dPt>
          <c:dPt>
            <c:idx val="7"/>
            <c:invertIfNegative val="0"/>
            <c:bubble3D val="0"/>
            <c:spPr>
              <a:solidFill>
                <a:srgbClr val="F8A908"/>
              </a:solidFill>
              <a:ln>
                <a:noFill/>
              </a:ln>
              <a:effectLst/>
            </c:spPr>
            <c:extLst>
              <c:ext xmlns:c16="http://schemas.microsoft.com/office/drawing/2014/chart" uri="{C3380CC4-5D6E-409C-BE32-E72D297353CC}">
                <c16:uniqueId val="{00000008-049E-4F18-B82E-A81397DA0E7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Annual physical</c:v>
                </c:pt>
                <c:pt idx="1">
                  <c:v>Prescription refills</c:v>
                </c:pt>
                <c:pt idx="2">
                  <c:v>Blood test</c:v>
                </c:pt>
                <c:pt idx="3">
                  <c:v>Wellness care</c:v>
                </c:pt>
                <c:pt idx="4">
                  <c:v>Health-related questions</c:v>
                </c:pt>
                <c:pt idx="5">
                  <c:v>Sick care</c:v>
                </c:pt>
                <c:pt idx="6">
                  <c:v>Vaccinations</c:v>
                </c:pt>
                <c:pt idx="7">
                  <c:v>Coordinate my ongoing or chronic condition management</c:v>
                </c:pt>
                <c:pt idx="8">
                  <c:v>Minor injuries</c:v>
                </c:pt>
                <c:pt idx="9">
                  <c:v>Physical therapy</c:v>
                </c:pt>
              </c:strCache>
            </c:strRef>
          </c:cat>
          <c:val>
            <c:numRef>
              <c:f>Sheet1!$B$2:$B$11</c:f>
              <c:numCache>
                <c:formatCode>0%</c:formatCode>
                <c:ptCount val="10"/>
                <c:pt idx="0">
                  <c:v>0.78</c:v>
                </c:pt>
                <c:pt idx="1">
                  <c:v>0.72</c:v>
                </c:pt>
                <c:pt idx="2">
                  <c:v>0.7</c:v>
                </c:pt>
                <c:pt idx="3">
                  <c:v>0.66</c:v>
                </c:pt>
                <c:pt idx="4">
                  <c:v>0.59</c:v>
                </c:pt>
                <c:pt idx="5">
                  <c:v>0.51</c:v>
                </c:pt>
                <c:pt idx="6">
                  <c:v>0.46</c:v>
                </c:pt>
                <c:pt idx="7">
                  <c:v>0.39</c:v>
                </c:pt>
                <c:pt idx="8">
                  <c:v>0.34</c:v>
                </c:pt>
                <c:pt idx="9">
                  <c:v>0.09</c:v>
                </c:pt>
              </c:numCache>
            </c:numRef>
          </c:val>
          <c:extLst>
            <c:ext xmlns:c16="http://schemas.microsoft.com/office/drawing/2014/chart" uri="{C3380CC4-5D6E-409C-BE32-E72D297353CC}">
              <c16:uniqueId val="{00000004-049E-4F18-B82E-A81397DA0E7D}"/>
            </c:ext>
          </c:extLst>
        </c:ser>
        <c:dLbls>
          <c:showLegendKey val="0"/>
          <c:showVal val="0"/>
          <c:showCatName val="0"/>
          <c:showSerName val="0"/>
          <c:showPercent val="0"/>
          <c:showBubbleSize val="0"/>
        </c:dLbls>
        <c:gapWidth val="73"/>
        <c:axId val="811193664"/>
        <c:axId val="811192680"/>
      </c:barChart>
      <c:catAx>
        <c:axId val="8111936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crossAx val="811192680"/>
        <c:crosses val="autoZero"/>
        <c:auto val="1"/>
        <c:lblAlgn val="ctr"/>
        <c:lblOffset val="100"/>
        <c:noMultiLvlLbl val="0"/>
      </c:catAx>
      <c:valAx>
        <c:axId val="811192680"/>
        <c:scaling>
          <c:orientation val="minMax"/>
        </c:scaling>
        <c:delete val="1"/>
        <c:axPos val="t"/>
        <c:numFmt formatCode="0%" sourceLinked="1"/>
        <c:majorTickMark val="none"/>
        <c:minorTickMark val="none"/>
        <c:tickLblPos val="nextTo"/>
        <c:crossAx val="81119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Patient Agreement with Statements About Their PCP</a:t>
            </a:r>
          </a:p>
          <a:p>
            <a:pPr marL="0" marR="0" lvl="0" indent="0" algn="ctr" defTabSz="914400" rtl="0" eaLnBrk="1" fontAlgn="auto" latinLnBrk="0" hangingPunct="1">
              <a:lnSpc>
                <a:spcPct val="100000"/>
              </a:lnSpc>
              <a:spcBef>
                <a:spcPts val="0"/>
              </a:spcBef>
              <a:spcAft>
                <a:spcPts val="0"/>
              </a:spcAft>
              <a:buClrTx/>
              <a:buSzTx/>
              <a:buFontTx/>
              <a:buNone/>
              <a:tabLst/>
              <a:defRPr sz="2000">
                <a:solidFill>
                  <a:prstClr val="black"/>
                </a:solidFill>
              </a:defRPr>
            </a:pPr>
            <a:r>
              <a:rPr lang="en-US" sz="1600" b="0" i="0" u="none" strike="noStrike" kern="1200" spc="0" baseline="0" dirty="0">
                <a:solidFill>
                  <a:srgbClr val="FAAB1C"/>
                </a:solidFill>
                <a:latin typeface="Calibri Light" panose="020F0302020204030204" pitchFamily="34" charset="0"/>
                <a:cs typeface="Calibri Light" panose="020F0302020204030204" pitchFamily="34" charset="0"/>
              </a:rPr>
              <a:t>(Among the 87% with a PCP)</a:t>
            </a:r>
          </a:p>
        </c:rich>
      </c:tx>
      <c:layout>
        <c:manualLayout>
          <c:xMode val="edge"/>
          <c:yMode val="edge"/>
          <c:x val="0.23008118688553764"/>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7508063081097912"/>
          <c:y val="0.13492478552121284"/>
          <c:w val="0.52491936918902082"/>
          <c:h val="0.84747541818466721"/>
        </c:manualLayout>
      </c:layout>
      <c:barChart>
        <c:barDir val="bar"/>
        <c:grouping val="clustered"/>
        <c:varyColors val="0"/>
        <c:ser>
          <c:idx val="0"/>
          <c:order val="0"/>
          <c:tx>
            <c:strRef>
              <c:f>Sheet1!$B$1</c:f>
              <c:strCache>
                <c:ptCount val="1"/>
                <c:pt idx="0">
                  <c:v>2024</c:v>
                </c:pt>
              </c:strCache>
            </c:strRef>
          </c:tx>
          <c:spPr>
            <a:solidFill>
              <a:srgbClr val="478CB2"/>
            </a:solidFill>
            <a:ln>
              <a:noFill/>
            </a:ln>
            <a:effectLst/>
          </c:spPr>
          <c:invertIfNegative val="0"/>
          <c:dPt>
            <c:idx val="0"/>
            <c:invertIfNegative val="0"/>
            <c:bubble3D val="0"/>
            <c:spPr>
              <a:solidFill>
                <a:srgbClr val="478CB2"/>
              </a:solidFill>
              <a:ln>
                <a:noFill/>
              </a:ln>
              <a:effectLst/>
            </c:spPr>
            <c:extLst>
              <c:ext xmlns:c16="http://schemas.microsoft.com/office/drawing/2014/chart" uri="{C3380CC4-5D6E-409C-BE32-E72D297353CC}">
                <c16:uniqueId val="{00000003-A98C-425D-AE9A-C368AADC18AB}"/>
              </c:ext>
            </c:extLst>
          </c:dPt>
          <c:dPt>
            <c:idx val="1"/>
            <c:invertIfNegative val="0"/>
            <c:bubble3D val="0"/>
            <c:spPr>
              <a:solidFill>
                <a:srgbClr val="478CB2"/>
              </a:solidFill>
              <a:ln>
                <a:noFill/>
              </a:ln>
              <a:effectLst/>
            </c:spPr>
            <c:extLst>
              <c:ext xmlns:c16="http://schemas.microsoft.com/office/drawing/2014/chart" uri="{C3380CC4-5D6E-409C-BE32-E72D297353CC}">
                <c16:uniqueId val="{00000004-A98C-425D-AE9A-C368AADC18AB}"/>
              </c:ext>
            </c:extLst>
          </c:dPt>
          <c:dPt>
            <c:idx val="2"/>
            <c:invertIfNegative val="0"/>
            <c:bubble3D val="0"/>
            <c:spPr>
              <a:solidFill>
                <a:srgbClr val="FAAB1C"/>
              </a:solidFill>
              <a:ln>
                <a:noFill/>
              </a:ln>
              <a:effectLst/>
            </c:spPr>
            <c:extLst>
              <c:ext xmlns:c16="http://schemas.microsoft.com/office/drawing/2014/chart" uri="{C3380CC4-5D6E-409C-BE32-E72D297353CC}">
                <c16:uniqueId val="{00000005-A98C-425D-AE9A-C368AADC18AB}"/>
              </c:ext>
            </c:extLst>
          </c:dPt>
          <c:dPt>
            <c:idx val="3"/>
            <c:invertIfNegative val="0"/>
            <c:bubble3D val="0"/>
            <c:spPr>
              <a:solidFill>
                <a:srgbClr val="478CB2"/>
              </a:solidFill>
              <a:ln>
                <a:noFill/>
              </a:ln>
              <a:effectLst/>
            </c:spPr>
            <c:extLst>
              <c:ext xmlns:c16="http://schemas.microsoft.com/office/drawing/2014/chart" uri="{C3380CC4-5D6E-409C-BE32-E72D297353CC}">
                <c16:uniqueId val="{00000006-A98C-425D-AE9A-C368AADC18AB}"/>
              </c:ext>
            </c:extLst>
          </c:dPt>
          <c:dPt>
            <c:idx val="4"/>
            <c:invertIfNegative val="0"/>
            <c:bubble3D val="0"/>
            <c:spPr>
              <a:solidFill>
                <a:srgbClr val="FAAB1C"/>
              </a:solidFill>
              <a:ln>
                <a:noFill/>
              </a:ln>
              <a:effectLst/>
            </c:spPr>
            <c:extLst>
              <c:ext xmlns:c16="http://schemas.microsoft.com/office/drawing/2014/chart" uri="{C3380CC4-5D6E-409C-BE32-E72D297353CC}">
                <c16:uniqueId val="{00000000-A98C-425D-AE9A-C368AADC18AB}"/>
              </c:ext>
            </c:extLst>
          </c:dPt>
          <c:dPt>
            <c:idx val="5"/>
            <c:invertIfNegative val="0"/>
            <c:bubble3D val="0"/>
            <c:spPr>
              <a:solidFill>
                <a:srgbClr val="FAAB1C"/>
              </a:solidFill>
              <a:ln>
                <a:noFill/>
              </a:ln>
              <a:effectLst/>
            </c:spPr>
            <c:extLst>
              <c:ext xmlns:c16="http://schemas.microsoft.com/office/drawing/2014/chart" uri="{C3380CC4-5D6E-409C-BE32-E72D297353CC}">
                <c16:uniqueId val="{00000001-A98C-425D-AE9A-C368AADC18AB}"/>
              </c:ext>
            </c:extLst>
          </c:dPt>
          <c:dPt>
            <c:idx val="6"/>
            <c:invertIfNegative val="0"/>
            <c:bubble3D val="0"/>
            <c:spPr>
              <a:solidFill>
                <a:srgbClr val="FAAB1C"/>
              </a:solidFill>
              <a:ln>
                <a:noFill/>
              </a:ln>
              <a:effectLst/>
            </c:spPr>
            <c:extLst>
              <c:ext xmlns:c16="http://schemas.microsoft.com/office/drawing/2014/chart" uri="{C3380CC4-5D6E-409C-BE32-E72D297353CC}">
                <c16:uniqueId val="{00000002-A98C-425D-AE9A-C368AADC18AB}"/>
              </c:ext>
            </c:extLst>
          </c:dPt>
          <c:dPt>
            <c:idx val="7"/>
            <c:invertIfNegative val="0"/>
            <c:bubble3D val="0"/>
            <c:spPr>
              <a:solidFill>
                <a:srgbClr val="FAAB1C"/>
              </a:solidFill>
              <a:ln>
                <a:noFill/>
              </a:ln>
              <a:effectLst/>
            </c:spPr>
            <c:extLst>
              <c:ext xmlns:c16="http://schemas.microsoft.com/office/drawing/2014/chart" uri="{C3380CC4-5D6E-409C-BE32-E72D297353CC}">
                <c16:uniqueId val="{0000000E-8517-4EE5-9A63-CD44237F9AA1}"/>
              </c:ext>
            </c:extLst>
          </c:dPt>
          <c:dPt>
            <c:idx val="8"/>
            <c:invertIfNegative val="0"/>
            <c:bubble3D val="0"/>
            <c:spPr>
              <a:solidFill>
                <a:srgbClr val="FAAB1C"/>
              </a:solidFill>
              <a:ln>
                <a:noFill/>
              </a:ln>
              <a:effectLst/>
            </c:spPr>
            <c:extLst>
              <c:ext xmlns:c16="http://schemas.microsoft.com/office/drawing/2014/chart" uri="{C3380CC4-5D6E-409C-BE32-E72D297353CC}">
                <c16:uniqueId val="{0000000F-8517-4EE5-9A63-CD44237F9AA1}"/>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Treats me with respect</c:v>
                </c:pt>
                <c:pt idx="1">
                  <c:v>Thinks my time is as valuable as theirs</c:v>
                </c:pt>
                <c:pt idx="2">
                  <c:v>Can't be sure they're the right provider until I actually visit</c:v>
                </c:pt>
                <c:pt idx="3">
                  <c:v>Want my office visit to be more like I'm at my favorite store</c:v>
                </c:pt>
                <c:pt idx="4">
                  <c:v>Health systems make it hard to choose a new provider</c:v>
                </c:pt>
                <c:pt idx="5">
                  <c:v>Hard to find reliable info to help me choose a new provider</c:v>
                </c:pt>
                <c:pt idx="6">
                  <c:v>Don't feel as loyal towards provider as in the past</c:v>
                </c:pt>
                <c:pt idx="7">
                  <c:v>Considering switching providers because of bad service</c:v>
                </c:pt>
                <c:pt idx="8">
                  <c:v>Visits often feel rushed</c:v>
                </c:pt>
              </c:strCache>
            </c:strRef>
          </c:cat>
          <c:val>
            <c:numRef>
              <c:f>Sheet1!$B$2:$B$10</c:f>
              <c:numCache>
                <c:formatCode>0%</c:formatCode>
                <c:ptCount val="9"/>
                <c:pt idx="0">
                  <c:v>0.9</c:v>
                </c:pt>
                <c:pt idx="1">
                  <c:v>0.74</c:v>
                </c:pt>
                <c:pt idx="2">
                  <c:v>0.56000000000000005</c:v>
                </c:pt>
                <c:pt idx="3">
                  <c:v>0.41</c:v>
                </c:pt>
                <c:pt idx="4">
                  <c:v>0.38</c:v>
                </c:pt>
                <c:pt idx="5">
                  <c:v>0.33</c:v>
                </c:pt>
                <c:pt idx="6">
                  <c:v>0.25</c:v>
                </c:pt>
                <c:pt idx="7">
                  <c:v>0.2</c:v>
                </c:pt>
                <c:pt idx="8">
                  <c:v>0.18</c:v>
                </c:pt>
              </c:numCache>
            </c:numRef>
          </c:val>
          <c:extLst>
            <c:ext xmlns:c16="http://schemas.microsoft.com/office/drawing/2014/chart" uri="{C3380CC4-5D6E-409C-BE32-E72D297353CC}">
              <c16:uniqueId val="{00000000-6EC9-4A7F-8FD1-CF1F803D8305}"/>
            </c:ext>
          </c:extLst>
        </c:ser>
        <c:dLbls>
          <c:showLegendKey val="0"/>
          <c:showVal val="0"/>
          <c:showCatName val="0"/>
          <c:showSerName val="0"/>
          <c:showPercent val="0"/>
          <c:showBubbleSize val="0"/>
        </c:dLbls>
        <c:gapWidth val="100"/>
        <c:axId val="645031488"/>
        <c:axId val="645031816"/>
      </c:barChart>
      <c:catAx>
        <c:axId val="645031488"/>
        <c:scaling>
          <c:orientation val="maxMin"/>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0"/>
          <a:lstStyle/>
          <a:p>
            <a:pPr algn="r">
              <a:defRPr sz="1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crossAx val="645031816"/>
        <c:crosses val="autoZero"/>
        <c:auto val="0"/>
        <c:lblAlgn val="ctr"/>
        <c:lblOffset val="100"/>
        <c:tickLblSkip val="1"/>
        <c:noMultiLvlLbl val="0"/>
      </c:catAx>
      <c:valAx>
        <c:axId val="645031816"/>
        <c:scaling>
          <c:orientation val="minMax"/>
          <c:max val="1"/>
        </c:scaling>
        <c:delete val="1"/>
        <c:axPos val="b"/>
        <c:numFmt formatCode="0%" sourceLinked="1"/>
        <c:majorTickMark val="none"/>
        <c:minorTickMark val="none"/>
        <c:tickLblPos val="nextTo"/>
        <c:crossAx val="6450314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If PCP Not</a:t>
            </a:r>
            <a:r>
              <a:rPr lang="en-US" sz="2000" b="1" baseline="0" dirty="0">
                <a:solidFill>
                  <a:schemeClr val="tx1">
                    <a:lumMod val="65000"/>
                    <a:lumOff val="35000"/>
                  </a:schemeClr>
                </a:solidFill>
              </a:rPr>
              <a:t> Immediately Available When Needed…</a:t>
            </a:r>
            <a:endParaRPr lang="en-US" sz="2000" b="1" dirty="0">
              <a:solidFill>
                <a:schemeClr val="tx1">
                  <a:lumMod val="65000"/>
                  <a:lumOff val="35000"/>
                </a:schemeClr>
              </a:solidFill>
            </a:endParaRPr>
          </a:p>
        </c:rich>
      </c:tx>
      <c:layout>
        <c:manualLayout>
          <c:xMode val="edge"/>
          <c:yMode val="edge"/>
          <c:x val="0.17266615866565066"/>
          <c:y val="2.3643003322342039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51602065870798408"/>
          <c:y val="0.10258647706350139"/>
          <c:w val="0.48397934129201592"/>
          <c:h val="0.8798137023776752"/>
        </c:manualLayout>
      </c:layout>
      <c:barChart>
        <c:barDir val="bar"/>
        <c:grouping val="clustered"/>
        <c:varyColors val="0"/>
        <c:ser>
          <c:idx val="0"/>
          <c:order val="0"/>
          <c:tx>
            <c:strRef>
              <c:f>Sheet1!$B$1</c:f>
              <c:strCache>
                <c:ptCount val="1"/>
                <c:pt idx="0">
                  <c:v>2024</c:v>
                </c:pt>
              </c:strCache>
            </c:strRef>
          </c:tx>
          <c:spPr>
            <a:solidFill>
              <a:srgbClr val="478CB2"/>
            </a:solidFill>
            <a:ln>
              <a:noFill/>
            </a:ln>
            <a:effectLst/>
          </c:spPr>
          <c:invertIfNegative val="0"/>
          <c:dPt>
            <c:idx val="0"/>
            <c:invertIfNegative val="0"/>
            <c:bubble3D val="0"/>
            <c:spPr>
              <a:solidFill>
                <a:srgbClr val="478CB2"/>
              </a:solidFill>
              <a:ln>
                <a:noFill/>
              </a:ln>
              <a:effectLst/>
            </c:spPr>
            <c:extLst>
              <c:ext xmlns:c16="http://schemas.microsoft.com/office/drawing/2014/chart" uri="{C3380CC4-5D6E-409C-BE32-E72D297353CC}">
                <c16:uniqueId val="{00000001-00C9-4E15-AADF-B327D1A03F0F}"/>
              </c:ext>
            </c:extLst>
          </c:dPt>
          <c:dPt>
            <c:idx val="1"/>
            <c:invertIfNegative val="0"/>
            <c:bubble3D val="0"/>
            <c:spPr>
              <a:solidFill>
                <a:srgbClr val="478CB2"/>
              </a:solidFill>
              <a:ln>
                <a:noFill/>
              </a:ln>
              <a:effectLst/>
            </c:spPr>
            <c:extLst>
              <c:ext xmlns:c16="http://schemas.microsoft.com/office/drawing/2014/chart" uri="{C3380CC4-5D6E-409C-BE32-E72D297353CC}">
                <c16:uniqueId val="{00000003-00C9-4E15-AADF-B327D1A03F0F}"/>
              </c:ext>
            </c:extLst>
          </c:dPt>
          <c:dPt>
            <c:idx val="2"/>
            <c:invertIfNegative val="0"/>
            <c:bubble3D val="0"/>
            <c:spPr>
              <a:solidFill>
                <a:srgbClr val="478CB2"/>
              </a:solidFill>
              <a:ln>
                <a:noFill/>
              </a:ln>
              <a:effectLst/>
            </c:spPr>
            <c:extLst>
              <c:ext xmlns:c16="http://schemas.microsoft.com/office/drawing/2014/chart" uri="{C3380CC4-5D6E-409C-BE32-E72D297353CC}">
                <c16:uniqueId val="{00000005-00C9-4E15-AADF-B327D1A03F0F}"/>
              </c:ext>
            </c:extLst>
          </c:dPt>
          <c:dPt>
            <c:idx val="3"/>
            <c:invertIfNegative val="0"/>
            <c:bubble3D val="0"/>
            <c:spPr>
              <a:solidFill>
                <a:srgbClr val="478CB2"/>
              </a:solidFill>
              <a:ln>
                <a:noFill/>
              </a:ln>
              <a:effectLst/>
            </c:spPr>
            <c:extLst>
              <c:ext xmlns:c16="http://schemas.microsoft.com/office/drawing/2014/chart" uri="{C3380CC4-5D6E-409C-BE32-E72D297353CC}">
                <c16:uniqueId val="{00000007-00C9-4E15-AADF-B327D1A03F0F}"/>
              </c:ext>
            </c:extLst>
          </c:dPt>
          <c:dPt>
            <c:idx val="4"/>
            <c:invertIfNegative val="0"/>
            <c:bubble3D val="0"/>
            <c:spPr>
              <a:solidFill>
                <a:srgbClr val="478CB2"/>
              </a:solidFill>
              <a:ln>
                <a:noFill/>
              </a:ln>
              <a:effectLst/>
            </c:spPr>
            <c:extLst>
              <c:ext xmlns:c16="http://schemas.microsoft.com/office/drawing/2014/chart" uri="{C3380CC4-5D6E-409C-BE32-E72D297353CC}">
                <c16:uniqueId val="{00000009-00C9-4E15-AADF-B327D1A03F0F}"/>
              </c:ext>
            </c:extLst>
          </c:dPt>
          <c:dPt>
            <c:idx val="5"/>
            <c:invertIfNegative val="0"/>
            <c:bubble3D val="0"/>
            <c:spPr>
              <a:solidFill>
                <a:srgbClr val="478CB2"/>
              </a:solidFill>
              <a:ln>
                <a:noFill/>
              </a:ln>
              <a:effectLst/>
            </c:spPr>
            <c:extLst>
              <c:ext xmlns:c16="http://schemas.microsoft.com/office/drawing/2014/chart" uri="{C3380CC4-5D6E-409C-BE32-E72D297353CC}">
                <c16:uniqueId val="{0000000B-00C9-4E15-AADF-B327D1A03F0F}"/>
              </c:ext>
            </c:extLst>
          </c:dPt>
          <c:dPt>
            <c:idx val="6"/>
            <c:invertIfNegative val="0"/>
            <c:bubble3D val="0"/>
            <c:spPr>
              <a:solidFill>
                <a:srgbClr val="478CB2"/>
              </a:solidFill>
              <a:ln>
                <a:noFill/>
              </a:ln>
              <a:effectLst/>
            </c:spPr>
            <c:extLst>
              <c:ext xmlns:c16="http://schemas.microsoft.com/office/drawing/2014/chart" uri="{C3380CC4-5D6E-409C-BE32-E72D297353CC}">
                <c16:uniqueId val="{0000000D-00C9-4E15-AADF-B327D1A03F0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Go to an urgent care center</c:v>
                </c:pt>
                <c:pt idx="1">
                  <c:v>See another doctor at my doctor's office</c:v>
                </c:pt>
                <c:pt idx="2">
                  <c:v>See a Nurse Practitioner or PA at my doctor's office</c:v>
                </c:pt>
                <c:pt idx="3">
                  <c:v>Go to the ER</c:v>
                </c:pt>
                <c:pt idx="4">
                  <c:v>Just wait till my primary care provider can see me</c:v>
                </c:pt>
                <c:pt idx="5">
                  <c:v>Use a virtual visit app/ talk to a provider on phone, PC</c:v>
                </c:pt>
                <c:pt idx="6">
                  <c:v>Go to a retail clinic (e.g., CVS or Walgreens)</c:v>
                </c:pt>
                <c:pt idx="7">
                  <c:v>Go to another physician's office that is close by</c:v>
                </c:pt>
                <c:pt idx="8">
                  <c:v>Other</c:v>
                </c:pt>
                <c:pt idx="9">
                  <c:v>Not sure</c:v>
                </c:pt>
              </c:strCache>
            </c:strRef>
          </c:cat>
          <c:val>
            <c:numRef>
              <c:f>Sheet1!$B$2:$B$11</c:f>
              <c:numCache>
                <c:formatCode>0%</c:formatCode>
                <c:ptCount val="10"/>
                <c:pt idx="0">
                  <c:v>0.32</c:v>
                </c:pt>
                <c:pt idx="1">
                  <c:v>0.19</c:v>
                </c:pt>
                <c:pt idx="2">
                  <c:v>0.15</c:v>
                </c:pt>
                <c:pt idx="3">
                  <c:v>0.11</c:v>
                </c:pt>
                <c:pt idx="4">
                  <c:v>0.08</c:v>
                </c:pt>
                <c:pt idx="5">
                  <c:v>0.06</c:v>
                </c:pt>
                <c:pt idx="6">
                  <c:v>0.04</c:v>
                </c:pt>
                <c:pt idx="7">
                  <c:v>0.02</c:v>
                </c:pt>
                <c:pt idx="8">
                  <c:v>0.01</c:v>
                </c:pt>
                <c:pt idx="9">
                  <c:v>0.02</c:v>
                </c:pt>
              </c:numCache>
            </c:numRef>
          </c:val>
          <c:extLst>
            <c:ext xmlns:c16="http://schemas.microsoft.com/office/drawing/2014/chart" uri="{C3380CC4-5D6E-409C-BE32-E72D297353CC}">
              <c16:uniqueId val="{0000000E-00C9-4E15-AADF-B327D1A03F0F}"/>
            </c:ext>
          </c:extLst>
        </c:ser>
        <c:dLbls>
          <c:showLegendKey val="0"/>
          <c:showVal val="0"/>
          <c:showCatName val="0"/>
          <c:showSerName val="0"/>
          <c:showPercent val="0"/>
          <c:showBubbleSize val="0"/>
        </c:dLbls>
        <c:gapWidth val="100"/>
        <c:axId val="645031488"/>
        <c:axId val="645031816"/>
      </c:barChart>
      <c:catAx>
        <c:axId val="645031488"/>
        <c:scaling>
          <c:orientation val="maxMin"/>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0"/>
          <a:lstStyle/>
          <a:p>
            <a:pPr algn="r">
              <a:defRPr sz="1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crossAx val="645031816"/>
        <c:crosses val="autoZero"/>
        <c:auto val="0"/>
        <c:lblAlgn val="ctr"/>
        <c:lblOffset val="100"/>
        <c:tickLblSkip val="1"/>
        <c:noMultiLvlLbl val="0"/>
      </c:catAx>
      <c:valAx>
        <c:axId val="645031816"/>
        <c:scaling>
          <c:orientation val="minMax"/>
          <c:max val="1"/>
        </c:scaling>
        <c:delete val="1"/>
        <c:axPos val="b"/>
        <c:numFmt formatCode="0%" sourceLinked="1"/>
        <c:majorTickMark val="none"/>
        <c:minorTickMark val="none"/>
        <c:tickLblPos val="nextTo"/>
        <c:crossAx val="6450314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Importance of PCP Affiliation with Preferred System</a:t>
            </a:r>
          </a:p>
        </c:rich>
      </c:tx>
      <c:layout>
        <c:manualLayout>
          <c:xMode val="edge"/>
          <c:yMode val="edge"/>
          <c:x val="0.18213668799212598"/>
          <c:y val="2.3437498558224745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doughnutChart>
        <c:varyColors val="1"/>
        <c:ser>
          <c:idx val="0"/>
          <c:order val="0"/>
          <c:tx>
            <c:strRef>
              <c:f>Sheet1!$B$1</c:f>
              <c:strCache>
                <c:ptCount val="1"/>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6F0D-454F-934E-668107DA4289}"/>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6F0D-454F-934E-668107DA4289}"/>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F0D-454F-934E-668107DA4289}"/>
              </c:ext>
            </c:extLst>
          </c:dPt>
          <c:dLbls>
            <c:dLbl>
              <c:idx val="0"/>
              <c:layout>
                <c:manualLayout>
                  <c:x val="6.2499999999999882E-2"/>
                  <c:y val="-6.562499596302928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0D-454F-934E-668107DA4289}"/>
                </c:ext>
              </c:extLst>
            </c:dLbl>
            <c:dLbl>
              <c:idx val="1"/>
              <c:layout>
                <c:manualLayout>
                  <c:x val="0.15781249999999999"/>
                  <c:y val="2.5781248414047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0D-454F-934E-668107DA4289}"/>
                </c:ext>
              </c:extLst>
            </c:dLbl>
            <c:dLbl>
              <c:idx val="2"/>
              <c:layout>
                <c:manualLayout>
                  <c:x val="-0.1125"/>
                  <c:y val="8.20312449537866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F0D-454F-934E-668107DA4289}"/>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PCP is NOT affiliated with preferred system</c:v>
                </c:pt>
                <c:pt idx="1">
                  <c:v>Affiliated and would still have chosen if not affiliated</c:v>
                </c:pt>
                <c:pt idx="2">
                  <c:v>Affiliated but would NOT have chosen if not affiliated</c:v>
                </c:pt>
              </c:strCache>
            </c:strRef>
          </c:cat>
          <c:val>
            <c:numRef>
              <c:f>Sheet1!$B$2:$B$4</c:f>
              <c:numCache>
                <c:formatCode>0%</c:formatCode>
                <c:ptCount val="3"/>
                <c:pt idx="0">
                  <c:v>0.31</c:v>
                </c:pt>
                <c:pt idx="1">
                  <c:v>0.25</c:v>
                </c:pt>
                <c:pt idx="2">
                  <c:v>0.44</c:v>
                </c:pt>
              </c:numCache>
            </c:numRef>
          </c:val>
          <c:extLst>
            <c:ext xmlns:c16="http://schemas.microsoft.com/office/drawing/2014/chart" uri="{C3380CC4-5D6E-409C-BE32-E72D297353CC}">
              <c16:uniqueId val="{00000006-6F0D-454F-934E-668107DA4289}"/>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explosion val="2"/>
            <c:spPr>
              <a:solidFill>
                <a:srgbClr val="478CB2"/>
              </a:solidFill>
              <a:ln w="19050">
                <a:solidFill>
                  <a:schemeClr val="lt1"/>
                </a:solidFill>
              </a:ln>
              <a:effectLst/>
            </c:spPr>
            <c:extLst>
              <c:ext xmlns:c16="http://schemas.microsoft.com/office/drawing/2014/chart" uri="{C3380CC4-5D6E-409C-BE32-E72D297353CC}">
                <c16:uniqueId val="{00000001-2519-485F-B2AC-3B4BA2F7518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2-2519-485F-B2AC-3B4BA2F75182}"/>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4-2519-485F-B2AC-3B4BA2F7518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3-2519-485F-B2AC-3B4BA2F75182}"/>
              </c:ext>
            </c:extLst>
          </c:dPt>
          <c:dLbls>
            <c:dLbl>
              <c:idx val="0"/>
              <c:layout>
                <c:manualLayout>
                  <c:x val="-0.22581186361314137"/>
                  <c:y val="0.208086528222753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632269290344047"/>
                      <c:h val="0.27081754056050161"/>
                    </c:manualLayout>
                  </c15:layout>
                </c:ext>
                <c:ext xmlns:c16="http://schemas.microsoft.com/office/drawing/2014/chart" uri="{C3380CC4-5D6E-409C-BE32-E72D297353CC}">
                  <c16:uniqueId val="{00000001-2519-485F-B2AC-3B4BA2F75182}"/>
                </c:ext>
              </c:extLst>
            </c:dLbl>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17244269028866602"/>
                      <c:h val="0.24582106811333762"/>
                    </c:manualLayout>
                  </c15:layout>
                </c:ext>
                <c:ext xmlns:c16="http://schemas.microsoft.com/office/drawing/2014/chart" uri="{C3380CC4-5D6E-409C-BE32-E72D297353CC}">
                  <c16:uniqueId val="{00000002-2519-485F-B2AC-3B4BA2F75182}"/>
                </c:ext>
              </c:extLst>
            </c:dLbl>
            <c:dLbl>
              <c:idx val="2"/>
              <c:layout>
                <c:manualLayout>
                  <c:x val="0.19901786042435093"/>
                  <c:y val="3.3416094878247524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170201054270317"/>
                      <c:h val="0.23799117200771353"/>
                    </c:manualLayout>
                  </c15:layout>
                </c:ext>
                <c:ext xmlns:c16="http://schemas.microsoft.com/office/drawing/2014/chart" uri="{C3380CC4-5D6E-409C-BE32-E72D297353CC}">
                  <c16:uniqueId val="{00000004-2519-485F-B2AC-3B4BA2F75182}"/>
                </c:ext>
              </c:extLst>
            </c:dLbl>
            <c:dLbl>
              <c:idx val="3"/>
              <c:layout>
                <c:manualLayout>
                  <c:x val="0.10966748317580627"/>
                  <c:y val="0.1236683752875538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519-485F-B2AC-3B4BA2F751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Absolutely critical</c:v>
                </c:pt>
                <c:pt idx="1">
                  <c:v>Very important</c:v>
                </c:pt>
                <c:pt idx="2">
                  <c:v>Somewhat important</c:v>
                </c:pt>
                <c:pt idx="3">
                  <c:v>Not a factor</c:v>
                </c:pt>
              </c:strCache>
            </c:strRef>
          </c:cat>
          <c:val>
            <c:numRef>
              <c:f>Sheet1!$B$2:$B$5</c:f>
              <c:numCache>
                <c:formatCode>0%</c:formatCode>
                <c:ptCount val="4"/>
                <c:pt idx="0">
                  <c:v>0.25</c:v>
                </c:pt>
                <c:pt idx="1">
                  <c:v>0.41</c:v>
                </c:pt>
                <c:pt idx="2">
                  <c:v>0.22</c:v>
                </c:pt>
                <c:pt idx="3">
                  <c:v>0.12</c:v>
                </c:pt>
              </c:numCache>
            </c:numRef>
          </c:val>
          <c:extLst>
            <c:ext xmlns:c16="http://schemas.microsoft.com/office/drawing/2014/chart" uri="{C3380CC4-5D6E-409C-BE32-E72D297353CC}">
              <c16:uniqueId val="{00000000-2519-485F-B2AC-3B4BA2F7518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sz="2000" b="1" dirty="0">
                <a:solidFill>
                  <a:schemeClr val="tx1">
                    <a:lumMod val="65000"/>
                    <a:lumOff val="35000"/>
                  </a:schemeClr>
                </a:solidFill>
              </a:rPr>
              <a:t>Reasons For Not Having a</a:t>
            </a:r>
            <a:r>
              <a:rPr lang="en-US" sz="2000" b="1" baseline="0" dirty="0">
                <a:solidFill>
                  <a:schemeClr val="tx1">
                    <a:lumMod val="65000"/>
                    <a:lumOff val="35000"/>
                  </a:schemeClr>
                </a:solidFill>
              </a:rPr>
              <a:t> Primary Care Provider</a:t>
            </a:r>
          </a:p>
          <a:p>
            <a:pPr>
              <a:defRPr sz="2000">
                <a:solidFill>
                  <a:schemeClr val="tx1">
                    <a:lumMod val="65000"/>
                    <a:lumOff val="35000"/>
                  </a:schemeClr>
                </a:solidFill>
              </a:defRPr>
            </a:pPr>
            <a:r>
              <a:rPr lang="en-US" sz="1600" b="0" baseline="0" dirty="0">
                <a:solidFill>
                  <a:srgbClr val="FAAB1C"/>
                </a:solidFill>
              </a:rPr>
              <a:t>(Among the 13% without a PCP)</a:t>
            </a:r>
          </a:p>
        </c:rich>
      </c:tx>
      <c:layout>
        <c:manualLayout>
          <c:xMode val="edge"/>
          <c:yMode val="edge"/>
          <c:x val="0.32227773582183727"/>
          <c:y val="2.2831050228310501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51914334854730537"/>
          <c:y val="0.14458113112573259"/>
          <c:w val="0.38362331082755635"/>
          <c:h val="0.83504044871103444"/>
        </c:manualLayout>
      </c:layout>
      <c:barChart>
        <c:barDir val="bar"/>
        <c:grouping val="clustered"/>
        <c:varyColors val="0"/>
        <c:ser>
          <c:idx val="0"/>
          <c:order val="0"/>
          <c:tx>
            <c:strRef>
              <c:f>Sheet1!$B$1</c:f>
              <c:strCache>
                <c:ptCount val="1"/>
                <c:pt idx="0">
                  <c:v>2024</c:v>
                </c:pt>
              </c:strCache>
            </c:strRef>
          </c:tx>
          <c:spPr>
            <a:solidFill>
              <a:schemeClr val="accent2"/>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A56F-447E-AD30-43414EF77C4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1-A56F-447E-AD30-43414EF77C4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2-A56F-447E-AD30-43414EF77C4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Can't afford it</c:v>
                </c:pt>
                <c:pt idx="1">
                  <c:v>No health insurance</c:v>
                </c:pt>
                <c:pt idx="2">
                  <c:v>Healthy, don't need one</c:v>
                </c:pt>
                <c:pt idx="3">
                  <c:v>Don't know where to start to find a new provider</c:v>
                </c:pt>
                <c:pt idx="4">
                  <c:v>Too hard to get an appointment</c:v>
                </c:pt>
                <c:pt idx="5">
                  <c:v>Provider left/retired</c:v>
                </c:pt>
                <c:pt idx="6">
                  <c:v>Bad experience with a provider</c:v>
                </c:pt>
                <c:pt idx="7">
                  <c:v>Employer doesn't offer insurance</c:v>
                </c:pt>
                <c:pt idx="8">
                  <c:v>Can pay to find a provider if I need one</c:v>
                </c:pt>
                <c:pt idx="9">
                  <c:v>No providers close by</c:v>
                </c:pt>
                <c:pt idx="10">
                  <c:v>No one at urgent care offers to help find a provider</c:v>
                </c:pt>
              </c:strCache>
            </c:strRef>
          </c:cat>
          <c:val>
            <c:numRef>
              <c:f>Sheet1!$B$2:$B$12</c:f>
              <c:numCache>
                <c:formatCode>0%</c:formatCode>
                <c:ptCount val="11"/>
                <c:pt idx="0">
                  <c:v>0.3</c:v>
                </c:pt>
                <c:pt idx="1">
                  <c:v>0.3</c:v>
                </c:pt>
                <c:pt idx="2">
                  <c:v>0.28999999999999998</c:v>
                </c:pt>
                <c:pt idx="3">
                  <c:v>0.25</c:v>
                </c:pt>
                <c:pt idx="4">
                  <c:v>0.11</c:v>
                </c:pt>
                <c:pt idx="5">
                  <c:v>0.06</c:v>
                </c:pt>
                <c:pt idx="6">
                  <c:v>0.06</c:v>
                </c:pt>
                <c:pt idx="7">
                  <c:v>0.05</c:v>
                </c:pt>
                <c:pt idx="8">
                  <c:v>0.04</c:v>
                </c:pt>
                <c:pt idx="9">
                  <c:v>0.03</c:v>
                </c:pt>
                <c:pt idx="10">
                  <c:v>0.01</c:v>
                </c:pt>
              </c:numCache>
            </c:numRef>
          </c:val>
          <c:extLst>
            <c:ext xmlns:c16="http://schemas.microsoft.com/office/drawing/2014/chart" uri="{C3380CC4-5D6E-409C-BE32-E72D297353CC}">
              <c16:uniqueId val="{00000000-FAD5-42CD-88FC-AD50670F9C0B}"/>
            </c:ext>
          </c:extLst>
        </c:ser>
        <c:dLbls>
          <c:showLegendKey val="0"/>
          <c:showVal val="0"/>
          <c:showCatName val="0"/>
          <c:showSerName val="0"/>
          <c:showPercent val="0"/>
          <c:showBubbleSize val="0"/>
        </c:dLbls>
        <c:gapWidth val="91"/>
        <c:axId val="811193664"/>
        <c:axId val="811192680"/>
      </c:barChart>
      <c:catAx>
        <c:axId val="8111936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crossAx val="811192680"/>
        <c:crosses val="autoZero"/>
        <c:auto val="1"/>
        <c:lblAlgn val="ctr"/>
        <c:lblOffset val="100"/>
        <c:noMultiLvlLbl val="0"/>
      </c:catAx>
      <c:valAx>
        <c:axId val="811192680"/>
        <c:scaling>
          <c:orientation val="minMax"/>
        </c:scaling>
        <c:delete val="1"/>
        <c:axPos val="t"/>
        <c:numFmt formatCode="0%" sourceLinked="1"/>
        <c:majorTickMark val="none"/>
        <c:minorTickMark val="none"/>
        <c:tickLblPos val="nextTo"/>
        <c:crossAx val="81119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Strongly disagree</cx:pt>
          <cx:pt idx="1">Somewhat disagree</cx:pt>
          <cx:pt idx="2">Neutral</cx:pt>
          <cx:pt idx="3">Somewhat agree</cx:pt>
          <cx:pt idx="4">Strongly agree</cx:pt>
        </cx:lvl>
      </cx:strDim>
      <cx:numDim type="val">
        <cx:f>Sheet1!$B$2:$B$6</cx:f>
        <cx:lvl ptCount="5" formatCode="0%">
          <cx:pt idx="0">0.38</cx:pt>
          <cx:pt idx="1">0.25</cx:pt>
          <cx:pt idx="2">0.27000000000000002</cx:pt>
          <cx:pt idx="3">0.070000000000000007</cx:pt>
          <cx:pt idx="4">0.029999999999999999</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en-US" sz="1862" b="0" i="0" u="none" strike="noStrike" baseline="0" dirty="0">
            <a:solidFill>
              <a:prstClr val="black">
                <a:lumMod val="65000"/>
                <a:lumOff val="35000"/>
              </a:prstClr>
            </a:solidFill>
            <a:latin typeface="Calibri"/>
          </a:endParaRPr>
        </a:p>
      </cx:txPr>
    </cx:title>
    <cx:plotArea>
      <cx:plotAreaRegion>
        <cx:series layoutId="funnel" uniqueId="{EB5CA7A3-6BBB-445B-A655-8B4FDAE076A3}">
          <cx:tx>
            <cx:txData>
              <cx:f>Sheet1!$B$1</cx:f>
              <cx:v>Series1</cx:v>
            </cx:txData>
          </cx:tx>
          <cx:dataPt idx="0">
            <cx:spPr>
              <a:solidFill>
                <a:srgbClr val="C0504D"/>
              </a:solidFill>
            </cx:spPr>
          </cx:dataPt>
          <cx:dataPt idx="1">
            <cx:spPr>
              <a:solidFill>
                <a:srgbClr val="C0504D">
                  <a:lumMod val="60000"/>
                  <a:lumOff val="40000"/>
                </a:srgbClr>
              </a:solidFill>
            </cx:spPr>
          </cx:dataPt>
          <cx:dataPt idx="2">
            <cx:spPr>
              <a:solidFill>
                <a:srgbClr val="F8A908">
                  <a:alpha val="75000"/>
                </a:srgbClr>
              </a:solidFill>
            </cx:spPr>
          </cx:dataPt>
          <cx:dataPt idx="3">
            <cx:spPr>
              <a:solidFill>
                <a:srgbClr val="9BBB59">
                  <a:lumMod val="40000"/>
                  <a:lumOff val="60000"/>
                </a:srgbClr>
              </a:solidFill>
            </cx:spPr>
          </cx:dataPt>
          <cx:dataPt idx="4">
            <cx:spPr>
              <a:solidFill>
                <a:srgbClr val="9BBB59"/>
              </a:solidFill>
            </cx:spPr>
          </cx:dataPt>
          <cx:dataId val="0"/>
        </cx:series>
      </cx:plotAreaRegion>
      <cx:axis id="0" hidden="1">
        <cx:catScaling gapWidth="0.0599999987"/>
        <cx:tickLabels/>
        <cx:numFmt formatCode="General" sourceLinked="0"/>
        <cx:spPr>
          <a:ln>
            <a:noFill/>
          </a:ln>
        </cx:sp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FC623-41D3-4213-96EB-D58BD9E638EC}" type="doc">
      <dgm:prSet loTypeId="urn:microsoft.com/office/officeart/2009/3/layout/RandomtoResultProcess" loCatId="process" qsTypeId="urn:microsoft.com/office/officeart/2005/8/quickstyle/simple5" qsCatId="simple" csTypeId="urn:microsoft.com/office/officeart/2005/8/colors/accent6_2" csCatId="accent6" phldr="1"/>
      <dgm:spPr/>
      <dgm:t>
        <a:bodyPr/>
        <a:lstStyle/>
        <a:p>
          <a:endParaRPr lang="en-US"/>
        </a:p>
      </dgm:t>
    </dgm:pt>
    <dgm:pt modelId="{7F60D81C-BB0F-428E-9266-8DF31A1D90C6}">
      <dgm:prSet phldrT="[Text]" custT="1"/>
      <dgm:spPr/>
      <dgm:t>
        <a:bodyPr/>
        <a:lstStyle/>
        <a:p>
          <a:r>
            <a:rPr lang="en-US" sz="1200" b="1" dirty="0">
              <a:effectLst/>
              <a:latin typeface="Calibri Light" panose="020F0302020204030204" pitchFamily="34" charset="0"/>
              <a:ea typeface="Calibri Light" panose="020F0302020204030204" pitchFamily="34" charset="0"/>
              <a:cs typeface="Calibri Light" panose="020F0302020204030204" pitchFamily="34" charset="0"/>
            </a:rPr>
            <a:t>Sought out information </a:t>
          </a: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about a medical condition</a:t>
          </a:r>
          <a:endParaRPr lang="en-US" sz="3600" dirty="0"/>
        </a:p>
      </dgm:t>
    </dgm:pt>
    <dgm:pt modelId="{F8588094-1CEE-4AD6-BA4D-6573FE69AA43}" type="parTrans" cxnId="{BB824984-6E21-40EC-A8F9-AEAB48BC7C3B}">
      <dgm:prSet/>
      <dgm:spPr/>
      <dgm:t>
        <a:bodyPr/>
        <a:lstStyle/>
        <a:p>
          <a:endParaRPr lang="en-US"/>
        </a:p>
      </dgm:t>
    </dgm:pt>
    <dgm:pt modelId="{B3A36F55-5BFF-4552-A009-B2B2BC03D8C8}" type="sibTrans" cxnId="{BB824984-6E21-40EC-A8F9-AEAB48BC7C3B}">
      <dgm:prSet/>
      <dgm:spPr/>
      <dgm:t>
        <a:bodyPr/>
        <a:lstStyle/>
        <a:p>
          <a:endParaRPr lang="en-US"/>
        </a:p>
      </dgm:t>
    </dgm:pt>
    <dgm:pt modelId="{F54F58D9-9355-4D01-84F4-1D8F9C3623F6}">
      <dgm:prSet phldrT="[Text]" custT="1"/>
      <dgm:spPr/>
      <dgm:t>
        <a:bodyPr/>
        <a:lstStyle/>
        <a:p>
          <a:r>
            <a:rPr lang="en-US" sz="1200" b="1" dirty="0">
              <a:effectLst/>
              <a:latin typeface="Calibri Light" panose="020F0302020204030204" pitchFamily="34" charset="0"/>
              <a:ea typeface="Calibri Light" panose="020F0302020204030204" pitchFamily="34" charset="0"/>
              <a:cs typeface="Calibri Light" panose="020F0302020204030204" pitchFamily="34" charset="0"/>
            </a:rPr>
            <a:t>Compared</a:t>
          </a: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 what different </a:t>
          </a:r>
          <a:r>
            <a:rPr lang="en-US" sz="1200" b="1" dirty="0">
              <a:effectLst/>
              <a:latin typeface="Calibri Light" panose="020F0302020204030204" pitchFamily="34" charset="0"/>
              <a:ea typeface="Calibri Light" panose="020F0302020204030204" pitchFamily="34" charset="0"/>
              <a:cs typeface="Calibri Light" panose="020F0302020204030204" pitchFamily="34" charset="0"/>
            </a:rPr>
            <a:t>providers</a:t>
          </a: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 offer before choosing where to go</a:t>
          </a:r>
          <a:endParaRPr lang="en-US" sz="3600" dirty="0"/>
        </a:p>
      </dgm:t>
    </dgm:pt>
    <dgm:pt modelId="{4910E6AE-11EB-4574-95D9-E26AD4DDFFA2}" type="parTrans" cxnId="{73F2F050-F43E-4979-999E-85557C9F04E9}">
      <dgm:prSet/>
      <dgm:spPr/>
      <dgm:t>
        <a:bodyPr/>
        <a:lstStyle/>
        <a:p>
          <a:endParaRPr lang="en-US"/>
        </a:p>
      </dgm:t>
    </dgm:pt>
    <dgm:pt modelId="{937C604D-2834-4FA8-849E-C7C8A384B30C}" type="sibTrans" cxnId="{73F2F050-F43E-4979-999E-85557C9F04E9}">
      <dgm:prSet/>
      <dgm:spPr/>
      <dgm:t>
        <a:bodyPr/>
        <a:lstStyle/>
        <a:p>
          <a:endParaRPr lang="en-US"/>
        </a:p>
      </dgm:t>
    </dgm:pt>
    <dgm:pt modelId="{84E32A00-CD74-4595-8E9E-4BF952648FFC}">
      <dgm:prSet phldrT="[Text]" custT="1"/>
      <dgm:spPr/>
      <dgm:t>
        <a:bodyPr/>
        <a:lstStyle/>
        <a:p>
          <a:r>
            <a:rPr lang="en-US" sz="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Looked for and </a:t>
          </a:r>
          <a:r>
            <a:rPr lang="en-US" sz="1200" b="1"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chose a new physician</a:t>
          </a:r>
          <a:endParaRPr lang="en-US" sz="1200" b="1" dirty="0">
            <a:solidFill>
              <a:schemeClr val="tx1"/>
            </a:solidFill>
          </a:endParaRPr>
        </a:p>
      </dgm:t>
    </dgm:pt>
    <dgm:pt modelId="{17D8AC87-6593-46DB-9B21-413C82687D8E}" type="parTrans" cxnId="{7B6E48F2-23F9-41EA-8937-5EF027D2A4C9}">
      <dgm:prSet/>
      <dgm:spPr/>
      <dgm:t>
        <a:bodyPr/>
        <a:lstStyle/>
        <a:p>
          <a:endParaRPr lang="en-US"/>
        </a:p>
      </dgm:t>
    </dgm:pt>
    <dgm:pt modelId="{F1B80A8C-ED66-4D08-8530-A06916CC5637}" type="sibTrans" cxnId="{7B6E48F2-23F9-41EA-8937-5EF027D2A4C9}">
      <dgm:prSet/>
      <dgm:spPr/>
      <dgm:t>
        <a:bodyPr/>
        <a:lstStyle/>
        <a:p>
          <a:endParaRPr lang="en-US"/>
        </a:p>
      </dgm:t>
    </dgm:pt>
    <dgm:pt modelId="{12315B20-EF0A-42E9-B173-E7D959E613BC}" type="pres">
      <dgm:prSet presAssocID="{A43FC623-41D3-4213-96EB-D58BD9E638EC}" presName="Name0" presStyleCnt="0">
        <dgm:presLayoutVars>
          <dgm:dir/>
          <dgm:animOne val="branch"/>
          <dgm:animLvl val="lvl"/>
        </dgm:presLayoutVars>
      </dgm:prSet>
      <dgm:spPr/>
    </dgm:pt>
    <dgm:pt modelId="{6828F024-5BB9-4060-BAF1-3F068B8ECBB5}" type="pres">
      <dgm:prSet presAssocID="{7F60D81C-BB0F-428E-9266-8DF31A1D90C6}" presName="chaos" presStyleCnt="0"/>
      <dgm:spPr/>
    </dgm:pt>
    <dgm:pt modelId="{C31263D2-5429-4049-8C53-DE7CD8F254E7}" type="pres">
      <dgm:prSet presAssocID="{7F60D81C-BB0F-428E-9266-8DF31A1D90C6}" presName="parTx1" presStyleLbl="revTx" presStyleIdx="0" presStyleCnt="2" custLinFactNeighborY="13091"/>
      <dgm:spPr/>
    </dgm:pt>
    <dgm:pt modelId="{02DF7FC5-02F5-4FE9-A87C-A8F89967176A}" type="pres">
      <dgm:prSet presAssocID="{7F60D81C-BB0F-428E-9266-8DF31A1D90C6}" presName="c1" presStyleLbl="node1" presStyleIdx="0" presStyleCnt="19"/>
      <dgm:spPr/>
    </dgm:pt>
    <dgm:pt modelId="{071F6D03-B621-470C-A4B7-115D7DDFF575}" type="pres">
      <dgm:prSet presAssocID="{7F60D81C-BB0F-428E-9266-8DF31A1D90C6}" presName="c2" presStyleLbl="node1" presStyleIdx="1" presStyleCnt="19"/>
      <dgm:spPr/>
    </dgm:pt>
    <dgm:pt modelId="{1F937525-68BA-457A-A3BB-2941583A59C3}" type="pres">
      <dgm:prSet presAssocID="{7F60D81C-BB0F-428E-9266-8DF31A1D90C6}" presName="c3" presStyleLbl="node1" presStyleIdx="2" presStyleCnt="19"/>
      <dgm:spPr/>
    </dgm:pt>
    <dgm:pt modelId="{16548CDF-B403-412B-B8DD-AFAAE2F55B71}" type="pres">
      <dgm:prSet presAssocID="{7F60D81C-BB0F-428E-9266-8DF31A1D90C6}" presName="c4" presStyleLbl="node1" presStyleIdx="3" presStyleCnt="19"/>
      <dgm:spPr/>
    </dgm:pt>
    <dgm:pt modelId="{4C47A636-2119-4D3D-AA65-FFEEE8FB8826}" type="pres">
      <dgm:prSet presAssocID="{7F60D81C-BB0F-428E-9266-8DF31A1D90C6}" presName="c5" presStyleLbl="node1" presStyleIdx="4" presStyleCnt="19"/>
      <dgm:spPr/>
    </dgm:pt>
    <dgm:pt modelId="{7F60FFF8-D17E-40F9-8F92-A50B69BF5140}" type="pres">
      <dgm:prSet presAssocID="{7F60D81C-BB0F-428E-9266-8DF31A1D90C6}" presName="c6" presStyleLbl="node1" presStyleIdx="5" presStyleCnt="19"/>
      <dgm:spPr/>
    </dgm:pt>
    <dgm:pt modelId="{5D8F2A1A-0A2E-4E4A-9FB3-406C9BCB0FDA}" type="pres">
      <dgm:prSet presAssocID="{7F60D81C-BB0F-428E-9266-8DF31A1D90C6}" presName="c7" presStyleLbl="node1" presStyleIdx="6" presStyleCnt="19"/>
      <dgm:spPr/>
    </dgm:pt>
    <dgm:pt modelId="{9A23688C-71CC-4444-AA70-F7736D9A0D0D}" type="pres">
      <dgm:prSet presAssocID="{7F60D81C-BB0F-428E-9266-8DF31A1D90C6}" presName="c8" presStyleLbl="node1" presStyleIdx="7" presStyleCnt="19"/>
      <dgm:spPr/>
    </dgm:pt>
    <dgm:pt modelId="{53020CF4-4723-4571-A182-DFEE354339EE}" type="pres">
      <dgm:prSet presAssocID="{7F60D81C-BB0F-428E-9266-8DF31A1D90C6}" presName="c9" presStyleLbl="node1" presStyleIdx="8" presStyleCnt="19"/>
      <dgm:spPr/>
    </dgm:pt>
    <dgm:pt modelId="{16C1B550-B402-4F44-AB93-D0F3ED1BBDFC}" type="pres">
      <dgm:prSet presAssocID="{7F60D81C-BB0F-428E-9266-8DF31A1D90C6}" presName="c10" presStyleLbl="node1" presStyleIdx="9" presStyleCnt="19"/>
      <dgm:spPr/>
    </dgm:pt>
    <dgm:pt modelId="{4C650917-E8D0-4CF2-A33F-50F421373682}" type="pres">
      <dgm:prSet presAssocID="{7F60D81C-BB0F-428E-9266-8DF31A1D90C6}" presName="c11" presStyleLbl="node1" presStyleIdx="10" presStyleCnt="19"/>
      <dgm:spPr/>
    </dgm:pt>
    <dgm:pt modelId="{52C2FFBD-9B08-424E-965D-23977A0E7A73}" type="pres">
      <dgm:prSet presAssocID="{7F60D81C-BB0F-428E-9266-8DF31A1D90C6}" presName="c12" presStyleLbl="node1" presStyleIdx="11" presStyleCnt="19"/>
      <dgm:spPr/>
    </dgm:pt>
    <dgm:pt modelId="{0958EF55-ADDB-4CCF-82A6-5865CA450992}" type="pres">
      <dgm:prSet presAssocID="{7F60D81C-BB0F-428E-9266-8DF31A1D90C6}" presName="c13" presStyleLbl="node1" presStyleIdx="12" presStyleCnt="19"/>
      <dgm:spPr/>
    </dgm:pt>
    <dgm:pt modelId="{FDD15955-9638-453E-97A4-0A56AFAC1812}" type="pres">
      <dgm:prSet presAssocID="{7F60D81C-BB0F-428E-9266-8DF31A1D90C6}" presName="c14" presStyleLbl="node1" presStyleIdx="13" presStyleCnt="19"/>
      <dgm:spPr/>
    </dgm:pt>
    <dgm:pt modelId="{218E263E-81E1-4189-9B50-19DAC17E802D}" type="pres">
      <dgm:prSet presAssocID="{7F60D81C-BB0F-428E-9266-8DF31A1D90C6}" presName="c15" presStyleLbl="node1" presStyleIdx="14" presStyleCnt="19"/>
      <dgm:spPr/>
    </dgm:pt>
    <dgm:pt modelId="{0461F37E-B039-484E-B987-72767B052219}" type="pres">
      <dgm:prSet presAssocID="{7F60D81C-BB0F-428E-9266-8DF31A1D90C6}" presName="c16" presStyleLbl="node1" presStyleIdx="15" presStyleCnt="19"/>
      <dgm:spPr/>
    </dgm:pt>
    <dgm:pt modelId="{E2495893-01A6-4340-8F59-50C35BF82079}" type="pres">
      <dgm:prSet presAssocID="{7F60D81C-BB0F-428E-9266-8DF31A1D90C6}" presName="c17" presStyleLbl="node1" presStyleIdx="16" presStyleCnt="19"/>
      <dgm:spPr/>
    </dgm:pt>
    <dgm:pt modelId="{F94EE40C-75F8-44A5-BD7A-34E7340DCA5E}" type="pres">
      <dgm:prSet presAssocID="{7F60D81C-BB0F-428E-9266-8DF31A1D90C6}" presName="c18" presStyleLbl="node1" presStyleIdx="17" presStyleCnt="19"/>
      <dgm:spPr/>
    </dgm:pt>
    <dgm:pt modelId="{E4CEA43C-2275-46AE-8C83-E820ADD98D58}" type="pres">
      <dgm:prSet presAssocID="{B3A36F55-5BFF-4552-A009-B2B2BC03D8C8}" presName="chevronComposite1" presStyleCnt="0"/>
      <dgm:spPr/>
    </dgm:pt>
    <dgm:pt modelId="{480E3A3A-C309-45EA-9240-7DC673777299}" type="pres">
      <dgm:prSet presAssocID="{B3A36F55-5BFF-4552-A009-B2B2BC03D8C8}" presName="chevron1" presStyleLbl="sibTrans2D1" presStyleIdx="0" presStyleCnt="2"/>
      <dgm:spPr/>
    </dgm:pt>
    <dgm:pt modelId="{F716C3AA-1B86-4D42-9DDF-841730A53C8A}" type="pres">
      <dgm:prSet presAssocID="{B3A36F55-5BFF-4552-A009-B2B2BC03D8C8}" presName="spChevron1" presStyleCnt="0"/>
      <dgm:spPr/>
    </dgm:pt>
    <dgm:pt modelId="{E0E1981D-ED21-4CC4-9488-6BC2B998B38D}" type="pres">
      <dgm:prSet presAssocID="{F54F58D9-9355-4D01-84F4-1D8F9C3623F6}" presName="middle" presStyleCnt="0"/>
      <dgm:spPr/>
    </dgm:pt>
    <dgm:pt modelId="{7B5447E2-23C9-466F-B4AB-9B0BD5625342}" type="pres">
      <dgm:prSet presAssocID="{F54F58D9-9355-4D01-84F4-1D8F9C3623F6}" presName="parTxMid" presStyleLbl="revTx" presStyleIdx="1" presStyleCnt="2"/>
      <dgm:spPr/>
    </dgm:pt>
    <dgm:pt modelId="{77CAE4F7-EDA8-4286-9C9A-F2386138C072}" type="pres">
      <dgm:prSet presAssocID="{F54F58D9-9355-4D01-84F4-1D8F9C3623F6}" presName="spMid" presStyleCnt="0"/>
      <dgm:spPr/>
    </dgm:pt>
    <dgm:pt modelId="{0D8DA77A-B259-4A12-BF96-AD375296665F}" type="pres">
      <dgm:prSet presAssocID="{937C604D-2834-4FA8-849E-C7C8A384B30C}" presName="chevronComposite1" presStyleCnt="0"/>
      <dgm:spPr/>
    </dgm:pt>
    <dgm:pt modelId="{CFCE6BC8-74DE-44E5-9687-CC54B62D3BC6}" type="pres">
      <dgm:prSet presAssocID="{937C604D-2834-4FA8-849E-C7C8A384B30C}" presName="chevron1" presStyleLbl="sibTrans2D1" presStyleIdx="1" presStyleCnt="2"/>
      <dgm:spPr/>
    </dgm:pt>
    <dgm:pt modelId="{D5BB3773-4EA1-46E2-9B2B-3AFADA640F6C}" type="pres">
      <dgm:prSet presAssocID="{937C604D-2834-4FA8-849E-C7C8A384B30C}" presName="spChevron1" presStyleCnt="0"/>
      <dgm:spPr/>
    </dgm:pt>
    <dgm:pt modelId="{661528ED-9CDD-4D52-8221-078D8DBC782A}" type="pres">
      <dgm:prSet presAssocID="{84E32A00-CD74-4595-8E9E-4BF952648FFC}" presName="last" presStyleCnt="0"/>
      <dgm:spPr/>
    </dgm:pt>
    <dgm:pt modelId="{C6F365CB-C25B-424C-8949-C90EE513AA5B}" type="pres">
      <dgm:prSet presAssocID="{84E32A00-CD74-4595-8E9E-4BF952648FFC}" presName="circleTx" presStyleLbl="node1" presStyleIdx="18" presStyleCnt="19"/>
      <dgm:spPr/>
    </dgm:pt>
    <dgm:pt modelId="{B6D375B0-1895-41F5-9C0C-5FD44FE73BBA}" type="pres">
      <dgm:prSet presAssocID="{84E32A00-CD74-4595-8E9E-4BF952648FFC}" presName="spN" presStyleCnt="0"/>
      <dgm:spPr/>
    </dgm:pt>
  </dgm:ptLst>
  <dgm:cxnLst>
    <dgm:cxn modelId="{73F2F050-F43E-4979-999E-85557C9F04E9}" srcId="{A43FC623-41D3-4213-96EB-D58BD9E638EC}" destId="{F54F58D9-9355-4D01-84F4-1D8F9C3623F6}" srcOrd="1" destOrd="0" parTransId="{4910E6AE-11EB-4574-95D9-E26AD4DDFFA2}" sibTransId="{937C604D-2834-4FA8-849E-C7C8A384B30C}"/>
    <dgm:cxn modelId="{DFA01978-4372-4A6C-B9F9-FB86290ED830}" type="presOf" srcId="{A43FC623-41D3-4213-96EB-D58BD9E638EC}" destId="{12315B20-EF0A-42E9-B173-E7D959E613BC}" srcOrd="0" destOrd="0" presId="urn:microsoft.com/office/officeart/2009/3/layout/RandomtoResultProcess"/>
    <dgm:cxn modelId="{BB824984-6E21-40EC-A8F9-AEAB48BC7C3B}" srcId="{A43FC623-41D3-4213-96EB-D58BD9E638EC}" destId="{7F60D81C-BB0F-428E-9266-8DF31A1D90C6}" srcOrd="0" destOrd="0" parTransId="{F8588094-1CEE-4AD6-BA4D-6573FE69AA43}" sibTransId="{B3A36F55-5BFF-4552-A009-B2B2BC03D8C8}"/>
    <dgm:cxn modelId="{5A0D2585-6AF3-4A0A-B2AD-BF298F7BD06F}" type="presOf" srcId="{84E32A00-CD74-4595-8E9E-4BF952648FFC}" destId="{C6F365CB-C25B-424C-8949-C90EE513AA5B}" srcOrd="0" destOrd="0" presId="urn:microsoft.com/office/officeart/2009/3/layout/RandomtoResultProcess"/>
    <dgm:cxn modelId="{02BA2E95-8267-4778-B4F5-AD916B33EC7D}" type="presOf" srcId="{F54F58D9-9355-4D01-84F4-1D8F9C3623F6}" destId="{7B5447E2-23C9-466F-B4AB-9B0BD5625342}" srcOrd="0" destOrd="0" presId="urn:microsoft.com/office/officeart/2009/3/layout/RandomtoResultProcess"/>
    <dgm:cxn modelId="{DFA264D9-9613-4FFF-8993-146BF7229D7C}" type="presOf" srcId="{7F60D81C-BB0F-428E-9266-8DF31A1D90C6}" destId="{C31263D2-5429-4049-8C53-DE7CD8F254E7}" srcOrd="0" destOrd="0" presId="urn:microsoft.com/office/officeart/2009/3/layout/RandomtoResultProcess"/>
    <dgm:cxn modelId="{7B6E48F2-23F9-41EA-8937-5EF027D2A4C9}" srcId="{A43FC623-41D3-4213-96EB-D58BD9E638EC}" destId="{84E32A00-CD74-4595-8E9E-4BF952648FFC}" srcOrd="2" destOrd="0" parTransId="{17D8AC87-6593-46DB-9B21-413C82687D8E}" sibTransId="{F1B80A8C-ED66-4D08-8530-A06916CC5637}"/>
    <dgm:cxn modelId="{9B9E4F93-284D-41CE-B0E7-9D2938A65E11}" type="presParOf" srcId="{12315B20-EF0A-42E9-B173-E7D959E613BC}" destId="{6828F024-5BB9-4060-BAF1-3F068B8ECBB5}" srcOrd="0" destOrd="0" presId="urn:microsoft.com/office/officeart/2009/3/layout/RandomtoResultProcess"/>
    <dgm:cxn modelId="{47FE8699-FBE6-451D-AB75-5BEF3824E11D}" type="presParOf" srcId="{6828F024-5BB9-4060-BAF1-3F068B8ECBB5}" destId="{C31263D2-5429-4049-8C53-DE7CD8F254E7}" srcOrd="0" destOrd="0" presId="urn:microsoft.com/office/officeart/2009/3/layout/RandomtoResultProcess"/>
    <dgm:cxn modelId="{B38A485F-D761-4B70-A52D-DA0BDA33831B}" type="presParOf" srcId="{6828F024-5BB9-4060-BAF1-3F068B8ECBB5}" destId="{02DF7FC5-02F5-4FE9-A87C-A8F89967176A}" srcOrd="1" destOrd="0" presId="urn:microsoft.com/office/officeart/2009/3/layout/RandomtoResultProcess"/>
    <dgm:cxn modelId="{7CA08F13-C311-443B-BE13-DB54487E9C89}" type="presParOf" srcId="{6828F024-5BB9-4060-BAF1-3F068B8ECBB5}" destId="{071F6D03-B621-470C-A4B7-115D7DDFF575}" srcOrd="2" destOrd="0" presId="urn:microsoft.com/office/officeart/2009/3/layout/RandomtoResultProcess"/>
    <dgm:cxn modelId="{505ED8CC-0D1B-44DF-8685-5756DBFAD273}" type="presParOf" srcId="{6828F024-5BB9-4060-BAF1-3F068B8ECBB5}" destId="{1F937525-68BA-457A-A3BB-2941583A59C3}" srcOrd="3" destOrd="0" presId="urn:microsoft.com/office/officeart/2009/3/layout/RandomtoResultProcess"/>
    <dgm:cxn modelId="{843CF190-BC0C-4D69-BBA2-1524F1E4BB23}" type="presParOf" srcId="{6828F024-5BB9-4060-BAF1-3F068B8ECBB5}" destId="{16548CDF-B403-412B-B8DD-AFAAE2F55B71}" srcOrd="4" destOrd="0" presId="urn:microsoft.com/office/officeart/2009/3/layout/RandomtoResultProcess"/>
    <dgm:cxn modelId="{F12A31B4-E8E9-41B5-B9EF-7E24E380E168}" type="presParOf" srcId="{6828F024-5BB9-4060-BAF1-3F068B8ECBB5}" destId="{4C47A636-2119-4D3D-AA65-FFEEE8FB8826}" srcOrd="5" destOrd="0" presId="urn:microsoft.com/office/officeart/2009/3/layout/RandomtoResultProcess"/>
    <dgm:cxn modelId="{672A6772-25DD-41B9-AFAC-9424DF6F98DA}" type="presParOf" srcId="{6828F024-5BB9-4060-BAF1-3F068B8ECBB5}" destId="{7F60FFF8-D17E-40F9-8F92-A50B69BF5140}" srcOrd="6" destOrd="0" presId="urn:microsoft.com/office/officeart/2009/3/layout/RandomtoResultProcess"/>
    <dgm:cxn modelId="{C8AB1096-8CCE-4439-BB92-D17A582CB129}" type="presParOf" srcId="{6828F024-5BB9-4060-BAF1-3F068B8ECBB5}" destId="{5D8F2A1A-0A2E-4E4A-9FB3-406C9BCB0FDA}" srcOrd="7" destOrd="0" presId="urn:microsoft.com/office/officeart/2009/3/layout/RandomtoResultProcess"/>
    <dgm:cxn modelId="{6F33B4C6-22A0-44EC-A9A0-455179CC6738}" type="presParOf" srcId="{6828F024-5BB9-4060-BAF1-3F068B8ECBB5}" destId="{9A23688C-71CC-4444-AA70-F7736D9A0D0D}" srcOrd="8" destOrd="0" presId="urn:microsoft.com/office/officeart/2009/3/layout/RandomtoResultProcess"/>
    <dgm:cxn modelId="{190448B2-1B74-4556-B141-FF3CDA764022}" type="presParOf" srcId="{6828F024-5BB9-4060-BAF1-3F068B8ECBB5}" destId="{53020CF4-4723-4571-A182-DFEE354339EE}" srcOrd="9" destOrd="0" presId="urn:microsoft.com/office/officeart/2009/3/layout/RandomtoResultProcess"/>
    <dgm:cxn modelId="{5A72C62C-C1F8-4AEC-B29C-1DF1FD99262E}" type="presParOf" srcId="{6828F024-5BB9-4060-BAF1-3F068B8ECBB5}" destId="{16C1B550-B402-4F44-AB93-D0F3ED1BBDFC}" srcOrd="10" destOrd="0" presId="urn:microsoft.com/office/officeart/2009/3/layout/RandomtoResultProcess"/>
    <dgm:cxn modelId="{5381DD6F-6289-4964-93FC-69D13B1C4DF7}" type="presParOf" srcId="{6828F024-5BB9-4060-BAF1-3F068B8ECBB5}" destId="{4C650917-E8D0-4CF2-A33F-50F421373682}" srcOrd="11" destOrd="0" presId="urn:microsoft.com/office/officeart/2009/3/layout/RandomtoResultProcess"/>
    <dgm:cxn modelId="{F5126D79-9EC5-4A04-8B4D-935EC8C2F86E}" type="presParOf" srcId="{6828F024-5BB9-4060-BAF1-3F068B8ECBB5}" destId="{52C2FFBD-9B08-424E-965D-23977A0E7A73}" srcOrd="12" destOrd="0" presId="urn:microsoft.com/office/officeart/2009/3/layout/RandomtoResultProcess"/>
    <dgm:cxn modelId="{23925258-31E1-4032-A630-D71CBEB9B8E0}" type="presParOf" srcId="{6828F024-5BB9-4060-BAF1-3F068B8ECBB5}" destId="{0958EF55-ADDB-4CCF-82A6-5865CA450992}" srcOrd="13" destOrd="0" presId="urn:microsoft.com/office/officeart/2009/3/layout/RandomtoResultProcess"/>
    <dgm:cxn modelId="{E126EE51-CFA3-458B-B0ED-EEB5955C8A2E}" type="presParOf" srcId="{6828F024-5BB9-4060-BAF1-3F068B8ECBB5}" destId="{FDD15955-9638-453E-97A4-0A56AFAC1812}" srcOrd="14" destOrd="0" presId="urn:microsoft.com/office/officeart/2009/3/layout/RandomtoResultProcess"/>
    <dgm:cxn modelId="{A17C88D7-D8F7-4376-A8F3-F0C5B442F435}" type="presParOf" srcId="{6828F024-5BB9-4060-BAF1-3F068B8ECBB5}" destId="{218E263E-81E1-4189-9B50-19DAC17E802D}" srcOrd="15" destOrd="0" presId="urn:microsoft.com/office/officeart/2009/3/layout/RandomtoResultProcess"/>
    <dgm:cxn modelId="{C54A2315-7CF6-4332-9D60-213A3AC04F31}" type="presParOf" srcId="{6828F024-5BB9-4060-BAF1-3F068B8ECBB5}" destId="{0461F37E-B039-484E-B987-72767B052219}" srcOrd="16" destOrd="0" presId="urn:microsoft.com/office/officeart/2009/3/layout/RandomtoResultProcess"/>
    <dgm:cxn modelId="{C89068A5-F0AB-4024-85A5-38533358AEB1}" type="presParOf" srcId="{6828F024-5BB9-4060-BAF1-3F068B8ECBB5}" destId="{E2495893-01A6-4340-8F59-50C35BF82079}" srcOrd="17" destOrd="0" presId="urn:microsoft.com/office/officeart/2009/3/layout/RandomtoResultProcess"/>
    <dgm:cxn modelId="{B635E8DB-BDC9-4A4C-9883-C63EF207D66A}" type="presParOf" srcId="{6828F024-5BB9-4060-BAF1-3F068B8ECBB5}" destId="{F94EE40C-75F8-44A5-BD7A-34E7340DCA5E}" srcOrd="18" destOrd="0" presId="urn:microsoft.com/office/officeart/2009/3/layout/RandomtoResultProcess"/>
    <dgm:cxn modelId="{B57B3F9B-FCCD-45EA-8AD9-2D84C75FED18}" type="presParOf" srcId="{12315B20-EF0A-42E9-B173-E7D959E613BC}" destId="{E4CEA43C-2275-46AE-8C83-E820ADD98D58}" srcOrd="1" destOrd="0" presId="urn:microsoft.com/office/officeart/2009/3/layout/RandomtoResultProcess"/>
    <dgm:cxn modelId="{66AFB92A-8DD5-47C1-8976-4A2C1450F22C}" type="presParOf" srcId="{E4CEA43C-2275-46AE-8C83-E820ADD98D58}" destId="{480E3A3A-C309-45EA-9240-7DC673777299}" srcOrd="0" destOrd="0" presId="urn:microsoft.com/office/officeart/2009/3/layout/RandomtoResultProcess"/>
    <dgm:cxn modelId="{6CA02055-3D23-4BA0-B947-596385DAAF94}" type="presParOf" srcId="{E4CEA43C-2275-46AE-8C83-E820ADD98D58}" destId="{F716C3AA-1B86-4D42-9DDF-841730A53C8A}" srcOrd="1" destOrd="0" presId="urn:microsoft.com/office/officeart/2009/3/layout/RandomtoResultProcess"/>
    <dgm:cxn modelId="{4E5393C3-25F1-464D-AC5A-2641B6D657D7}" type="presParOf" srcId="{12315B20-EF0A-42E9-B173-E7D959E613BC}" destId="{E0E1981D-ED21-4CC4-9488-6BC2B998B38D}" srcOrd="2" destOrd="0" presId="urn:microsoft.com/office/officeart/2009/3/layout/RandomtoResultProcess"/>
    <dgm:cxn modelId="{87FADFB6-FA4D-42ED-BFA5-CB20DDE0BD74}" type="presParOf" srcId="{E0E1981D-ED21-4CC4-9488-6BC2B998B38D}" destId="{7B5447E2-23C9-466F-B4AB-9B0BD5625342}" srcOrd="0" destOrd="0" presId="urn:microsoft.com/office/officeart/2009/3/layout/RandomtoResultProcess"/>
    <dgm:cxn modelId="{F9432171-A33D-4E16-A006-B73ED139BF7A}" type="presParOf" srcId="{E0E1981D-ED21-4CC4-9488-6BC2B998B38D}" destId="{77CAE4F7-EDA8-4286-9C9A-F2386138C072}" srcOrd="1" destOrd="0" presId="urn:microsoft.com/office/officeart/2009/3/layout/RandomtoResultProcess"/>
    <dgm:cxn modelId="{B2FA6F2B-F08D-4E62-8898-9931EDB8B69F}" type="presParOf" srcId="{12315B20-EF0A-42E9-B173-E7D959E613BC}" destId="{0D8DA77A-B259-4A12-BF96-AD375296665F}" srcOrd="3" destOrd="0" presId="urn:microsoft.com/office/officeart/2009/3/layout/RandomtoResultProcess"/>
    <dgm:cxn modelId="{9E6C3438-08FB-4191-830A-3D3FD1B4B6AE}" type="presParOf" srcId="{0D8DA77A-B259-4A12-BF96-AD375296665F}" destId="{CFCE6BC8-74DE-44E5-9687-CC54B62D3BC6}" srcOrd="0" destOrd="0" presId="urn:microsoft.com/office/officeart/2009/3/layout/RandomtoResultProcess"/>
    <dgm:cxn modelId="{0CD39361-6D99-4FE2-B0BB-7EEF3ADD1B3E}" type="presParOf" srcId="{0D8DA77A-B259-4A12-BF96-AD375296665F}" destId="{D5BB3773-4EA1-46E2-9B2B-3AFADA640F6C}" srcOrd="1" destOrd="0" presId="urn:microsoft.com/office/officeart/2009/3/layout/RandomtoResultProcess"/>
    <dgm:cxn modelId="{1311D22B-94AB-4E9B-96A2-6999FBDAD118}" type="presParOf" srcId="{12315B20-EF0A-42E9-B173-E7D959E613BC}" destId="{661528ED-9CDD-4D52-8221-078D8DBC782A}" srcOrd="4" destOrd="0" presId="urn:microsoft.com/office/officeart/2009/3/layout/RandomtoResultProcess"/>
    <dgm:cxn modelId="{E75D043F-B446-43CA-AE4F-AB5BA406BBD3}" type="presParOf" srcId="{661528ED-9CDD-4D52-8221-078D8DBC782A}" destId="{C6F365CB-C25B-424C-8949-C90EE513AA5B}" srcOrd="0" destOrd="0" presId="urn:microsoft.com/office/officeart/2009/3/layout/RandomtoResultProcess"/>
    <dgm:cxn modelId="{5917F9E0-DCEA-4862-A233-405A4CD2A22A}" type="presParOf" srcId="{661528ED-9CDD-4D52-8221-078D8DBC782A}" destId="{B6D375B0-1895-41F5-9C0C-5FD44FE73BBA}" srcOrd="1" destOrd="0" presId="urn:microsoft.com/office/officeart/2009/3/layout/RandomtoResult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263D2-5429-4049-8C53-DE7CD8F254E7}">
      <dsp:nvSpPr>
        <dsp:cNvPr id="0" name=""/>
        <dsp:cNvSpPr/>
      </dsp:nvSpPr>
      <dsp:spPr>
        <a:xfrm>
          <a:off x="98147" y="878702"/>
          <a:ext cx="1450631" cy="47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latin typeface="Calibri Light" panose="020F0302020204030204" pitchFamily="34" charset="0"/>
              <a:ea typeface="Calibri Light" panose="020F0302020204030204" pitchFamily="34" charset="0"/>
              <a:cs typeface="Calibri Light" panose="020F0302020204030204" pitchFamily="34" charset="0"/>
            </a:rPr>
            <a:t>Sought out information </a:t>
          </a:r>
          <a:r>
            <a:rPr lang="en-US" sz="1200" kern="1200" dirty="0">
              <a:effectLst/>
              <a:latin typeface="Calibri Light" panose="020F0302020204030204" pitchFamily="34" charset="0"/>
              <a:ea typeface="Calibri Light" panose="020F0302020204030204" pitchFamily="34" charset="0"/>
              <a:cs typeface="Calibri Light" panose="020F0302020204030204" pitchFamily="34" charset="0"/>
            </a:rPr>
            <a:t>about a medical condition</a:t>
          </a:r>
          <a:endParaRPr lang="en-US" sz="3600" kern="1200" dirty="0"/>
        </a:p>
      </dsp:txBody>
      <dsp:txXfrm>
        <a:off x="98147" y="878702"/>
        <a:ext cx="1450631" cy="478048"/>
      </dsp:txXfrm>
    </dsp:sp>
    <dsp:sp modelId="{02DF7FC5-02F5-4FE9-A87C-A8F89967176A}">
      <dsp:nvSpPr>
        <dsp:cNvPr id="0" name=""/>
        <dsp:cNvSpPr/>
      </dsp:nvSpPr>
      <dsp:spPr>
        <a:xfrm>
          <a:off x="96498" y="670728"/>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1F6D03-B621-470C-A4B7-115D7DDFF575}">
      <dsp:nvSpPr>
        <dsp:cNvPr id="0" name=""/>
        <dsp:cNvSpPr/>
      </dsp:nvSpPr>
      <dsp:spPr>
        <a:xfrm>
          <a:off x="177272" y="509181"/>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937525-68BA-457A-A3BB-2941583A59C3}">
      <dsp:nvSpPr>
        <dsp:cNvPr id="0" name=""/>
        <dsp:cNvSpPr/>
      </dsp:nvSpPr>
      <dsp:spPr>
        <a:xfrm>
          <a:off x="371129" y="541490"/>
          <a:ext cx="181328" cy="18132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548CDF-B403-412B-B8DD-AFAAE2F55B71}">
      <dsp:nvSpPr>
        <dsp:cNvPr id="0" name=""/>
        <dsp:cNvSpPr/>
      </dsp:nvSpPr>
      <dsp:spPr>
        <a:xfrm>
          <a:off x="532677" y="363788"/>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47A636-2119-4D3D-AA65-FFEEE8FB8826}">
      <dsp:nvSpPr>
        <dsp:cNvPr id="0" name=""/>
        <dsp:cNvSpPr/>
      </dsp:nvSpPr>
      <dsp:spPr>
        <a:xfrm>
          <a:off x="742689" y="299169"/>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60FFF8-D17E-40F9-8F92-A50B69BF5140}">
      <dsp:nvSpPr>
        <dsp:cNvPr id="0" name=""/>
        <dsp:cNvSpPr/>
      </dsp:nvSpPr>
      <dsp:spPr>
        <a:xfrm>
          <a:off x="1001165" y="412252"/>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8F2A1A-0A2E-4E4A-9FB3-406C9BCB0FDA}">
      <dsp:nvSpPr>
        <dsp:cNvPr id="0" name=""/>
        <dsp:cNvSpPr/>
      </dsp:nvSpPr>
      <dsp:spPr>
        <a:xfrm>
          <a:off x="1162713" y="493026"/>
          <a:ext cx="181328" cy="18132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23688C-71CC-4444-AA70-F7736D9A0D0D}">
      <dsp:nvSpPr>
        <dsp:cNvPr id="0" name=""/>
        <dsp:cNvSpPr/>
      </dsp:nvSpPr>
      <dsp:spPr>
        <a:xfrm>
          <a:off x="1388879" y="670728"/>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3020CF4-4723-4571-A182-DFEE354339EE}">
      <dsp:nvSpPr>
        <dsp:cNvPr id="0" name=""/>
        <dsp:cNvSpPr/>
      </dsp:nvSpPr>
      <dsp:spPr>
        <a:xfrm>
          <a:off x="1485808" y="848431"/>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C1B550-B402-4F44-AB93-D0F3ED1BBDFC}">
      <dsp:nvSpPr>
        <dsp:cNvPr id="0" name=""/>
        <dsp:cNvSpPr/>
      </dsp:nvSpPr>
      <dsp:spPr>
        <a:xfrm>
          <a:off x="645760" y="509181"/>
          <a:ext cx="296720" cy="29672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650917-E8D0-4CF2-A33F-50F421373682}">
      <dsp:nvSpPr>
        <dsp:cNvPr id="0" name=""/>
        <dsp:cNvSpPr/>
      </dsp:nvSpPr>
      <dsp:spPr>
        <a:xfrm>
          <a:off x="15725" y="1123062"/>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2C2FFBD-9B08-424E-965D-23977A0E7A73}">
      <dsp:nvSpPr>
        <dsp:cNvPr id="0" name=""/>
        <dsp:cNvSpPr/>
      </dsp:nvSpPr>
      <dsp:spPr>
        <a:xfrm>
          <a:off x="112653" y="1268454"/>
          <a:ext cx="181328" cy="18132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58EF55-ADDB-4CCF-82A6-5865CA450992}">
      <dsp:nvSpPr>
        <dsp:cNvPr id="0" name=""/>
        <dsp:cNvSpPr/>
      </dsp:nvSpPr>
      <dsp:spPr>
        <a:xfrm>
          <a:off x="354975" y="1397692"/>
          <a:ext cx="263751" cy="26375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D15955-9638-453E-97A4-0A56AFAC1812}">
      <dsp:nvSpPr>
        <dsp:cNvPr id="0" name=""/>
        <dsp:cNvSpPr/>
      </dsp:nvSpPr>
      <dsp:spPr>
        <a:xfrm>
          <a:off x="694225" y="1607704"/>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18E263E-81E1-4189-9B50-19DAC17E802D}">
      <dsp:nvSpPr>
        <dsp:cNvPr id="0" name=""/>
        <dsp:cNvSpPr/>
      </dsp:nvSpPr>
      <dsp:spPr>
        <a:xfrm>
          <a:off x="758844" y="1397692"/>
          <a:ext cx="181328" cy="18132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461F37E-B039-484E-B987-72767B052219}">
      <dsp:nvSpPr>
        <dsp:cNvPr id="0" name=""/>
        <dsp:cNvSpPr/>
      </dsp:nvSpPr>
      <dsp:spPr>
        <a:xfrm>
          <a:off x="920391" y="1623859"/>
          <a:ext cx="115391" cy="11539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495893-01A6-4340-8F59-50C35BF82079}">
      <dsp:nvSpPr>
        <dsp:cNvPr id="0" name=""/>
        <dsp:cNvSpPr/>
      </dsp:nvSpPr>
      <dsp:spPr>
        <a:xfrm>
          <a:off x="1065784" y="1365383"/>
          <a:ext cx="263751" cy="26375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4EE40C-75F8-44A5-BD7A-34E7340DCA5E}">
      <dsp:nvSpPr>
        <dsp:cNvPr id="0" name=""/>
        <dsp:cNvSpPr/>
      </dsp:nvSpPr>
      <dsp:spPr>
        <a:xfrm>
          <a:off x="1421189" y="1300764"/>
          <a:ext cx="181328" cy="18132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0E3A3A-C309-45EA-9240-7DC673777299}">
      <dsp:nvSpPr>
        <dsp:cNvPr id="0" name=""/>
        <dsp:cNvSpPr/>
      </dsp:nvSpPr>
      <dsp:spPr>
        <a:xfrm>
          <a:off x="1602518" y="541222"/>
          <a:ext cx="532537" cy="1016671"/>
        </a:xfrm>
        <a:prstGeom prst="chevron">
          <a:avLst>
            <a:gd name="adj" fmla="val 6231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5447E2-23C9-466F-B4AB-9B0BD5625342}">
      <dsp:nvSpPr>
        <dsp:cNvPr id="0" name=""/>
        <dsp:cNvSpPr/>
      </dsp:nvSpPr>
      <dsp:spPr>
        <a:xfrm>
          <a:off x="2135055" y="541715"/>
          <a:ext cx="1452374" cy="1016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latin typeface="Calibri Light" panose="020F0302020204030204" pitchFamily="34" charset="0"/>
              <a:ea typeface="Calibri Light" panose="020F0302020204030204" pitchFamily="34" charset="0"/>
              <a:cs typeface="Calibri Light" panose="020F0302020204030204" pitchFamily="34" charset="0"/>
            </a:rPr>
            <a:t>Compared</a:t>
          </a:r>
          <a:r>
            <a:rPr lang="en-US" sz="1200" kern="1200" dirty="0">
              <a:effectLst/>
              <a:latin typeface="Calibri Light" panose="020F0302020204030204" pitchFamily="34" charset="0"/>
              <a:ea typeface="Calibri Light" panose="020F0302020204030204" pitchFamily="34" charset="0"/>
              <a:cs typeface="Calibri Light" panose="020F0302020204030204" pitchFamily="34" charset="0"/>
            </a:rPr>
            <a:t> what different </a:t>
          </a:r>
          <a:r>
            <a:rPr lang="en-US" sz="1200" b="1" kern="1200" dirty="0">
              <a:effectLst/>
              <a:latin typeface="Calibri Light" panose="020F0302020204030204" pitchFamily="34" charset="0"/>
              <a:ea typeface="Calibri Light" panose="020F0302020204030204" pitchFamily="34" charset="0"/>
              <a:cs typeface="Calibri Light" panose="020F0302020204030204" pitchFamily="34" charset="0"/>
            </a:rPr>
            <a:t>providers</a:t>
          </a:r>
          <a:r>
            <a:rPr lang="en-US" sz="1200" kern="1200" dirty="0">
              <a:effectLst/>
              <a:latin typeface="Calibri Light" panose="020F0302020204030204" pitchFamily="34" charset="0"/>
              <a:ea typeface="Calibri Light" panose="020F0302020204030204" pitchFamily="34" charset="0"/>
              <a:cs typeface="Calibri Light" panose="020F0302020204030204" pitchFamily="34" charset="0"/>
            </a:rPr>
            <a:t> offer before choosing where to go</a:t>
          </a:r>
          <a:endParaRPr lang="en-US" sz="3600" kern="1200" dirty="0"/>
        </a:p>
      </dsp:txBody>
      <dsp:txXfrm>
        <a:off x="2135055" y="541715"/>
        <a:ext cx="1452374" cy="1016661"/>
      </dsp:txXfrm>
    </dsp:sp>
    <dsp:sp modelId="{CFCE6BC8-74DE-44E5-9687-CC54B62D3BC6}">
      <dsp:nvSpPr>
        <dsp:cNvPr id="0" name=""/>
        <dsp:cNvSpPr/>
      </dsp:nvSpPr>
      <dsp:spPr>
        <a:xfrm>
          <a:off x="3587429" y="541222"/>
          <a:ext cx="532537" cy="1016671"/>
        </a:xfrm>
        <a:prstGeom prst="chevron">
          <a:avLst>
            <a:gd name="adj" fmla="val 6231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6F365CB-C25B-424C-8949-C90EE513AA5B}">
      <dsp:nvSpPr>
        <dsp:cNvPr id="0" name=""/>
        <dsp:cNvSpPr/>
      </dsp:nvSpPr>
      <dsp:spPr>
        <a:xfrm>
          <a:off x="4178061" y="457202"/>
          <a:ext cx="1234518" cy="123451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Looked for and </a:t>
          </a:r>
          <a:r>
            <a:rPr lang="en-US" sz="12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chose a new physician</a:t>
          </a:r>
          <a:endParaRPr lang="en-US" sz="1200" b="1" kern="1200" dirty="0">
            <a:solidFill>
              <a:schemeClr val="tx1"/>
            </a:solidFill>
          </a:endParaRPr>
        </a:p>
      </dsp:txBody>
      <dsp:txXfrm>
        <a:off x="4358852" y="637993"/>
        <a:ext cx="872936" cy="87293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13DC02-3B9C-4580-A0AE-41A82C924840}" type="datetimeFigureOut">
              <a:rPr lang="en-US" smtClean="0"/>
              <a:t>4/16/2024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BE5A26-BB7E-4FC2-A363-46881DC1E744}" type="slidenum">
              <a:rPr lang="en-US" smtClean="0"/>
              <a:t>‹#›</a:t>
            </a:fld>
            <a:endParaRPr lang="en-US" dirty="0"/>
          </a:p>
        </p:txBody>
      </p:sp>
    </p:spTree>
    <p:extLst>
      <p:ext uri="{BB962C8B-B14F-4D97-AF65-F5344CB8AC3E}">
        <p14:creationId xmlns:p14="http://schemas.microsoft.com/office/powerpoint/2010/main" val="557216245"/>
      </p:ext>
    </p:extLst>
  </p:cSld>
  <p:clrMap bg1="lt1" tx1="dk1" bg2="lt2" tx2="dk2" accent1="accent1" accent2="accent2" accent3="accent3" accent4="accent4" accent5="accent5" accent6="accent6" hlink="hlink" folHlink="folHlink"/>
  <p:notesStyle>
    <a:lvl1pPr marL="0" algn="l" defTabSz="1018705" rtl="0" eaLnBrk="1" latinLnBrk="0" hangingPunct="1">
      <a:defRPr sz="1300" kern="1200">
        <a:solidFill>
          <a:schemeClr val="tx1"/>
        </a:solidFill>
        <a:latin typeface="+mn-lt"/>
        <a:ea typeface="+mn-ea"/>
        <a:cs typeface="+mn-cs"/>
      </a:defRPr>
    </a:lvl1pPr>
    <a:lvl2pPr marL="509352" algn="l" defTabSz="1018705" rtl="0" eaLnBrk="1" latinLnBrk="0" hangingPunct="1">
      <a:defRPr sz="1300" kern="1200">
        <a:solidFill>
          <a:schemeClr val="tx1"/>
        </a:solidFill>
        <a:latin typeface="+mn-lt"/>
        <a:ea typeface="+mn-ea"/>
        <a:cs typeface="+mn-cs"/>
      </a:defRPr>
    </a:lvl2pPr>
    <a:lvl3pPr marL="1018705" algn="l" defTabSz="1018705" rtl="0" eaLnBrk="1" latinLnBrk="0" hangingPunct="1">
      <a:defRPr sz="1300" kern="1200">
        <a:solidFill>
          <a:schemeClr val="tx1"/>
        </a:solidFill>
        <a:latin typeface="+mn-lt"/>
        <a:ea typeface="+mn-ea"/>
        <a:cs typeface="+mn-cs"/>
      </a:defRPr>
    </a:lvl3pPr>
    <a:lvl4pPr marL="1528058" algn="l" defTabSz="1018705" rtl="0" eaLnBrk="1" latinLnBrk="0" hangingPunct="1">
      <a:defRPr sz="1300" kern="1200">
        <a:solidFill>
          <a:schemeClr val="tx1"/>
        </a:solidFill>
        <a:latin typeface="+mn-lt"/>
        <a:ea typeface="+mn-ea"/>
        <a:cs typeface="+mn-cs"/>
      </a:defRPr>
    </a:lvl4pPr>
    <a:lvl5pPr marL="2037411" algn="l" defTabSz="1018705" rtl="0" eaLnBrk="1" latinLnBrk="0" hangingPunct="1">
      <a:defRPr sz="1300" kern="1200">
        <a:solidFill>
          <a:schemeClr val="tx1"/>
        </a:solidFill>
        <a:latin typeface="+mn-lt"/>
        <a:ea typeface="+mn-ea"/>
        <a:cs typeface="+mn-cs"/>
      </a:defRPr>
    </a:lvl5pPr>
    <a:lvl6pPr marL="2546764" algn="l" defTabSz="1018705" rtl="0" eaLnBrk="1" latinLnBrk="0" hangingPunct="1">
      <a:defRPr sz="1300" kern="1200">
        <a:solidFill>
          <a:schemeClr val="tx1"/>
        </a:solidFill>
        <a:latin typeface="+mn-lt"/>
        <a:ea typeface="+mn-ea"/>
        <a:cs typeface="+mn-cs"/>
      </a:defRPr>
    </a:lvl6pPr>
    <a:lvl7pPr marL="3056116" algn="l" defTabSz="1018705" rtl="0" eaLnBrk="1" latinLnBrk="0" hangingPunct="1">
      <a:defRPr sz="1300" kern="1200">
        <a:solidFill>
          <a:schemeClr val="tx1"/>
        </a:solidFill>
        <a:latin typeface="+mn-lt"/>
        <a:ea typeface="+mn-ea"/>
        <a:cs typeface="+mn-cs"/>
      </a:defRPr>
    </a:lvl7pPr>
    <a:lvl8pPr marL="3565469" algn="l" defTabSz="1018705" rtl="0" eaLnBrk="1" latinLnBrk="0" hangingPunct="1">
      <a:defRPr sz="1300" kern="1200">
        <a:solidFill>
          <a:schemeClr val="tx1"/>
        </a:solidFill>
        <a:latin typeface="+mn-lt"/>
        <a:ea typeface="+mn-ea"/>
        <a:cs typeface="+mn-cs"/>
      </a:defRPr>
    </a:lvl8pPr>
    <a:lvl9pPr marL="4074821" algn="l" defTabSz="10187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E5A26-BB7E-4FC2-A363-46881DC1E744}" type="slidenum">
              <a:rPr lang="en-US" smtClean="0"/>
              <a:t>0</a:t>
            </a:fld>
            <a:endParaRPr lang="en-US" dirty="0"/>
          </a:p>
        </p:txBody>
      </p:sp>
    </p:spTree>
    <p:extLst>
      <p:ext uri="{BB962C8B-B14F-4D97-AF65-F5344CB8AC3E}">
        <p14:creationId xmlns:p14="http://schemas.microsoft.com/office/powerpoint/2010/main" val="25668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84747" eaLnBrk="0" fontAlgn="base" hangingPunct="0">
              <a:spcBef>
                <a:spcPct val="0"/>
              </a:spcBef>
              <a:spcAft>
                <a:spcPct val="0"/>
              </a:spcAft>
            </a:pPr>
            <a:fld id="{BDDAE1A2-7A63-4FE2-B003-D03A9E79D57A}" type="slidenum">
              <a:rPr lang="en-US" sz="1100">
                <a:solidFill>
                  <a:prstClr val="black"/>
                </a:solidFill>
                <a:latin typeface="Arial" pitchFamily="34" charset="0"/>
              </a:rPr>
              <a:pPr defTabSz="984747" eaLnBrk="0" fontAlgn="base" hangingPunct="0">
                <a:spcBef>
                  <a:spcPct val="0"/>
                </a:spcBef>
                <a:spcAft>
                  <a:spcPct val="0"/>
                </a:spcAft>
              </a:pPr>
              <a:t>1</a:t>
            </a:fld>
            <a:endParaRPr lang="en-US" sz="1100" dirty="0">
              <a:solidFill>
                <a:prstClr val="black"/>
              </a:solidFill>
              <a:latin typeface="Arial" pitchFamily="34" charset="0"/>
            </a:endParaRPr>
          </a:p>
        </p:txBody>
      </p:sp>
      <p:sp>
        <p:nvSpPr>
          <p:cNvPr id="779266" name="Rectangle 2"/>
          <p:cNvSpPr>
            <a:spLocks noGrp="1" noRot="1" noChangeAspect="1" noChangeArrowheads="1" noTextEdit="1"/>
          </p:cNvSpPr>
          <p:nvPr>
            <p:ph type="sldImg"/>
          </p:nvPr>
        </p:nvSpPr>
        <p:spPr>
          <a:xfrm>
            <a:off x="406400" y="696913"/>
            <a:ext cx="6197600" cy="3486150"/>
          </a:xfrm>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8B6F-130A-94BB-3A15-43A092414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00179-D29F-70E4-4931-B5E49A88B4F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FB67D96-BDC9-DD08-2292-4E617515A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4B4415-3F38-9F8C-429E-7B9910445048}"/>
              </a:ext>
            </a:extLst>
          </p:cNvPr>
          <p:cNvSpPr>
            <a:spLocks noGrp="1"/>
          </p:cNvSpPr>
          <p:nvPr>
            <p:ph type="sldNum" sz="quarter" idx="10"/>
          </p:nvPr>
        </p:nvSpPr>
        <p:spPr/>
        <p:txBody>
          <a:bodyPr/>
          <a:lstStyle/>
          <a:p>
            <a:fld id="{916424E5-ACCF-4548-A01F-8C993A08750A}" type="slidenum">
              <a:rPr lang="en-US" smtClean="0"/>
              <a:t>35</a:t>
            </a:fld>
            <a:endParaRPr lang="en-US" dirty="0"/>
          </a:p>
        </p:txBody>
      </p:sp>
    </p:spTree>
    <p:extLst>
      <p:ext uri="{BB962C8B-B14F-4D97-AF65-F5344CB8AC3E}">
        <p14:creationId xmlns:p14="http://schemas.microsoft.com/office/powerpoint/2010/main" val="15817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424E5-ACCF-4548-A01F-8C993A08750A}" type="slidenum">
              <a:rPr lang="en-US" smtClean="0"/>
              <a:t>38</a:t>
            </a:fld>
            <a:endParaRPr lang="en-US" dirty="0"/>
          </a:p>
        </p:txBody>
      </p:sp>
    </p:spTree>
    <p:extLst>
      <p:ext uri="{BB962C8B-B14F-4D97-AF65-F5344CB8AC3E}">
        <p14:creationId xmlns:p14="http://schemas.microsoft.com/office/powerpoint/2010/main" val="394537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424E5-ACCF-4548-A01F-8C993A08750A}" type="slidenum">
              <a:rPr lang="en-US" smtClean="0"/>
              <a:t>39</a:t>
            </a:fld>
            <a:endParaRPr lang="en-US" dirty="0"/>
          </a:p>
        </p:txBody>
      </p:sp>
    </p:spTree>
    <p:extLst>
      <p:ext uri="{BB962C8B-B14F-4D97-AF65-F5344CB8AC3E}">
        <p14:creationId xmlns:p14="http://schemas.microsoft.com/office/powerpoint/2010/main" val="317253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E5A26-BB7E-4FC2-A363-46881DC1E744}" type="slidenum">
              <a:rPr lang="en-US" smtClean="0"/>
              <a:t>41</a:t>
            </a:fld>
            <a:endParaRPr lang="en-US" dirty="0"/>
          </a:p>
        </p:txBody>
      </p:sp>
    </p:spTree>
    <p:extLst>
      <p:ext uri="{BB962C8B-B14F-4D97-AF65-F5344CB8AC3E}">
        <p14:creationId xmlns:p14="http://schemas.microsoft.com/office/powerpoint/2010/main" val="265332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E5A26-BB7E-4FC2-A363-46881DC1E744}" type="slidenum">
              <a:rPr lang="en-US" smtClean="0"/>
              <a:t>47</a:t>
            </a:fld>
            <a:endParaRPr lang="en-US" dirty="0"/>
          </a:p>
        </p:txBody>
      </p:sp>
    </p:spTree>
    <p:extLst>
      <p:ext uri="{BB962C8B-B14F-4D97-AF65-F5344CB8AC3E}">
        <p14:creationId xmlns:p14="http://schemas.microsoft.com/office/powerpoint/2010/main" val="367595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E5A26-BB7E-4FC2-A363-46881DC1E744}" type="slidenum">
              <a:rPr lang="en-US" smtClean="0"/>
              <a:t>50</a:t>
            </a:fld>
            <a:endParaRPr lang="en-US" dirty="0"/>
          </a:p>
        </p:txBody>
      </p:sp>
    </p:spTree>
    <p:extLst>
      <p:ext uri="{BB962C8B-B14F-4D97-AF65-F5344CB8AC3E}">
        <p14:creationId xmlns:p14="http://schemas.microsoft.com/office/powerpoint/2010/main" val="211594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2414486"/>
            <a:ext cx="11744960" cy="1666028"/>
          </a:xfrm>
        </p:spPr>
        <p:txBody>
          <a:bodyPr/>
          <a:lstStyle>
            <a:lvl1pPr>
              <a:defRPr>
                <a:latin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3108960" y="4404360"/>
            <a:ext cx="9672320" cy="1986280"/>
          </a:xfrm>
        </p:spPr>
        <p:txBody>
          <a:bodyPr/>
          <a:lstStyle>
            <a:lvl1pPr marL="0" indent="0" algn="r">
              <a:buNone/>
              <a:defRPr>
                <a:solidFill>
                  <a:schemeClr val="tx1">
                    <a:tint val="75000"/>
                  </a:schemeClr>
                </a:solidFill>
                <a:latin typeface="Calibri Light" panose="020F0302020204030204" pitchFamily="34" charset="0"/>
              </a:defRPr>
            </a:lvl1pPr>
            <a:lvl2pPr marL="509262" indent="0" algn="ctr">
              <a:buNone/>
              <a:defRPr>
                <a:solidFill>
                  <a:schemeClr val="tx1">
                    <a:tint val="75000"/>
                  </a:schemeClr>
                </a:solidFill>
              </a:defRPr>
            </a:lvl2pPr>
            <a:lvl3pPr marL="1018524" indent="0" algn="ctr">
              <a:buNone/>
              <a:defRPr>
                <a:solidFill>
                  <a:schemeClr val="tx1">
                    <a:tint val="75000"/>
                  </a:schemeClr>
                </a:solidFill>
              </a:defRPr>
            </a:lvl3pPr>
            <a:lvl4pPr marL="1527784" indent="0" algn="ctr">
              <a:buNone/>
              <a:defRPr>
                <a:solidFill>
                  <a:schemeClr val="tx1">
                    <a:tint val="75000"/>
                  </a:schemeClr>
                </a:solidFill>
              </a:defRPr>
            </a:lvl4pPr>
            <a:lvl5pPr marL="2037047" indent="0" algn="ctr">
              <a:buNone/>
              <a:defRPr>
                <a:solidFill>
                  <a:schemeClr val="tx1">
                    <a:tint val="75000"/>
                  </a:schemeClr>
                </a:solidFill>
              </a:defRPr>
            </a:lvl5pPr>
            <a:lvl6pPr marL="2546310" indent="0" algn="ctr">
              <a:buNone/>
              <a:defRPr>
                <a:solidFill>
                  <a:schemeClr val="tx1">
                    <a:tint val="75000"/>
                  </a:schemeClr>
                </a:solidFill>
              </a:defRPr>
            </a:lvl6pPr>
            <a:lvl7pPr marL="3055573" indent="0" algn="ctr">
              <a:buNone/>
              <a:defRPr>
                <a:solidFill>
                  <a:schemeClr val="tx1">
                    <a:tint val="75000"/>
                  </a:schemeClr>
                </a:solidFill>
              </a:defRPr>
            </a:lvl7pPr>
            <a:lvl8pPr marL="3564834" indent="0" algn="ctr">
              <a:buNone/>
              <a:defRPr>
                <a:solidFill>
                  <a:schemeClr val="tx1">
                    <a:tint val="75000"/>
                  </a:schemeClr>
                </a:solidFill>
              </a:defRPr>
            </a:lvl8pPr>
            <a:lvl9pPr marL="4074095"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291257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7" name="Title Placeholder 1">
            <a:extLst>
              <a:ext uri="{FF2B5EF4-FFF2-40B4-BE49-F238E27FC236}">
                <a16:creationId xmlns:a16="http://schemas.microsoft.com/office/drawing/2014/main" id="{4B0C392E-0C1A-4843-B035-E66A20592247}"/>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272784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7760" y="311259"/>
            <a:ext cx="3108960" cy="6631728"/>
          </a:xfrm>
        </p:spPr>
        <p:txBody>
          <a:bodyPr vert="eaVert"/>
          <a:lstStyle>
            <a:lvl1pPr>
              <a:defRPr>
                <a:latin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90880" y="311259"/>
            <a:ext cx="9096587" cy="6631728"/>
          </a:xfrm>
        </p:spPr>
        <p:txBody>
          <a:bodyPr vert="eaVert"/>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304808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D12CA43-6930-1A42-9F4E-E63A870F09F7}"/>
              </a:ext>
            </a:extLst>
          </p:cNvPr>
          <p:cNvSpPr>
            <a:spLocks noGrp="1"/>
          </p:cNvSpPr>
          <p:nvPr>
            <p:ph type="sldNum" sz="quarter" idx="12"/>
          </p:nvPr>
        </p:nvSpPr>
        <p:spPr>
          <a:xfrm>
            <a:off x="13156247" y="7391400"/>
            <a:ext cx="431800" cy="242454"/>
          </a:xfrm>
        </p:spPr>
        <p:txBody>
          <a:bodyPr/>
          <a:lstStyle>
            <a:lvl1pPr>
              <a:defRPr>
                <a:solidFill>
                  <a:schemeClr val="tx1">
                    <a:lumMod val="65000"/>
                    <a:lumOff val="35000"/>
                  </a:schemeClr>
                </a:solidFill>
                <a:latin typeface="Calibri Light" panose="020F0302020204030204" pitchFamily="34" charset="0"/>
              </a:defRPr>
            </a:lvl1pPr>
          </a:lstStyle>
          <a:p>
            <a:pPr defTabSz="1018524"/>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891012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400">
                <a:solidFill>
                  <a:schemeClr val="tx1">
                    <a:lumMod val="65000"/>
                    <a:lumOff val="35000"/>
                  </a:schemeClr>
                </a:solidFill>
                <a:latin typeface="Calibri Light" panose="020F0302020204030204" pitchFamily="34" charset="0"/>
              </a:defRPr>
            </a:lvl1pPr>
          </a:lstStyle>
          <a:p>
            <a:pPr defTabSz="741322"/>
            <a:r>
              <a:rPr lang="en-US" dirty="0"/>
              <a:t>Page </a:t>
            </a:r>
            <a:fld id="{BA7A251D-85F2-4855-B559-A3CA3B7FBA69}" type="slidenum">
              <a:rPr lang="en-US" smtClean="0"/>
              <a:pPr defTabSz="741322"/>
              <a:t>‹#›</a:t>
            </a:fld>
            <a:endParaRPr lang="en-US" dirty="0"/>
          </a:p>
        </p:txBody>
      </p:sp>
      <p:sp>
        <p:nvSpPr>
          <p:cNvPr id="7" name="Title 3">
            <a:extLst>
              <a:ext uri="{FF2B5EF4-FFF2-40B4-BE49-F238E27FC236}">
                <a16:creationId xmlns:a16="http://schemas.microsoft.com/office/drawing/2014/main" id="{A88B9557-50E1-4C43-BB12-BD95C558EC18}"/>
              </a:ext>
            </a:extLst>
          </p:cNvPr>
          <p:cNvSpPr>
            <a:spLocks noGrp="1"/>
          </p:cNvSpPr>
          <p:nvPr>
            <p:ph type="title" hasCustomPrompt="1"/>
          </p:nvPr>
        </p:nvSpPr>
        <p:spPr>
          <a:xfrm>
            <a:off x="566910" y="293365"/>
            <a:ext cx="12871137" cy="409643"/>
          </a:xfrm>
          <a:prstGeom prst="rect">
            <a:avLst/>
          </a:prstGeom>
        </p:spPr>
        <p:txBody>
          <a:bodyPr/>
          <a:lstStyle>
            <a:lvl1pPr>
              <a:defRPr/>
            </a:lvl1pPr>
          </a:lstStyle>
          <a:p>
            <a:r>
              <a:rPr lang="en-US" dirty="0"/>
              <a:t>TBD</a:t>
            </a:r>
          </a:p>
        </p:txBody>
      </p:sp>
    </p:spTree>
    <p:extLst>
      <p:ext uri="{BB962C8B-B14F-4D97-AF65-F5344CB8AC3E}">
        <p14:creationId xmlns:p14="http://schemas.microsoft.com/office/powerpoint/2010/main" val="394502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80658" indent="-180658">
              <a:buSzPct val="100000"/>
              <a:buFont typeface="Wingdings" pitchFamily="2" charset="2"/>
              <a:buChar char=""/>
              <a:defRPr sz="1400">
                <a:latin typeface="Calibri Light" panose="020F0302020204030204" pitchFamily="34" charset="0"/>
              </a:defRPr>
            </a:lvl1pPr>
            <a:lvl2pPr>
              <a:defRPr sz="1400">
                <a:latin typeface="Calibri Light" panose="020F0302020204030204" pitchFamily="34" charset="0"/>
              </a:defRPr>
            </a:lvl2pPr>
            <a:lvl3pPr>
              <a:defRPr sz="1400">
                <a:latin typeface="Calibri Light" panose="020F0302020204030204" pitchFamily="34" charset="0"/>
              </a:defRPr>
            </a:lvl3pPr>
            <a:lvl4pPr>
              <a:defRPr sz="1400">
                <a:latin typeface="Calibri Light" panose="020F0302020204030204" pitchFamily="34" charset="0"/>
              </a:defRPr>
            </a:lvl4pPr>
            <a:lvl5pPr>
              <a:defRPr sz="140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7" name="Title Placeholder 1">
            <a:extLst>
              <a:ext uri="{FF2B5EF4-FFF2-40B4-BE49-F238E27FC236}">
                <a16:creationId xmlns:a16="http://schemas.microsoft.com/office/drawing/2014/main" id="{854EF740-9446-4266-A34E-C3758B9F936D}"/>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1963182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0880" y="1813563"/>
            <a:ext cx="6102773" cy="5129425"/>
          </a:xfrm>
        </p:spPr>
        <p:txBody>
          <a:bodyPr/>
          <a:lstStyle>
            <a:lvl1pPr>
              <a:buFont typeface="Arial" pitchFamily="34" charset="0"/>
              <a:buChar cha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023947" y="1813563"/>
            <a:ext cx="6102773" cy="5129425"/>
          </a:xfrm>
        </p:spPr>
        <p:txBody>
          <a:bodyPr/>
          <a:lstStyle>
            <a:lvl1pPr>
              <a:buFont typeface="Arial" pitchFamily="34" charset="0"/>
              <a:buChar cha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8" name="Title Placeholder 1">
            <a:extLst>
              <a:ext uri="{FF2B5EF4-FFF2-40B4-BE49-F238E27FC236}">
                <a16:creationId xmlns:a16="http://schemas.microsoft.com/office/drawing/2014/main" id="{F3DA8EBC-8C97-4295-86DB-31D8CD031B50}"/>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1010545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0882" y="1739797"/>
            <a:ext cx="6105173" cy="725064"/>
          </a:xfrm>
        </p:spPr>
        <p:txBody>
          <a:bodyPr anchor="b"/>
          <a:lstStyle>
            <a:lvl1pPr marL="0" indent="0">
              <a:buNone/>
              <a:defRPr sz="2700" b="1">
                <a:latin typeface="Calibri Light" panose="020F0302020204030204" pitchFamily="34" charset="0"/>
              </a:defRPr>
            </a:lvl1pPr>
            <a:lvl2pPr marL="509262" indent="0">
              <a:buNone/>
              <a:defRPr sz="2200" b="1"/>
            </a:lvl2pPr>
            <a:lvl3pPr marL="1018524" indent="0">
              <a:buNone/>
              <a:defRPr sz="2000" b="1"/>
            </a:lvl3pPr>
            <a:lvl4pPr marL="1527784" indent="0">
              <a:buNone/>
              <a:defRPr sz="1800" b="1"/>
            </a:lvl4pPr>
            <a:lvl5pPr marL="2037047" indent="0">
              <a:buNone/>
              <a:defRPr sz="1800" b="1"/>
            </a:lvl5pPr>
            <a:lvl6pPr marL="2546310" indent="0">
              <a:buNone/>
              <a:defRPr sz="1800" b="1"/>
            </a:lvl6pPr>
            <a:lvl7pPr marL="3055573" indent="0">
              <a:buNone/>
              <a:defRPr sz="1800" b="1"/>
            </a:lvl7pPr>
            <a:lvl8pPr marL="3564834" indent="0">
              <a:buNone/>
              <a:defRPr sz="1800" b="1"/>
            </a:lvl8pPr>
            <a:lvl9pPr marL="4074095" indent="0">
              <a:buNone/>
              <a:defRPr sz="1800" b="1"/>
            </a:lvl9pPr>
          </a:lstStyle>
          <a:p>
            <a:pPr lvl="0"/>
            <a:r>
              <a:rPr lang="en-US"/>
              <a:t>Click to edit Master text styles</a:t>
            </a:r>
          </a:p>
        </p:txBody>
      </p:sp>
      <p:sp>
        <p:nvSpPr>
          <p:cNvPr id="4" name="Content Placeholder 3"/>
          <p:cNvSpPr>
            <a:spLocks noGrp="1"/>
          </p:cNvSpPr>
          <p:nvPr>
            <p:ph sz="half" idx="2"/>
          </p:nvPr>
        </p:nvSpPr>
        <p:spPr>
          <a:xfrm>
            <a:off x="690882" y="2464861"/>
            <a:ext cx="6105173" cy="4478126"/>
          </a:xfrm>
        </p:spPr>
        <p:txBody>
          <a:bodyPr/>
          <a:lstStyle>
            <a:lvl1pPr>
              <a:buFont typeface="Arial" pitchFamily="34" charset="0"/>
              <a:buChar char="•"/>
              <a:defRPr sz="2700">
                <a:latin typeface="Calibri Light" panose="020F0302020204030204" pitchFamily="34" charset="0"/>
              </a:defRPr>
            </a:lvl1pPr>
            <a:lvl2pPr>
              <a:defRPr sz="22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019154" y="1739797"/>
            <a:ext cx="6107572" cy="725064"/>
          </a:xfrm>
        </p:spPr>
        <p:txBody>
          <a:bodyPr anchor="b"/>
          <a:lstStyle>
            <a:lvl1pPr marL="0" indent="0">
              <a:buNone/>
              <a:defRPr sz="2700" b="1">
                <a:latin typeface="Calibri Light" panose="020F0302020204030204" pitchFamily="34" charset="0"/>
              </a:defRPr>
            </a:lvl1pPr>
            <a:lvl2pPr marL="509262" indent="0">
              <a:buNone/>
              <a:defRPr sz="2200" b="1"/>
            </a:lvl2pPr>
            <a:lvl3pPr marL="1018524" indent="0">
              <a:buNone/>
              <a:defRPr sz="2000" b="1"/>
            </a:lvl3pPr>
            <a:lvl4pPr marL="1527784" indent="0">
              <a:buNone/>
              <a:defRPr sz="1800" b="1"/>
            </a:lvl4pPr>
            <a:lvl5pPr marL="2037047" indent="0">
              <a:buNone/>
              <a:defRPr sz="1800" b="1"/>
            </a:lvl5pPr>
            <a:lvl6pPr marL="2546310" indent="0">
              <a:buNone/>
              <a:defRPr sz="1800" b="1"/>
            </a:lvl6pPr>
            <a:lvl7pPr marL="3055573" indent="0">
              <a:buNone/>
              <a:defRPr sz="1800" b="1"/>
            </a:lvl7pPr>
            <a:lvl8pPr marL="3564834" indent="0">
              <a:buNone/>
              <a:defRPr sz="1800" b="1"/>
            </a:lvl8pPr>
            <a:lvl9pPr marL="4074095"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019154" y="2464861"/>
            <a:ext cx="6107572" cy="4478126"/>
          </a:xfrm>
        </p:spPr>
        <p:txBody>
          <a:bodyPr/>
          <a:lstStyle>
            <a:lvl1pPr>
              <a:buFont typeface="Arial" pitchFamily="34" charset="0"/>
              <a:buChar char="•"/>
              <a:defRPr sz="2700">
                <a:latin typeface="Calibri Light" panose="020F0302020204030204" pitchFamily="34" charset="0"/>
              </a:defRPr>
            </a:lvl1pPr>
            <a:lvl2pPr>
              <a:defRPr sz="22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10" name="Title Placeholder 1">
            <a:extLst>
              <a:ext uri="{FF2B5EF4-FFF2-40B4-BE49-F238E27FC236}">
                <a16:creationId xmlns:a16="http://schemas.microsoft.com/office/drawing/2014/main" id="{EC2809B5-00C8-43B5-BDAC-9133EEFEBCBA}"/>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121508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6" name="Title Placeholder 1">
            <a:extLst>
              <a:ext uri="{FF2B5EF4-FFF2-40B4-BE49-F238E27FC236}">
                <a16:creationId xmlns:a16="http://schemas.microsoft.com/office/drawing/2014/main" id="{60E8D6C7-C44F-410A-9C92-95EBF78EB143}"/>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269257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7" name="Title Placeholder 1">
            <a:extLst>
              <a:ext uri="{FF2B5EF4-FFF2-40B4-BE49-F238E27FC236}">
                <a16:creationId xmlns:a16="http://schemas.microsoft.com/office/drawing/2014/main" id="{4B0C392E-0C1A-4843-B035-E66A20592247}"/>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386732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D12CA43-6930-1A42-9F4E-E63A870F09F7}"/>
              </a:ext>
            </a:extLst>
          </p:cNvPr>
          <p:cNvSpPr>
            <a:spLocks noGrp="1"/>
          </p:cNvSpPr>
          <p:nvPr>
            <p:ph type="sldNum" sz="quarter" idx="12"/>
          </p:nvPr>
        </p:nvSpPr>
        <p:spPr>
          <a:xfrm>
            <a:off x="13156247" y="7391400"/>
            <a:ext cx="431800" cy="242454"/>
          </a:xfrm>
        </p:spPr>
        <p:txBody>
          <a:bodyPr/>
          <a:lstStyle>
            <a:lvl1pPr>
              <a:defRPr>
                <a:solidFill>
                  <a:schemeClr val="tx1">
                    <a:lumMod val="65000"/>
                    <a:lumOff val="35000"/>
                  </a:schemeClr>
                </a:solidFill>
                <a:latin typeface="Calibri Light" panose="020F0302020204030204" pitchFamily="34" charset="0"/>
              </a:defRPr>
            </a:lvl1pPr>
          </a:lstStyle>
          <a:p>
            <a:pPr defTabSz="1018524"/>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07897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80658" indent="-180658">
              <a:buSzPct val="100000"/>
              <a:buFont typeface="Wingdings" pitchFamily="2" charset="2"/>
              <a:buChar char=""/>
              <a:defRPr sz="1400">
                <a:latin typeface="Calibri Light" panose="020F0302020204030204" pitchFamily="34" charset="0"/>
              </a:defRPr>
            </a:lvl1pPr>
            <a:lvl2pPr>
              <a:defRPr sz="1400">
                <a:latin typeface="Calibri Light" panose="020F0302020204030204" pitchFamily="34" charset="0"/>
              </a:defRPr>
            </a:lvl2pPr>
            <a:lvl3pPr>
              <a:defRPr sz="1400">
                <a:latin typeface="Calibri Light" panose="020F0302020204030204" pitchFamily="34" charset="0"/>
              </a:defRPr>
            </a:lvl3pPr>
            <a:lvl4pPr>
              <a:defRPr sz="1400">
                <a:latin typeface="Calibri Light" panose="020F0302020204030204" pitchFamily="34" charset="0"/>
              </a:defRPr>
            </a:lvl4pPr>
            <a:lvl5pPr>
              <a:defRPr sz="140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7" name="Title Placeholder 1">
            <a:extLst>
              <a:ext uri="{FF2B5EF4-FFF2-40B4-BE49-F238E27FC236}">
                <a16:creationId xmlns:a16="http://schemas.microsoft.com/office/drawing/2014/main" id="{854EF740-9446-4266-A34E-C3758B9F936D}"/>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4087615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80658" indent="-180658">
              <a:buSzPct val="100000"/>
              <a:buFont typeface="Wingdings" pitchFamily="2" charset="2"/>
              <a:buChar char=""/>
              <a:defRPr sz="1400">
                <a:latin typeface="Calibri Light" panose="020F0302020204030204" pitchFamily="34" charset="0"/>
              </a:defRPr>
            </a:lvl1pPr>
            <a:lvl2pPr>
              <a:defRPr sz="1400">
                <a:latin typeface="Calibri Light" panose="020F0302020204030204" pitchFamily="34" charset="0"/>
              </a:defRPr>
            </a:lvl2pPr>
            <a:lvl3pPr>
              <a:defRPr sz="1400">
                <a:latin typeface="Calibri Light" panose="020F0302020204030204" pitchFamily="34" charset="0"/>
              </a:defRPr>
            </a:lvl3pPr>
            <a:lvl4pPr>
              <a:defRPr sz="1400">
                <a:latin typeface="Calibri Light" panose="020F0302020204030204" pitchFamily="34" charset="0"/>
              </a:defRPr>
            </a:lvl4pPr>
            <a:lvl5pPr>
              <a:defRPr sz="140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3156247" y="7391400"/>
            <a:ext cx="431800" cy="242454"/>
          </a:xfrm>
          <a:prstGeom prst="rect">
            <a:avLst/>
          </a:prstGeom>
        </p:spPr>
        <p:txBody>
          <a:bodyPr/>
          <a:lstStyle>
            <a:lvl1pPr>
              <a:defRPr sz="1400">
                <a:solidFill>
                  <a:schemeClr val="tx1">
                    <a:lumMod val="65000"/>
                    <a:lumOff val="35000"/>
                  </a:schemeClr>
                </a:solidFill>
                <a:latin typeface="Calibri Light" panose="020F0302020204030204" pitchFamily="34" charset="0"/>
              </a:defRPr>
            </a:lvl1pPr>
          </a:lstStyle>
          <a:p>
            <a:pPr defTabSz="1018524"/>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72039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49960" y="1202616"/>
            <a:ext cx="11917680" cy="592867"/>
          </a:xfrm>
        </p:spPr>
        <p:txBody>
          <a:bodyPr>
            <a:normAutofit/>
          </a:bodyPr>
          <a:lstStyle>
            <a:lvl1pPr marL="0" indent="0" algn="ctr">
              <a:buNone/>
              <a:defRPr sz="1190">
                <a:solidFill>
                  <a:schemeClr val="tx1">
                    <a:lumMod val="50000"/>
                    <a:lumOff val="50000"/>
                  </a:schemeClr>
                </a:solidFill>
              </a:defRPr>
            </a:lvl1pPr>
          </a:lstStyle>
          <a:p>
            <a:pPr lvl="0"/>
            <a:r>
              <a:rPr lang="en-US"/>
              <a:t>Click to edit Master text styles</a:t>
            </a:r>
          </a:p>
        </p:txBody>
      </p:sp>
      <p:sp>
        <p:nvSpPr>
          <p:cNvPr id="8" name="Title 7"/>
          <p:cNvSpPr>
            <a:spLocks noGrp="1"/>
          </p:cNvSpPr>
          <p:nvPr>
            <p:ph type="title"/>
          </p:nvPr>
        </p:nvSpPr>
        <p:spPr/>
        <p:txBody>
          <a:bodyPr/>
          <a:lstStyle>
            <a:lvl1pPr algn="ctr">
              <a:defRPr/>
            </a:lvl1pPr>
          </a:lstStyle>
          <a:p>
            <a:r>
              <a:rPr lang="en-US"/>
              <a:t>Click to edit Master title style</a:t>
            </a:r>
          </a:p>
        </p:txBody>
      </p:sp>
      <p:sp>
        <p:nvSpPr>
          <p:cNvPr id="10" name="Text Placeholder 6"/>
          <p:cNvSpPr>
            <a:spLocks noGrp="1"/>
          </p:cNvSpPr>
          <p:nvPr>
            <p:ph type="body" sz="quarter" idx="13"/>
          </p:nvPr>
        </p:nvSpPr>
        <p:spPr>
          <a:xfrm>
            <a:off x="949960" y="2046135"/>
            <a:ext cx="3821932" cy="4316390"/>
          </a:xfrm>
        </p:spPr>
        <p:txBody>
          <a:bodyPr>
            <a:normAutofit/>
          </a:bodyPr>
          <a:lstStyle>
            <a:lvl1pPr marL="0" indent="0" algn="l">
              <a:buNone/>
              <a:defRPr sz="1360"/>
            </a:lvl1pPr>
          </a:lstStyle>
          <a:p>
            <a:pPr lvl="0"/>
            <a:r>
              <a:rPr lang="en-US"/>
              <a:t>Click to edit Master text styles</a:t>
            </a:r>
          </a:p>
        </p:txBody>
      </p:sp>
      <p:sp>
        <p:nvSpPr>
          <p:cNvPr id="2" name="Date Placeholder 1"/>
          <p:cNvSpPr>
            <a:spLocks noGrp="1"/>
          </p:cNvSpPr>
          <p:nvPr>
            <p:ph type="dt" sz="half" idx="14"/>
          </p:nvPr>
        </p:nvSpPr>
        <p:spPr/>
        <p:txBody>
          <a:bodyPr/>
          <a:lstStyle/>
          <a:p>
            <a:endParaRPr lang="en-US" dirty="0"/>
          </a:p>
        </p:txBody>
      </p:sp>
      <p:sp>
        <p:nvSpPr>
          <p:cNvPr id="5" name="Slide Number Placeholder 4"/>
          <p:cNvSpPr>
            <a:spLocks noGrp="1"/>
          </p:cNvSpPr>
          <p:nvPr>
            <p:ph type="sldNum" sz="quarter" idx="15"/>
          </p:nvPr>
        </p:nvSpPr>
        <p:spPr/>
        <p:txBody>
          <a:bodyPr/>
          <a:lstStyle/>
          <a:p>
            <a:fld id="{51DF088A-A253-4D9B-83BD-BAC0A6439F1F}" type="slidenum">
              <a:rPr lang="en-US" smtClean="0"/>
              <a:pPr/>
              <a:t>‹#›</a:t>
            </a:fld>
            <a:endParaRPr lang="en-US" dirty="0"/>
          </a:p>
        </p:txBody>
      </p:sp>
    </p:spTree>
    <p:extLst>
      <p:ext uri="{BB962C8B-B14F-4D97-AF65-F5344CB8AC3E}">
        <p14:creationId xmlns:p14="http://schemas.microsoft.com/office/powerpoint/2010/main" val="2678169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4708630"/>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2" name="TextBox 1">
            <a:extLst>
              <a:ext uri="{FF2B5EF4-FFF2-40B4-BE49-F238E27FC236}">
                <a16:creationId xmlns:a16="http://schemas.microsoft.com/office/drawing/2014/main" id="{5152FD2A-067A-4A41-ADA6-3ED2C092A9E0}"/>
              </a:ext>
            </a:extLst>
          </p:cNvPr>
          <p:cNvSpPr txBox="1"/>
          <p:nvPr userDrawn="1"/>
        </p:nvSpPr>
        <p:spPr>
          <a:xfrm>
            <a:off x="5161494" y="5780004"/>
            <a:ext cx="3494611" cy="1383199"/>
          </a:xfrm>
          <a:prstGeom prst="rect">
            <a:avLst/>
          </a:prstGeom>
          <a:noFill/>
        </p:spPr>
        <p:txBody>
          <a:bodyPr wrap="none" rtlCol="0">
            <a:spAutoFit/>
          </a:bodyPr>
          <a:lstStyle/>
          <a:p>
            <a:pPr algn="ctr"/>
            <a:r>
              <a:rPr lang="en-US" sz="2267" b="0" dirty="0">
                <a:solidFill>
                  <a:schemeClr val="bg1"/>
                </a:solidFill>
                <a:latin typeface="Franklin Gothic Book" panose="020B0503020102020204" pitchFamily="34" charset="0"/>
              </a:rPr>
              <a:t>kleinandpartners.com</a:t>
            </a:r>
          </a:p>
          <a:p>
            <a:pPr algn="ctr"/>
            <a:endParaRPr lang="en-US" sz="1587" dirty="0">
              <a:solidFill>
                <a:schemeClr val="bg1"/>
              </a:solidFill>
              <a:latin typeface="Franklin Gothic Book" panose="020B0503020102020204" pitchFamily="34" charset="0"/>
            </a:endParaRPr>
          </a:p>
          <a:p>
            <a:pPr algn="ctr"/>
            <a:r>
              <a:rPr lang="en-US" sz="2267" dirty="0">
                <a:solidFill>
                  <a:schemeClr val="bg1"/>
                </a:solidFill>
                <a:latin typeface="Franklin Gothic Book" panose="020B0503020102020204" pitchFamily="34" charset="0"/>
              </a:rPr>
              <a:t>Rob Klein, Founder &amp; CEO</a:t>
            </a:r>
          </a:p>
          <a:p>
            <a:pPr algn="ctr"/>
            <a:r>
              <a:rPr lang="en-US" sz="2267" dirty="0">
                <a:solidFill>
                  <a:schemeClr val="bg1"/>
                </a:solidFill>
                <a:latin typeface="Franklin Gothic Book" panose="020B0503020102020204" pitchFamily="34" charset="0"/>
              </a:rPr>
              <a:t>rob@kleinandpartners.com</a:t>
            </a:r>
          </a:p>
        </p:txBody>
      </p:sp>
      <p:cxnSp>
        <p:nvCxnSpPr>
          <p:cNvPr id="4" name="Straight Connector 3">
            <a:extLst>
              <a:ext uri="{FF2B5EF4-FFF2-40B4-BE49-F238E27FC236}">
                <a16:creationId xmlns:a16="http://schemas.microsoft.com/office/drawing/2014/main" id="{2D8F56A6-97E2-48FF-8F87-179E3D56460A}"/>
              </a:ext>
            </a:extLst>
          </p:cNvPr>
          <p:cNvCxnSpPr/>
          <p:nvPr userDrawn="1"/>
        </p:nvCxnSpPr>
        <p:spPr>
          <a:xfrm>
            <a:off x="6294448" y="6317808"/>
            <a:ext cx="10147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C4CF7B-38FC-4419-8B1E-20DE8D1CEC3A}"/>
              </a:ext>
            </a:extLst>
          </p:cNvPr>
          <p:cNvSpPr txBox="1"/>
          <p:nvPr userDrawn="1"/>
        </p:nvSpPr>
        <p:spPr>
          <a:xfrm>
            <a:off x="965200" y="1905000"/>
            <a:ext cx="9190529" cy="923330"/>
          </a:xfrm>
          <a:prstGeom prst="rect">
            <a:avLst/>
          </a:prstGeom>
          <a:noFill/>
        </p:spPr>
        <p:txBody>
          <a:bodyPr wrap="none" rtlCol="0">
            <a:spAutoFit/>
          </a:bodyPr>
          <a:lstStyle/>
          <a:p>
            <a:r>
              <a:rPr lang="en-US" sz="5400" dirty="0">
                <a:solidFill>
                  <a:schemeClr val="bg1"/>
                </a:solidFill>
                <a:latin typeface="Constantia" panose="02030602050306030303" pitchFamily="18" charset="0"/>
                <a:cs typeface="Calibri Light" panose="020F0302020204030204" pitchFamily="34" charset="0"/>
              </a:rPr>
              <a:t>For more information contact:</a:t>
            </a:r>
          </a:p>
        </p:txBody>
      </p:sp>
      <p:pic>
        <p:nvPicPr>
          <p:cNvPr id="6" name="Picture 5" descr="A black and white logo&#10;&#10;Description automatically generated">
            <a:extLst>
              <a:ext uri="{FF2B5EF4-FFF2-40B4-BE49-F238E27FC236}">
                <a16:creationId xmlns:a16="http://schemas.microsoft.com/office/drawing/2014/main" id="{C56F2D3C-1B3E-DD65-279B-AF80FB8A4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499" y="4777455"/>
            <a:ext cx="3276600" cy="759079"/>
          </a:xfrm>
          <a:prstGeom prst="rect">
            <a:avLst/>
          </a:prstGeom>
        </p:spPr>
      </p:pic>
    </p:spTree>
    <p:extLst>
      <p:ext uri="{BB962C8B-B14F-4D97-AF65-F5344CB8AC3E}">
        <p14:creationId xmlns:p14="http://schemas.microsoft.com/office/powerpoint/2010/main" val="1467160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9EB7-1712-B9C7-5D8C-B5A65FBEB6A0}"/>
              </a:ext>
            </a:extLst>
          </p:cNvPr>
          <p:cNvSpPr>
            <a:spLocks noGrp="1"/>
          </p:cNvSpPr>
          <p:nvPr>
            <p:ph type="ctrTitle"/>
          </p:nvPr>
        </p:nvSpPr>
        <p:spPr>
          <a:xfrm>
            <a:off x="1727200" y="1271588"/>
            <a:ext cx="10363200" cy="2706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C392D-E19D-3EB5-0ACF-60C55180DF5B}"/>
              </a:ext>
            </a:extLst>
          </p:cNvPr>
          <p:cNvSpPr>
            <a:spLocks noGrp="1"/>
          </p:cNvSpPr>
          <p:nvPr>
            <p:ph type="subTitle" idx="1"/>
          </p:nvPr>
        </p:nvSpPr>
        <p:spPr>
          <a:xfrm>
            <a:off x="1727200" y="4083050"/>
            <a:ext cx="103632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829757-9029-6FF4-5892-7DFF440CDF4E}"/>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5" name="Footer Placeholder 4">
            <a:extLst>
              <a:ext uri="{FF2B5EF4-FFF2-40B4-BE49-F238E27FC236}">
                <a16:creationId xmlns:a16="http://schemas.microsoft.com/office/drawing/2014/main" id="{3F9C04FD-4F0E-2262-B89E-992FF3686C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CEF436-D7E7-A5F5-EF9A-CE8F37471C8D}"/>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1494719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47A3-7B60-3606-0AF8-1B7031FD4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D6281-01F4-5D47-08AF-94A8A293B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D1247-994B-A98E-3C67-18C3EF492BFE}"/>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5" name="Footer Placeholder 4">
            <a:extLst>
              <a:ext uri="{FF2B5EF4-FFF2-40B4-BE49-F238E27FC236}">
                <a16:creationId xmlns:a16="http://schemas.microsoft.com/office/drawing/2014/main" id="{E09287DC-A9E1-73F5-F632-01B82EE8DE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DBE190-51B6-38CD-DC72-578E8F851CD6}"/>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4173654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516D-8EB8-FE2B-D427-77F8BA5865B2}"/>
              </a:ext>
            </a:extLst>
          </p:cNvPr>
          <p:cNvSpPr>
            <a:spLocks noGrp="1"/>
          </p:cNvSpPr>
          <p:nvPr>
            <p:ph type="title"/>
          </p:nvPr>
        </p:nvSpPr>
        <p:spPr>
          <a:xfrm>
            <a:off x="942975" y="1938338"/>
            <a:ext cx="11917363" cy="32321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49466-03F4-82F6-F18C-05D4AE9E5A85}"/>
              </a:ext>
            </a:extLst>
          </p:cNvPr>
          <p:cNvSpPr>
            <a:spLocks noGrp="1"/>
          </p:cNvSpPr>
          <p:nvPr>
            <p:ph type="body" idx="1"/>
          </p:nvPr>
        </p:nvSpPr>
        <p:spPr>
          <a:xfrm>
            <a:off x="942975" y="5200650"/>
            <a:ext cx="11917363" cy="17002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56373-833C-DDE4-26BF-4D1F10ED7919}"/>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5" name="Footer Placeholder 4">
            <a:extLst>
              <a:ext uri="{FF2B5EF4-FFF2-40B4-BE49-F238E27FC236}">
                <a16:creationId xmlns:a16="http://schemas.microsoft.com/office/drawing/2014/main" id="{AB6DAE4B-2713-D3D5-5DED-93E02B3F39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34077F-D6E2-8524-437A-0B0EE92C2B66}"/>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1004149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F674-A9FC-9342-5EEA-B6D0BA1D0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291F8-3276-0A44-8619-BD00F52D7162}"/>
              </a:ext>
            </a:extLst>
          </p:cNvPr>
          <p:cNvSpPr>
            <a:spLocks noGrp="1"/>
          </p:cNvSpPr>
          <p:nvPr>
            <p:ph sz="half" idx="1"/>
          </p:nvPr>
        </p:nvSpPr>
        <p:spPr>
          <a:xfrm>
            <a:off x="949325" y="2068513"/>
            <a:ext cx="5883275"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87BD4-DEE4-D2E2-C95D-424E5B7C1942}"/>
              </a:ext>
            </a:extLst>
          </p:cNvPr>
          <p:cNvSpPr>
            <a:spLocks noGrp="1"/>
          </p:cNvSpPr>
          <p:nvPr>
            <p:ph sz="half" idx="2"/>
          </p:nvPr>
        </p:nvSpPr>
        <p:spPr>
          <a:xfrm>
            <a:off x="6985000" y="2068513"/>
            <a:ext cx="5883275"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D16B6-50B3-DD51-02CC-4B99DB151046}"/>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6" name="Footer Placeholder 5">
            <a:extLst>
              <a:ext uri="{FF2B5EF4-FFF2-40B4-BE49-F238E27FC236}">
                <a16:creationId xmlns:a16="http://schemas.microsoft.com/office/drawing/2014/main" id="{E846A7A0-CF9E-072F-7CA8-4CFFD20E33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A4D337-657B-C0E4-A6EF-A05C8DA990E3}"/>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303980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CDBA-0D2A-B419-37F3-20B183BF1C8A}"/>
              </a:ext>
            </a:extLst>
          </p:cNvPr>
          <p:cNvSpPr>
            <a:spLocks noGrp="1"/>
          </p:cNvSpPr>
          <p:nvPr>
            <p:ph type="title"/>
          </p:nvPr>
        </p:nvSpPr>
        <p:spPr>
          <a:xfrm>
            <a:off x="952500" y="414338"/>
            <a:ext cx="11917363" cy="1501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2C1279-ED62-4B8E-110F-5A28971E4476}"/>
              </a:ext>
            </a:extLst>
          </p:cNvPr>
          <p:cNvSpPr>
            <a:spLocks noGrp="1"/>
          </p:cNvSpPr>
          <p:nvPr>
            <p:ph type="body" idx="1"/>
          </p:nvPr>
        </p:nvSpPr>
        <p:spPr>
          <a:xfrm>
            <a:off x="952500" y="1905000"/>
            <a:ext cx="5845175"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492B5B-C375-BAFE-8A39-EE92271BAB1E}"/>
              </a:ext>
            </a:extLst>
          </p:cNvPr>
          <p:cNvSpPr>
            <a:spLocks noGrp="1"/>
          </p:cNvSpPr>
          <p:nvPr>
            <p:ph sz="half" idx="2"/>
          </p:nvPr>
        </p:nvSpPr>
        <p:spPr>
          <a:xfrm>
            <a:off x="952500" y="2838450"/>
            <a:ext cx="584517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474986-C5AC-BE91-6FA2-9CC0BF7B92E2}"/>
              </a:ext>
            </a:extLst>
          </p:cNvPr>
          <p:cNvSpPr>
            <a:spLocks noGrp="1"/>
          </p:cNvSpPr>
          <p:nvPr>
            <p:ph type="body" sz="quarter" idx="3"/>
          </p:nvPr>
        </p:nvSpPr>
        <p:spPr>
          <a:xfrm>
            <a:off x="6994525" y="1905000"/>
            <a:ext cx="58753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99BC92-072A-0309-6425-CEF7E2F89039}"/>
              </a:ext>
            </a:extLst>
          </p:cNvPr>
          <p:cNvSpPr>
            <a:spLocks noGrp="1"/>
          </p:cNvSpPr>
          <p:nvPr>
            <p:ph sz="quarter" idx="4"/>
          </p:nvPr>
        </p:nvSpPr>
        <p:spPr>
          <a:xfrm>
            <a:off x="6994525" y="2838450"/>
            <a:ext cx="587533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C68D47-C633-04F3-AEE4-D20CE40A7FB4}"/>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8" name="Footer Placeholder 7">
            <a:extLst>
              <a:ext uri="{FF2B5EF4-FFF2-40B4-BE49-F238E27FC236}">
                <a16:creationId xmlns:a16="http://schemas.microsoft.com/office/drawing/2014/main" id="{A5476245-F519-F42B-05F3-BC8073739B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34C1D6-0EA6-7B30-F690-DB34B665D1CD}"/>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90493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2660-D7DB-F13C-056F-0F1B568410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C18A5B-5E13-B711-87A0-678E5E6531FC}"/>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4" name="Footer Placeholder 3">
            <a:extLst>
              <a:ext uri="{FF2B5EF4-FFF2-40B4-BE49-F238E27FC236}">
                <a16:creationId xmlns:a16="http://schemas.microsoft.com/office/drawing/2014/main" id="{244D02A3-9970-8822-F7DB-6A1C44FF4A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C2812D-5BCC-9382-A27F-3E1811C9ADF5}"/>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2635193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D1FC63-C6FA-D29C-1AB6-71C81C2A82D7}"/>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3" name="Footer Placeholder 2">
            <a:extLst>
              <a:ext uri="{FF2B5EF4-FFF2-40B4-BE49-F238E27FC236}">
                <a16:creationId xmlns:a16="http://schemas.microsoft.com/office/drawing/2014/main" id="{8AA7756E-9395-2459-CDE3-56215FCCED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C6384C-FB54-A866-0AF3-DCA0ABB8E7A0}"/>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253370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015" y="4704715"/>
            <a:ext cx="11744960" cy="1543685"/>
          </a:xfrm>
        </p:spPr>
        <p:txBody>
          <a:bodyPr anchor="t">
            <a:normAutofit/>
          </a:bodyPr>
          <a:lstStyle>
            <a:lvl1pPr algn="l">
              <a:defRPr sz="4800" b="0" cap="all">
                <a:latin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061015" y="2995004"/>
            <a:ext cx="11744960" cy="1700212"/>
          </a:xfrm>
        </p:spPr>
        <p:txBody>
          <a:bodyPr anchor="b">
            <a:normAutofit/>
          </a:bodyPr>
          <a:lstStyle>
            <a:lvl1pPr marL="0" indent="0">
              <a:buNone/>
              <a:defRPr sz="2400">
                <a:solidFill>
                  <a:schemeClr val="accent6">
                    <a:lumMod val="75000"/>
                  </a:schemeClr>
                </a:solidFill>
                <a:latin typeface="Calibri Light" panose="020F0302020204030204" pitchFamily="34" charset="0"/>
              </a:defRPr>
            </a:lvl1pPr>
            <a:lvl2pPr marL="509262" indent="0">
              <a:buNone/>
              <a:defRPr sz="2000">
                <a:solidFill>
                  <a:schemeClr val="tx1">
                    <a:tint val="75000"/>
                  </a:schemeClr>
                </a:solidFill>
              </a:defRPr>
            </a:lvl2pPr>
            <a:lvl3pPr marL="1018524" indent="0">
              <a:buNone/>
              <a:defRPr sz="1800">
                <a:solidFill>
                  <a:schemeClr val="tx1">
                    <a:tint val="75000"/>
                  </a:schemeClr>
                </a:solidFill>
              </a:defRPr>
            </a:lvl3pPr>
            <a:lvl4pPr marL="1527784" indent="0">
              <a:buNone/>
              <a:defRPr sz="1600">
                <a:solidFill>
                  <a:schemeClr val="tx1">
                    <a:tint val="75000"/>
                  </a:schemeClr>
                </a:solidFill>
              </a:defRPr>
            </a:lvl4pPr>
            <a:lvl5pPr marL="2037047" indent="0">
              <a:buNone/>
              <a:defRPr sz="1600">
                <a:solidFill>
                  <a:schemeClr val="tx1">
                    <a:tint val="75000"/>
                  </a:schemeClr>
                </a:solidFill>
              </a:defRPr>
            </a:lvl5pPr>
            <a:lvl6pPr marL="2546310" indent="0">
              <a:buNone/>
              <a:defRPr sz="1600">
                <a:solidFill>
                  <a:schemeClr val="tx1">
                    <a:tint val="75000"/>
                  </a:schemeClr>
                </a:solidFill>
              </a:defRPr>
            </a:lvl6pPr>
            <a:lvl7pPr marL="3055573" indent="0">
              <a:buNone/>
              <a:defRPr sz="1600">
                <a:solidFill>
                  <a:schemeClr val="tx1">
                    <a:tint val="75000"/>
                  </a:schemeClr>
                </a:solidFill>
              </a:defRPr>
            </a:lvl7pPr>
            <a:lvl8pPr marL="3564834" indent="0">
              <a:buNone/>
              <a:defRPr sz="1600">
                <a:solidFill>
                  <a:schemeClr val="tx1">
                    <a:tint val="75000"/>
                  </a:schemeClr>
                </a:solidFill>
              </a:defRPr>
            </a:lvl8pPr>
            <a:lvl9pPr marL="4074095"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3213664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9B0D-2A49-35F0-D298-E8C30FECEA44}"/>
              </a:ext>
            </a:extLst>
          </p:cNvPr>
          <p:cNvSpPr>
            <a:spLocks noGrp="1"/>
          </p:cNvSpPr>
          <p:nvPr>
            <p:ph type="title"/>
          </p:nvPr>
        </p:nvSpPr>
        <p:spPr>
          <a:xfrm>
            <a:off x="952500" y="517525"/>
            <a:ext cx="4456113" cy="18145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3990B9-2E05-ACF5-F780-CAE38D11DC81}"/>
              </a:ext>
            </a:extLst>
          </p:cNvPr>
          <p:cNvSpPr>
            <a:spLocks noGrp="1"/>
          </p:cNvSpPr>
          <p:nvPr>
            <p:ph idx="1"/>
          </p:nvPr>
        </p:nvSpPr>
        <p:spPr>
          <a:xfrm>
            <a:off x="5873750" y="1119188"/>
            <a:ext cx="6996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4E6BAE-ADDE-F6AC-A9CD-017E5DBDDBED}"/>
              </a:ext>
            </a:extLst>
          </p:cNvPr>
          <p:cNvSpPr>
            <a:spLocks noGrp="1"/>
          </p:cNvSpPr>
          <p:nvPr>
            <p:ph type="body" sz="half" idx="2"/>
          </p:nvPr>
        </p:nvSpPr>
        <p:spPr>
          <a:xfrm>
            <a:off x="952500" y="2332038"/>
            <a:ext cx="4456113"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B6336-D0EB-CF57-CB42-1A9477A6A5E0}"/>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6" name="Footer Placeholder 5">
            <a:extLst>
              <a:ext uri="{FF2B5EF4-FFF2-40B4-BE49-F238E27FC236}">
                <a16:creationId xmlns:a16="http://schemas.microsoft.com/office/drawing/2014/main" id="{F82AEF12-FCE9-7AEA-1ECB-2ABB653479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11A390-84D0-56CA-198C-83B0F1014F61}"/>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301649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5BDE-D2A2-D517-A539-85E193100BA8}"/>
              </a:ext>
            </a:extLst>
          </p:cNvPr>
          <p:cNvSpPr>
            <a:spLocks noGrp="1"/>
          </p:cNvSpPr>
          <p:nvPr>
            <p:ph type="title"/>
          </p:nvPr>
        </p:nvSpPr>
        <p:spPr>
          <a:xfrm>
            <a:off x="952500" y="517525"/>
            <a:ext cx="4456113" cy="18145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24586-D311-4D1D-2DE4-64D78297AC37}"/>
              </a:ext>
            </a:extLst>
          </p:cNvPr>
          <p:cNvSpPr>
            <a:spLocks noGrp="1"/>
          </p:cNvSpPr>
          <p:nvPr>
            <p:ph type="pic" idx="1"/>
          </p:nvPr>
        </p:nvSpPr>
        <p:spPr>
          <a:xfrm>
            <a:off x="5873750" y="1119188"/>
            <a:ext cx="6996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8320BD-2168-3DC0-B4CC-82A9CEFECAD7}"/>
              </a:ext>
            </a:extLst>
          </p:cNvPr>
          <p:cNvSpPr>
            <a:spLocks noGrp="1"/>
          </p:cNvSpPr>
          <p:nvPr>
            <p:ph type="body" sz="half" idx="2"/>
          </p:nvPr>
        </p:nvSpPr>
        <p:spPr>
          <a:xfrm>
            <a:off x="952500" y="2332038"/>
            <a:ext cx="4456113"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A1E45-4C56-185A-404A-15CD39DDCDBF}"/>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6" name="Footer Placeholder 5">
            <a:extLst>
              <a:ext uri="{FF2B5EF4-FFF2-40B4-BE49-F238E27FC236}">
                <a16:creationId xmlns:a16="http://schemas.microsoft.com/office/drawing/2014/main" id="{A08032EC-8D8F-D6B9-998F-69CA7119AD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2C629F-7919-4EDF-D6EE-D0CDC01BC6B3}"/>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2866527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3A29-998B-E77C-8C9E-98BFDBEB73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B5038-53A8-6C21-2379-7648F0EF48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85E0F-B7A1-23B4-7A37-B7A261F0D0A7}"/>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5" name="Footer Placeholder 4">
            <a:extLst>
              <a:ext uri="{FF2B5EF4-FFF2-40B4-BE49-F238E27FC236}">
                <a16:creationId xmlns:a16="http://schemas.microsoft.com/office/drawing/2014/main" id="{F10ABD9C-4149-FCFD-8F1D-F795476FD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C8F729-49B7-4B3A-55BD-EDFA5E439FCC}"/>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42610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F23BF4-630E-615E-73E5-4AB456F41466}"/>
              </a:ext>
            </a:extLst>
          </p:cNvPr>
          <p:cNvSpPr>
            <a:spLocks noGrp="1"/>
          </p:cNvSpPr>
          <p:nvPr>
            <p:ph type="title" orient="vert"/>
          </p:nvPr>
        </p:nvSpPr>
        <p:spPr>
          <a:xfrm>
            <a:off x="9888538" y="414338"/>
            <a:ext cx="2979737" cy="6586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A63D8-AC4B-64E7-A5E0-AA04A7BC8616}"/>
              </a:ext>
            </a:extLst>
          </p:cNvPr>
          <p:cNvSpPr>
            <a:spLocks noGrp="1"/>
          </p:cNvSpPr>
          <p:nvPr>
            <p:ph type="body" orient="vert" idx="1"/>
          </p:nvPr>
        </p:nvSpPr>
        <p:spPr>
          <a:xfrm>
            <a:off x="949325" y="414338"/>
            <a:ext cx="8786813" cy="6586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4557B-3EBA-B4A7-24DC-1A6C2F45FFCC}"/>
              </a:ext>
            </a:extLst>
          </p:cNvPr>
          <p:cNvSpPr>
            <a:spLocks noGrp="1"/>
          </p:cNvSpPr>
          <p:nvPr>
            <p:ph type="dt" sz="half" idx="10"/>
          </p:nvPr>
        </p:nvSpPr>
        <p:spPr/>
        <p:txBody>
          <a:bodyPr/>
          <a:lstStyle/>
          <a:p>
            <a:fld id="{A036FB0C-FD2B-42B4-B911-90A36C680BD0}" type="datetimeFigureOut">
              <a:rPr lang="en-US" smtClean="0"/>
              <a:t>4/16/2024</a:t>
            </a:fld>
            <a:endParaRPr lang="en-US" dirty="0"/>
          </a:p>
        </p:txBody>
      </p:sp>
      <p:sp>
        <p:nvSpPr>
          <p:cNvPr id="5" name="Footer Placeholder 4">
            <a:extLst>
              <a:ext uri="{FF2B5EF4-FFF2-40B4-BE49-F238E27FC236}">
                <a16:creationId xmlns:a16="http://schemas.microsoft.com/office/drawing/2014/main" id="{759901B2-FEB5-25EC-6212-F83C74CA1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0EF2DE-6111-E50A-7936-97D1BD9F5C92}"/>
              </a:ext>
            </a:extLst>
          </p:cNvPr>
          <p:cNvSpPr>
            <a:spLocks noGrp="1"/>
          </p:cNvSpPr>
          <p:nvPr>
            <p:ph type="sldNum" sz="quarter" idx="12"/>
          </p:nvPr>
        </p:nvSpPr>
        <p:spPr/>
        <p:txBody>
          <a:bodyPr/>
          <a:lstStyle/>
          <a:p>
            <a:fld id="{1E371825-EB4D-49A6-AE12-F2F2CE1C2EB1}" type="slidenum">
              <a:rPr lang="en-US" smtClean="0"/>
              <a:t>‹#›</a:t>
            </a:fld>
            <a:endParaRPr lang="en-US" dirty="0"/>
          </a:p>
        </p:txBody>
      </p:sp>
    </p:spTree>
    <p:extLst>
      <p:ext uri="{BB962C8B-B14F-4D97-AF65-F5344CB8AC3E}">
        <p14:creationId xmlns:p14="http://schemas.microsoft.com/office/powerpoint/2010/main" val="417978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3E6F-659C-635E-F37F-CD327F0BBB5D}"/>
              </a:ext>
            </a:extLst>
          </p:cNvPr>
          <p:cNvSpPr>
            <a:spLocks noGrp="1"/>
          </p:cNvSpPr>
          <p:nvPr>
            <p:ph type="ctrTitle"/>
          </p:nvPr>
        </p:nvSpPr>
        <p:spPr>
          <a:xfrm>
            <a:off x="1727200" y="1271588"/>
            <a:ext cx="10363200" cy="2706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3C357F-5365-BC1E-ECF8-C3059E192FA6}"/>
              </a:ext>
            </a:extLst>
          </p:cNvPr>
          <p:cNvSpPr>
            <a:spLocks noGrp="1"/>
          </p:cNvSpPr>
          <p:nvPr>
            <p:ph type="subTitle" idx="1"/>
          </p:nvPr>
        </p:nvSpPr>
        <p:spPr>
          <a:xfrm>
            <a:off x="1727200" y="4083050"/>
            <a:ext cx="103632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8F74BF-7D16-9379-6027-C894143A6541}"/>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5" name="Footer Placeholder 4">
            <a:extLst>
              <a:ext uri="{FF2B5EF4-FFF2-40B4-BE49-F238E27FC236}">
                <a16:creationId xmlns:a16="http://schemas.microsoft.com/office/drawing/2014/main" id="{7806E007-95A4-050F-1A64-7C14383F8BAA}"/>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1B59A78-AFCA-A2A3-9575-19A036DF7837}"/>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956033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7505-3B38-6146-1A54-21CAAD8C94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AE9854-469F-953B-4BA2-04CE447B33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C2DA9-745B-62BB-566D-1BA3E738CBFE}"/>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5" name="Footer Placeholder 4">
            <a:extLst>
              <a:ext uri="{FF2B5EF4-FFF2-40B4-BE49-F238E27FC236}">
                <a16:creationId xmlns:a16="http://schemas.microsoft.com/office/drawing/2014/main" id="{94CEF4E1-75CA-E30D-6605-722F489AD521}"/>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497C959-8B34-D5A6-1EB4-0768F9ADC929}"/>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2301197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A043-F161-2788-1C0C-2CC4BE675722}"/>
              </a:ext>
            </a:extLst>
          </p:cNvPr>
          <p:cNvSpPr>
            <a:spLocks noGrp="1"/>
          </p:cNvSpPr>
          <p:nvPr>
            <p:ph type="title"/>
          </p:nvPr>
        </p:nvSpPr>
        <p:spPr>
          <a:xfrm>
            <a:off x="942975" y="1938338"/>
            <a:ext cx="11917363" cy="32321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2C71BA-E2BA-3809-3435-7B97A739D73D}"/>
              </a:ext>
            </a:extLst>
          </p:cNvPr>
          <p:cNvSpPr>
            <a:spLocks noGrp="1"/>
          </p:cNvSpPr>
          <p:nvPr>
            <p:ph type="body" idx="1"/>
          </p:nvPr>
        </p:nvSpPr>
        <p:spPr>
          <a:xfrm>
            <a:off x="942975" y="5200650"/>
            <a:ext cx="11917363" cy="17002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4C0BB-2036-270C-AD32-7E86778D6F57}"/>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5" name="Footer Placeholder 4">
            <a:extLst>
              <a:ext uri="{FF2B5EF4-FFF2-40B4-BE49-F238E27FC236}">
                <a16:creationId xmlns:a16="http://schemas.microsoft.com/office/drawing/2014/main" id="{AE4D605B-12A7-BAE0-6E73-6E19864913EE}"/>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66516C8-24B5-9C9C-3C63-90CEE989DD8D}"/>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2587689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37BC-349D-E75D-5F1A-47FC4E961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5D541-7B25-E6BC-3803-42A3855A7D07}"/>
              </a:ext>
            </a:extLst>
          </p:cNvPr>
          <p:cNvSpPr>
            <a:spLocks noGrp="1"/>
          </p:cNvSpPr>
          <p:nvPr>
            <p:ph sz="half" idx="1"/>
          </p:nvPr>
        </p:nvSpPr>
        <p:spPr>
          <a:xfrm>
            <a:off x="949325" y="2068513"/>
            <a:ext cx="5883275"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1A56AE-7192-F8DE-AA13-77CD815B160D}"/>
              </a:ext>
            </a:extLst>
          </p:cNvPr>
          <p:cNvSpPr>
            <a:spLocks noGrp="1"/>
          </p:cNvSpPr>
          <p:nvPr>
            <p:ph sz="half" idx="2"/>
          </p:nvPr>
        </p:nvSpPr>
        <p:spPr>
          <a:xfrm>
            <a:off x="6985000" y="2068513"/>
            <a:ext cx="5883275"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FBF3E8-5F58-EF58-F923-0E8789ABC99B}"/>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6" name="Footer Placeholder 5">
            <a:extLst>
              <a:ext uri="{FF2B5EF4-FFF2-40B4-BE49-F238E27FC236}">
                <a16:creationId xmlns:a16="http://schemas.microsoft.com/office/drawing/2014/main" id="{05915851-6DA1-6BA8-23D6-3251AF8C4A2E}"/>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1A530D5-F908-84DD-2D59-6D3FEBB6EF24}"/>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661182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1EDA-0941-C21F-A34E-A6EA798DFC49}"/>
              </a:ext>
            </a:extLst>
          </p:cNvPr>
          <p:cNvSpPr>
            <a:spLocks noGrp="1"/>
          </p:cNvSpPr>
          <p:nvPr>
            <p:ph type="title"/>
          </p:nvPr>
        </p:nvSpPr>
        <p:spPr>
          <a:xfrm>
            <a:off x="952500" y="414338"/>
            <a:ext cx="11917363" cy="1501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94C43-167D-FF52-CEF1-C9AAA9189C90}"/>
              </a:ext>
            </a:extLst>
          </p:cNvPr>
          <p:cNvSpPr>
            <a:spLocks noGrp="1"/>
          </p:cNvSpPr>
          <p:nvPr>
            <p:ph type="body" idx="1"/>
          </p:nvPr>
        </p:nvSpPr>
        <p:spPr>
          <a:xfrm>
            <a:off x="952500" y="1905000"/>
            <a:ext cx="5845175"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CBDBB9-7C43-C63B-48AB-DCD030A5F0C6}"/>
              </a:ext>
            </a:extLst>
          </p:cNvPr>
          <p:cNvSpPr>
            <a:spLocks noGrp="1"/>
          </p:cNvSpPr>
          <p:nvPr>
            <p:ph sz="half" idx="2"/>
          </p:nvPr>
        </p:nvSpPr>
        <p:spPr>
          <a:xfrm>
            <a:off x="952500" y="2838450"/>
            <a:ext cx="584517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44C9A5-D631-7BBC-BC8B-88B766D88321}"/>
              </a:ext>
            </a:extLst>
          </p:cNvPr>
          <p:cNvSpPr>
            <a:spLocks noGrp="1"/>
          </p:cNvSpPr>
          <p:nvPr>
            <p:ph type="body" sz="quarter" idx="3"/>
          </p:nvPr>
        </p:nvSpPr>
        <p:spPr>
          <a:xfrm>
            <a:off x="6994525" y="1905000"/>
            <a:ext cx="58753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5806B-0613-FE6B-CCFE-6E7FFA3A1B3E}"/>
              </a:ext>
            </a:extLst>
          </p:cNvPr>
          <p:cNvSpPr>
            <a:spLocks noGrp="1"/>
          </p:cNvSpPr>
          <p:nvPr>
            <p:ph sz="quarter" idx="4"/>
          </p:nvPr>
        </p:nvSpPr>
        <p:spPr>
          <a:xfrm>
            <a:off x="6994525" y="2838450"/>
            <a:ext cx="587533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94E83-2DFF-7DFC-C3C8-594019794A5A}"/>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8" name="Footer Placeholder 7">
            <a:extLst>
              <a:ext uri="{FF2B5EF4-FFF2-40B4-BE49-F238E27FC236}">
                <a16:creationId xmlns:a16="http://schemas.microsoft.com/office/drawing/2014/main" id="{4867B85D-232D-F7B2-FCD9-7C37E9C25F04}"/>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DD80EF3-97B9-C26E-9559-41EA6B158659}"/>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2752116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A5F7-EA5B-5B37-701C-DC377E287E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B775B-E81B-8EFA-CCBD-8D18A77AC729}"/>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4" name="Footer Placeholder 3">
            <a:extLst>
              <a:ext uri="{FF2B5EF4-FFF2-40B4-BE49-F238E27FC236}">
                <a16:creationId xmlns:a16="http://schemas.microsoft.com/office/drawing/2014/main" id="{B0FB153F-F03C-34AB-EC0D-BB472AA2A2E7}"/>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D426437-49A9-8E9F-AFE4-F7924FB473E5}"/>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248151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0880" y="1813563"/>
            <a:ext cx="6102773" cy="5129425"/>
          </a:xfrm>
        </p:spPr>
        <p:txBody>
          <a:bodyPr/>
          <a:lstStyle>
            <a:lvl1pPr>
              <a:buFont typeface="Arial" pitchFamily="34" charset="0"/>
              <a:buChar cha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023947" y="1813563"/>
            <a:ext cx="6102773" cy="5129425"/>
          </a:xfrm>
        </p:spPr>
        <p:txBody>
          <a:bodyPr/>
          <a:lstStyle>
            <a:lvl1pPr>
              <a:buFont typeface="Arial" pitchFamily="34" charset="0"/>
              <a:buChar cha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8" name="Title Placeholder 1">
            <a:extLst>
              <a:ext uri="{FF2B5EF4-FFF2-40B4-BE49-F238E27FC236}">
                <a16:creationId xmlns:a16="http://schemas.microsoft.com/office/drawing/2014/main" id="{F3DA8EBC-8C97-4295-86DB-31D8CD031B50}"/>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460745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F10FD6-0A2E-DA61-E7BD-B0422FEE2AED}"/>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3" name="Footer Placeholder 2">
            <a:extLst>
              <a:ext uri="{FF2B5EF4-FFF2-40B4-BE49-F238E27FC236}">
                <a16:creationId xmlns:a16="http://schemas.microsoft.com/office/drawing/2014/main" id="{4AEF7483-9613-3853-E48C-E40AAB10BB32}"/>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FFD96A-D6EB-DD19-FE08-D224AF8FC75A}"/>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1809573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3094-C54F-F072-77F5-46CC83229EE4}"/>
              </a:ext>
            </a:extLst>
          </p:cNvPr>
          <p:cNvSpPr>
            <a:spLocks noGrp="1"/>
          </p:cNvSpPr>
          <p:nvPr>
            <p:ph type="title"/>
          </p:nvPr>
        </p:nvSpPr>
        <p:spPr>
          <a:xfrm>
            <a:off x="952500" y="517525"/>
            <a:ext cx="4456113" cy="18145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82048A-BB46-F27C-E6E4-535172216AB3}"/>
              </a:ext>
            </a:extLst>
          </p:cNvPr>
          <p:cNvSpPr>
            <a:spLocks noGrp="1"/>
          </p:cNvSpPr>
          <p:nvPr>
            <p:ph idx="1"/>
          </p:nvPr>
        </p:nvSpPr>
        <p:spPr>
          <a:xfrm>
            <a:off x="5873750" y="1119188"/>
            <a:ext cx="6996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EAB09-2013-1489-0484-7736F50EA306}"/>
              </a:ext>
            </a:extLst>
          </p:cNvPr>
          <p:cNvSpPr>
            <a:spLocks noGrp="1"/>
          </p:cNvSpPr>
          <p:nvPr>
            <p:ph type="body" sz="half" idx="2"/>
          </p:nvPr>
        </p:nvSpPr>
        <p:spPr>
          <a:xfrm>
            <a:off x="952500" y="2332038"/>
            <a:ext cx="4456113"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792FE-2DB6-FE0F-AF66-0D00CF283466}"/>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6" name="Footer Placeholder 5">
            <a:extLst>
              <a:ext uri="{FF2B5EF4-FFF2-40B4-BE49-F238E27FC236}">
                <a16:creationId xmlns:a16="http://schemas.microsoft.com/office/drawing/2014/main" id="{006F7290-20FB-4B62-77AE-4EBADF1494EC}"/>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0C2034-E0B2-4E80-1151-231046E0E999}"/>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2854417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DE6B-99A3-7950-8152-C299B610BF51}"/>
              </a:ext>
            </a:extLst>
          </p:cNvPr>
          <p:cNvSpPr>
            <a:spLocks noGrp="1"/>
          </p:cNvSpPr>
          <p:nvPr>
            <p:ph type="title"/>
          </p:nvPr>
        </p:nvSpPr>
        <p:spPr>
          <a:xfrm>
            <a:off x="952500" y="517525"/>
            <a:ext cx="4456113" cy="18145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0F081B-7CCF-8A0A-B5D4-252B0ED06371}"/>
              </a:ext>
            </a:extLst>
          </p:cNvPr>
          <p:cNvSpPr>
            <a:spLocks noGrp="1"/>
          </p:cNvSpPr>
          <p:nvPr>
            <p:ph type="pic" idx="1"/>
          </p:nvPr>
        </p:nvSpPr>
        <p:spPr>
          <a:xfrm>
            <a:off x="5873750" y="1119188"/>
            <a:ext cx="6996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48F897-FCD0-1D5F-A29A-73E0061E3D7A}"/>
              </a:ext>
            </a:extLst>
          </p:cNvPr>
          <p:cNvSpPr>
            <a:spLocks noGrp="1"/>
          </p:cNvSpPr>
          <p:nvPr>
            <p:ph type="body" sz="half" idx="2"/>
          </p:nvPr>
        </p:nvSpPr>
        <p:spPr>
          <a:xfrm>
            <a:off x="952500" y="2332038"/>
            <a:ext cx="4456113"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82B3C-E66C-FFE3-193C-D7A4B8F03855}"/>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6" name="Footer Placeholder 5">
            <a:extLst>
              <a:ext uri="{FF2B5EF4-FFF2-40B4-BE49-F238E27FC236}">
                <a16:creationId xmlns:a16="http://schemas.microsoft.com/office/drawing/2014/main" id="{5B3B3A8A-63B4-622B-15D5-101832CE8C07}"/>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A6DC122-5C1E-8662-AA7A-1D1E2C11B6BF}"/>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2243943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5DBA-67D7-4834-A2C1-C155013105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F38F72-424E-3B03-CFF1-703ABF07F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FFE81-D243-E4E5-10EB-B63B62A88F6B}"/>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5" name="Footer Placeholder 4">
            <a:extLst>
              <a:ext uri="{FF2B5EF4-FFF2-40B4-BE49-F238E27FC236}">
                <a16:creationId xmlns:a16="http://schemas.microsoft.com/office/drawing/2014/main" id="{B556F744-CA62-38F8-1697-8DA5B97E6BF6}"/>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D58CF1C-C72E-7AE7-8568-6A1529584D4F}"/>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2929167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C5375-CFCC-C1F5-BD17-0741BDFE92DE}"/>
              </a:ext>
            </a:extLst>
          </p:cNvPr>
          <p:cNvSpPr>
            <a:spLocks noGrp="1"/>
          </p:cNvSpPr>
          <p:nvPr>
            <p:ph type="title" orient="vert"/>
          </p:nvPr>
        </p:nvSpPr>
        <p:spPr>
          <a:xfrm>
            <a:off x="9888538" y="414338"/>
            <a:ext cx="2979737" cy="65865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D9560D-E0D9-C09D-15BB-2CE20736C1E6}"/>
              </a:ext>
            </a:extLst>
          </p:cNvPr>
          <p:cNvSpPr>
            <a:spLocks noGrp="1"/>
          </p:cNvSpPr>
          <p:nvPr>
            <p:ph type="body" orient="vert" idx="1"/>
          </p:nvPr>
        </p:nvSpPr>
        <p:spPr>
          <a:xfrm>
            <a:off x="949325" y="414338"/>
            <a:ext cx="8786813" cy="6586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A6ECC-88EC-1D0F-EE7C-E5D5AB7BAC6D}"/>
              </a:ext>
            </a:extLst>
          </p:cNvPr>
          <p:cNvSpPr>
            <a:spLocks noGrp="1"/>
          </p:cNvSpPr>
          <p:nvPr>
            <p:ph type="dt" sz="half" idx="10"/>
          </p:nvPr>
        </p:nvSpPr>
        <p:spPr/>
        <p:txBody>
          <a:bodyPr/>
          <a:lstStyle/>
          <a:p>
            <a:fld id="{EED7ECA5-1951-43CB-A940-8632CC0AE12B}" type="datetimeFigureOut">
              <a:rPr lang="en-US" smtClean="0"/>
              <a:t>4/16/2024</a:t>
            </a:fld>
            <a:endParaRPr lang="en-US" dirty="0"/>
          </a:p>
        </p:txBody>
      </p:sp>
      <p:sp>
        <p:nvSpPr>
          <p:cNvPr id="5" name="Footer Placeholder 4">
            <a:extLst>
              <a:ext uri="{FF2B5EF4-FFF2-40B4-BE49-F238E27FC236}">
                <a16:creationId xmlns:a16="http://schemas.microsoft.com/office/drawing/2014/main" id="{EF5E123A-0523-9EB1-AB3F-5B24AE81B97D}"/>
              </a:ext>
            </a:extLst>
          </p:cNvPr>
          <p:cNvSpPr>
            <a:spLocks noGrp="1"/>
          </p:cNvSpPr>
          <p:nvPr>
            <p:ph type="ftr" sz="quarter" idx="11"/>
          </p:nvPr>
        </p:nvSpPr>
        <p:spPr>
          <a:xfrm>
            <a:off x="4576763" y="7204075"/>
            <a:ext cx="4664075" cy="414338"/>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184EC0F-B8AD-09A6-F201-C8F0C082E3EE}"/>
              </a:ext>
            </a:extLst>
          </p:cNvPr>
          <p:cNvSpPr>
            <a:spLocks noGrp="1"/>
          </p:cNvSpPr>
          <p:nvPr>
            <p:ph type="sldNum" sz="quarter" idx="12"/>
          </p:nvPr>
        </p:nvSpPr>
        <p:spPr/>
        <p:txBody>
          <a:bodyPr/>
          <a:lstStyle/>
          <a:p>
            <a:fld id="{928F33A9-5C20-4582-B409-4E882341F998}" type="slidenum">
              <a:rPr lang="en-US" smtClean="0"/>
              <a:t>‹#›</a:t>
            </a:fld>
            <a:endParaRPr lang="en-US" dirty="0"/>
          </a:p>
        </p:txBody>
      </p:sp>
    </p:spTree>
    <p:extLst>
      <p:ext uri="{BB962C8B-B14F-4D97-AF65-F5344CB8AC3E}">
        <p14:creationId xmlns:p14="http://schemas.microsoft.com/office/powerpoint/2010/main" val="3494591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4708630"/>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3" name="TextBox 2">
            <a:extLst>
              <a:ext uri="{FF2B5EF4-FFF2-40B4-BE49-F238E27FC236}">
                <a16:creationId xmlns:a16="http://schemas.microsoft.com/office/drawing/2014/main" id="{04C4CF7B-38FC-4419-8B1E-20DE8D1CEC3A}"/>
              </a:ext>
            </a:extLst>
          </p:cNvPr>
          <p:cNvSpPr txBox="1"/>
          <p:nvPr userDrawn="1"/>
        </p:nvSpPr>
        <p:spPr>
          <a:xfrm>
            <a:off x="2631218" y="2362200"/>
            <a:ext cx="8555163" cy="923330"/>
          </a:xfrm>
          <a:prstGeom prst="rect">
            <a:avLst/>
          </a:prstGeom>
          <a:noFill/>
        </p:spPr>
        <p:txBody>
          <a:bodyPr wrap="none" rtlCol="0">
            <a:spAutoFit/>
          </a:bodyPr>
          <a:lstStyle/>
          <a:p>
            <a:pPr algn="ctr"/>
            <a:r>
              <a:rPr lang="en-US" sz="5400" dirty="0">
                <a:solidFill>
                  <a:schemeClr val="bg1"/>
                </a:solidFill>
                <a:latin typeface="Calibri Light" panose="020F0302020204030204" pitchFamily="34" charset="0"/>
                <a:cs typeface="Calibri Light" panose="020F0302020204030204" pitchFamily="34" charset="0"/>
              </a:rPr>
              <a:t>For more information contact:</a:t>
            </a:r>
          </a:p>
        </p:txBody>
      </p:sp>
      <p:pic>
        <p:nvPicPr>
          <p:cNvPr id="8" name="Picture 7" descr="Logo, company name&#10;&#10;Description automatically generated">
            <a:extLst>
              <a:ext uri="{FF2B5EF4-FFF2-40B4-BE49-F238E27FC236}">
                <a16:creationId xmlns:a16="http://schemas.microsoft.com/office/drawing/2014/main" id="{E7C67C29-A415-5C89-303F-5D8637D92F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4872" y="4824370"/>
            <a:ext cx="1584528" cy="708735"/>
          </a:xfrm>
          <a:prstGeom prst="rect">
            <a:avLst/>
          </a:prstGeom>
        </p:spPr>
      </p:pic>
      <p:pic>
        <p:nvPicPr>
          <p:cNvPr id="2" name="Picture 1" descr="A black and white image of a black background&#10;&#10;Description automatically generated with medium confidence">
            <a:extLst>
              <a:ext uri="{FF2B5EF4-FFF2-40B4-BE49-F238E27FC236}">
                <a16:creationId xmlns:a16="http://schemas.microsoft.com/office/drawing/2014/main" id="{4E01D74B-3CDC-C154-0D79-B1E22CB933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3400" y="4949829"/>
            <a:ext cx="3124200" cy="457816"/>
          </a:xfrm>
          <a:prstGeom prst="rect">
            <a:avLst/>
          </a:prstGeom>
        </p:spPr>
      </p:pic>
    </p:spTree>
    <p:extLst>
      <p:ext uri="{BB962C8B-B14F-4D97-AF65-F5344CB8AC3E}">
        <p14:creationId xmlns:p14="http://schemas.microsoft.com/office/powerpoint/2010/main" val="876708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6075577"/>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7" name="Title Placeholder 1">
            <a:extLst>
              <a:ext uri="{FF2B5EF4-FFF2-40B4-BE49-F238E27FC236}">
                <a16:creationId xmlns:a16="http://schemas.microsoft.com/office/drawing/2014/main" id="{54A152A4-E398-49DD-8934-DD9CA0932B60}"/>
              </a:ext>
            </a:extLst>
          </p:cNvPr>
          <p:cNvSpPr>
            <a:spLocks noGrp="1"/>
          </p:cNvSpPr>
          <p:nvPr>
            <p:ph type="title"/>
          </p:nvPr>
        </p:nvSpPr>
        <p:spPr>
          <a:xfrm>
            <a:off x="949960" y="2190638"/>
            <a:ext cx="7559040" cy="1599156"/>
          </a:xfrm>
          <a:prstGeom prst="rect">
            <a:avLst/>
          </a:prstGeom>
        </p:spPr>
        <p:txBody>
          <a:bodyPr vert="horz" wrap="square" lIns="91440" tIns="45720" rIns="91440" bIns="45720" rtlCol="0" anchor="ctr">
            <a:spAutoFit/>
          </a:bodyPr>
          <a:lstStyle>
            <a:lvl1pPr algn="l">
              <a:defRPr sz="5440">
                <a:solidFill>
                  <a:schemeClr val="bg1"/>
                </a:solidFill>
              </a:defRPr>
            </a:lvl1pPr>
          </a:lstStyle>
          <a:p>
            <a:r>
              <a:rPr lang="en-US" dirty="0"/>
              <a:t>Click to edit Master title style</a:t>
            </a:r>
          </a:p>
        </p:txBody>
      </p:sp>
      <p:pic>
        <p:nvPicPr>
          <p:cNvPr id="5" name="Picture 4" descr="Logo, company name&#10;&#10;Description automatically generated">
            <a:extLst>
              <a:ext uri="{FF2B5EF4-FFF2-40B4-BE49-F238E27FC236}">
                <a16:creationId xmlns:a16="http://schemas.microsoft.com/office/drawing/2014/main" id="{34303E1A-E0E6-4501-EB62-48EA5AB39C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467" y="6132134"/>
            <a:ext cx="1695853" cy="758529"/>
          </a:xfrm>
          <a:prstGeom prst="rect">
            <a:avLst/>
          </a:prstGeom>
        </p:spPr>
      </p:pic>
      <p:cxnSp>
        <p:nvCxnSpPr>
          <p:cNvPr id="4" name="Straight Connector 3">
            <a:extLst>
              <a:ext uri="{FF2B5EF4-FFF2-40B4-BE49-F238E27FC236}">
                <a16:creationId xmlns:a16="http://schemas.microsoft.com/office/drawing/2014/main" id="{06924363-1312-81ED-AA01-577618F04752}"/>
              </a:ext>
            </a:extLst>
          </p:cNvPr>
          <p:cNvCxnSpPr/>
          <p:nvPr userDrawn="1"/>
        </p:nvCxnSpPr>
        <p:spPr>
          <a:xfrm>
            <a:off x="6891506" y="6195135"/>
            <a:ext cx="0" cy="685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descr="A black and white image of a black background&#10;&#10;Description automatically generated with medium confidence">
            <a:extLst>
              <a:ext uri="{FF2B5EF4-FFF2-40B4-BE49-F238E27FC236}">
                <a16:creationId xmlns:a16="http://schemas.microsoft.com/office/drawing/2014/main" id="{424395FB-0805-00E7-5124-26EDE2B3DD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1928" y="6282490"/>
            <a:ext cx="3124200" cy="457816"/>
          </a:xfrm>
          <a:prstGeom prst="rect">
            <a:avLst/>
          </a:prstGeom>
        </p:spPr>
      </p:pic>
    </p:spTree>
    <p:extLst>
      <p:ext uri="{BB962C8B-B14F-4D97-AF65-F5344CB8AC3E}">
        <p14:creationId xmlns:p14="http://schemas.microsoft.com/office/powerpoint/2010/main" val="3073806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4A152A4-E398-49DD-8934-DD9CA0932B60}"/>
              </a:ext>
            </a:extLst>
          </p:cNvPr>
          <p:cNvSpPr>
            <a:spLocks noGrp="1"/>
          </p:cNvSpPr>
          <p:nvPr>
            <p:ph type="title"/>
          </p:nvPr>
        </p:nvSpPr>
        <p:spPr>
          <a:xfrm>
            <a:off x="3129280" y="696824"/>
            <a:ext cx="7559040" cy="701731"/>
          </a:xfrm>
          <a:prstGeom prst="rect">
            <a:avLst/>
          </a:prstGeom>
        </p:spPr>
        <p:txBody>
          <a:bodyPr vert="horz" wrap="square" lIns="91440" tIns="45720" rIns="91440" bIns="45720" rtlCol="0" anchor="ctr">
            <a:spAutoFit/>
          </a:bodyPr>
          <a:lstStyle>
            <a:lvl1pPr algn="ctr">
              <a:defRPr sz="44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915245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4708630"/>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2" name="TextBox 1">
            <a:extLst>
              <a:ext uri="{FF2B5EF4-FFF2-40B4-BE49-F238E27FC236}">
                <a16:creationId xmlns:a16="http://schemas.microsoft.com/office/drawing/2014/main" id="{5152FD2A-067A-4A41-ADA6-3ED2C092A9E0}"/>
              </a:ext>
            </a:extLst>
          </p:cNvPr>
          <p:cNvSpPr txBox="1"/>
          <p:nvPr userDrawn="1"/>
        </p:nvSpPr>
        <p:spPr>
          <a:xfrm>
            <a:off x="5213367" y="5780004"/>
            <a:ext cx="3390865" cy="1383199"/>
          </a:xfrm>
          <a:prstGeom prst="rect">
            <a:avLst/>
          </a:prstGeom>
          <a:noFill/>
        </p:spPr>
        <p:txBody>
          <a:bodyPr wrap="none" rtlCol="0">
            <a:spAutoFit/>
          </a:bodyPr>
          <a:lstStyle/>
          <a:p>
            <a:pPr algn="ctr"/>
            <a:r>
              <a:rPr lang="en-US" sz="2267" b="0" dirty="0">
                <a:solidFill>
                  <a:schemeClr val="bg1"/>
                </a:solidFill>
                <a:latin typeface="+mj-lt"/>
              </a:rPr>
              <a:t>kleinandpartners.com</a:t>
            </a:r>
          </a:p>
          <a:p>
            <a:pPr algn="ctr"/>
            <a:endParaRPr lang="en-US" sz="1587" dirty="0">
              <a:solidFill>
                <a:schemeClr val="bg1"/>
              </a:solidFill>
              <a:latin typeface="+mj-lt"/>
            </a:endParaRPr>
          </a:p>
          <a:p>
            <a:pPr algn="ctr"/>
            <a:r>
              <a:rPr lang="en-US" sz="2267" dirty="0">
                <a:solidFill>
                  <a:schemeClr val="bg1"/>
                </a:solidFill>
                <a:latin typeface="+mj-lt"/>
              </a:rPr>
              <a:t>Rob Klein, Founder &amp; CEO</a:t>
            </a:r>
          </a:p>
          <a:p>
            <a:pPr algn="ctr"/>
            <a:r>
              <a:rPr lang="en-US" sz="2267" dirty="0">
                <a:solidFill>
                  <a:schemeClr val="bg1"/>
                </a:solidFill>
                <a:latin typeface="+mj-lt"/>
              </a:rPr>
              <a:t>rob@kleinandpartners.com</a:t>
            </a:r>
          </a:p>
        </p:txBody>
      </p:sp>
      <p:cxnSp>
        <p:nvCxnSpPr>
          <p:cNvPr id="4" name="Straight Connector 3">
            <a:extLst>
              <a:ext uri="{FF2B5EF4-FFF2-40B4-BE49-F238E27FC236}">
                <a16:creationId xmlns:a16="http://schemas.microsoft.com/office/drawing/2014/main" id="{2D8F56A6-97E2-48FF-8F87-179E3D56460A}"/>
              </a:ext>
            </a:extLst>
          </p:cNvPr>
          <p:cNvCxnSpPr/>
          <p:nvPr userDrawn="1"/>
        </p:nvCxnSpPr>
        <p:spPr>
          <a:xfrm>
            <a:off x="6294448" y="6317808"/>
            <a:ext cx="10147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C4CF7B-38FC-4419-8B1E-20DE8D1CEC3A}"/>
              </a:ext>
            </a:extLst>
          </p:cNvPr>
          <p:cNvSpPr txBox="1"/>
          <p:nvPr userDrawn="1"/>
        </p:nvSpPr>
        <p:spPr>
          <a:xfrm>
            <a:off x="965200" y="1905000"/>
            <a:ext cx="8555163" cy="923330"/>
          </a:xfrm>
          <a:prstGeom prst="rect">
            <a:avLst/>
          </a:prstGeom>
          <a:noFill/>
        </p:spPr>
        <p:txBody>
          <a:bodyPr wrap="none" rtlCol="0">
            <a:spAutoFit/>
          </a:bodyPr>
          <a:lstStyle/>
          <a:p>
            <a:r>
              <a:rPr lang="en-US" sz="5400" dirty="0">
                <a:solidFill>
                  <a:schemeClr val="bg1"/>
                </a:solidFill>
                <a:latin typeface="Calibri Light" panose="020F0302020204030204" pitchFamily="34" charset="0"/>
                <a:cs typeface="Calibri Light" panose="020F0302020204030204" pitchFamily="34" charset="0"/>
              </a:rPr>
              <a:t>For more information contact:</a:t>
            </a:r>
          </a:p>
        </p:txBody>
      </p:sp>
    </p:spTree>
    <p:extLst>
      <p:ext uri="{BB962C8B-B14F-4D97-AF65-F5344CB8AC3E}">
        <p14:creationId xmlns:p14="http://schemas.microsoft.com/office/powerpoint/2010/main" val="185540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80658" indent="-180658">
              <a:buSzPct val="100000"/>
              <a:buFont typeface="Wingdings" pitchFamily="2" charset="2"/>
              <a:buChar char=""/>
              <a:defRPr sz="1400">
                <a:latin typeface="Calibri Light" panose="020F0302020204030204" pitchFamily="34" charset="0"/>
              </a:defRPr>
            </a:lvl1pPr>
            <a:lvl2pPr>
              <a:defRPr sz="1400">
                <a:latin typeface="Calibri Light" panose="020F0302020204030204" pitchFamily="34" charset="0"/>
              </a:defRPr>
            </a:lvl2pPr>
            <a:lvl3pPr>
              <a:defRPr sz="1400">
                <a:latin typeface="Calibri Light" panose="020F0302020204030204" pitchFamily="34" charset="0"/>
              </a:defRPr>
            </a:lvl3pPr>
            <a:lvl4pPr>
              <a:defRPr sz="1400">
                <a:latin typeface="Calibri Light" panose="020F0302020204030204" pitchFamily="34" charset="0"/>
              </a:defRPr>
            </a:lvl4pPr>
            <a:lvl5pPr>
              <a:defRPr sz="140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5" name="Title Placeholder 1"/>
          <p:cNvSpPr>
            <a:spLocks noGrp="1"/>
          </p:cNvSpPr>
          <p:nvPr>
            <p:ph type="title"/>
          </p:nvPr>
        </p:nvSpPr>
        <p:spPr>
          <a:xfrm>
            <a:off x="2826328" y="152401"/>
            <a:ext cx="10704482" cy="409643"/>
          </a:xfrm>
          <a:prstGeom prst="rect">
            <a:avLst/>
          </a:prstGeom>
        </p:spPr>
        <p:txBody>
          <a:bodyPr vert="horz" lIns="101853" tIns="50926" rIns="101853" bIns="50926" rtlCol="0" anchor="ctr">
            <a:normAutofit/>
          </a:bodyPr>
          <a:lstStyle>
            <a:lvl1pPr>
              <a:defRPr>
                <a:latin typeface="Calibri Light" panose="020F0302020204030204" pitchFamily="34" charset="0"/>
              </a:defRPr>
            </a:lvl1pPr>
          </a:lstStyle>
          <a:p>
            <a:r>
              <a:rPr lang="en-US" dirty="0"/>
              <a:t>Click to edit Master title style</a:t>
            </a:r>
          </a:p>
        </p:txBody>
      </p:sp>
    </p:spTree>
    <p:extLst>
      <p:ext uri="{BB962C8B-B14F-4D97-AF65-F5344CB8AC3E}">
        <p14:creationId xmlns:p14="http://schemas.microsoft.com/office/powerpoint/2010/main" val="77184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0882" y="1739797"/>
            <a:ext cx="6105173" cy="725064"/>
          </a:xfrm>
        </p:spPr>
        <p:txBody>
          <a:bodyPr anchor="b"/>
          <a:lstStyle>
            <a:lvl1pPr marL="0" indent="0">
              <a:buNone/>
              <a:defRPr sz="2700" b="1">
                <a:latin typeface="Calibri Light" panose="020F0302020204030204" pitchFamily="34" charset="0"/>
              </a:defRPr>
            </a:lvl1pPr>
            <a:lvl2pPr marL="509262" indent="0">
              <a:buNone/>
              <a:defRPr sz="2200" b="1"/>
            </a:lvl2pPr>
            <a:lvl3pPr marL="1018524" indent="0">
              <a:buNone/>
              <a:defRPr sz="2000" b="1"/>
            </a:lvl3pPr>
            <a:lvl4pPr marL="1527784" indent="0">
              <a:buNone/>
              <a:defRPr sz="1800" b="1"/>
            </a:lvl4pPr>
            <a:lvl5pPr marL="2037047" indent="0">
              <a:buNone/>
              <a:defRPr sz="1800" b="1"/>
            </a:lvl5pPr>
            <a:lvl6pPr marL="2546310" indent="0">
              <a:buNone/>
              <a:defRPr sz="1800" b="1"/>
            </a:lvl6pPr>
            <a:lvl7pPr marL="3055573" indent="0">
              <a:buNone/>
              <a:defRPr sz="1800" b="1"/>
            </a:lvl7pPr>
            <a:lvl8pPr marL="3564834" indent="0">
              <a:buNone/>
              <a:defRPr sz="1800" b="1"/>
            </a:lvl8pPr>
            <a:lvl9pPr marL="4074095" indent="0">
              <a:buNone/>
              <a:defRPr sz="1800" b="1"/>
            </a:lvl9pPr>
          </a:lstStyle>
          <a:p>
            <a:pPr lvl="0"/>
            <a:r>
              <a:rPr lang="en-US"/>
              <a:t>Click to edit Master text styles</a:t>
            </a:r>
          </a:p>
        </p:txBody>
      </p:sp>
      <p:sp>
        <p:nvSpPr>
          <p:cNvPr id="4" name="Content Placeholder 3"/>
          <p:cNvSpPr>
            <a:spLocks noGrp="1"/>
          </p:cNvSpPr>
          <p:nvPr>
            <p:ph sz="half" idx="2"/>
          </p:nvPr>
        </p:nvSpPr>
        <p:spPr>
          <a:xfrm>
            <a:off x="690882" y="2464861"/>
            <a:ext cx="6105173" cy="4478126"/>
          </a:xfrm>
        </p:spPr>
        <p:txBody>
          <a:bodyPr/>
          <a:lstStyle>
            <a:lvl1pPr>
              <a:buFont typeface="Arial" pitchFamily="34" charset="0"/>
              <a:buChar char="•"/>
              <a:defRPr sz="2700">
                <a:latin typeface="Calibri Light" panose="020F0302020204030204" pitchFamily="34" charset="0"/>
              </a:defRPr>
            </a:lvl1pPr>
            <a:lvl2pPr>
              <a:defRPr sz="22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019154" y="1739797"/>
            <a:ext cx="6107572" cy="725064"/>
          </a:xfrm>
        </p:spPr>
        <p:txBody>
          <a:bodyPr anchor="b"/>
          <a:lstStyle>
            <a:lvl1pPr marL="0" indent="0">
              <a:buNone/>
              <a:defRPr sz="2700" b="1">
                <a:latin typeface="Calibri Light" panose="020F0302020204030204" pitchFamily="34" charset="0"/>
              </a:defRPr>
            </a:lvl1pPr>
            <a:lvl2pPr marL="509262" indent="0">
              <a:buNone/>
              <a:defRPr sz="2200" b="1"/>
            </a:lvl2pPr>
            <a:lvl3pPr marL="1018524" indent="0">
              <a:buNone/>
              <a:defRPr sz="2000" b="1"/>
            </a:lvl3pPr>
            <a:lvl4pPr marL="1527784" indent="0">
              <a:buNone/>
              <a:defRPr sz="1800" b="1"/>
            </a:lvl4pPr>
            <a:lvl5pPr marL="2037047" indent="0">
              <a:buNone/>
              <a:defRPr sz="1800" b="1"/>
            </a:lvl5pPr>
            <a:lvl6pPr marL="2546310" indent="0">
              <a:buNone/>
              <a:defRPr sz="1800" b="1"/>
            </a:lvl6pPr>
            <a:lvl7pPr marL="3055573" indent="0">
              <a:buNone/>
              <a:defRPr sz="1800" b="1"/>
            </a:lvl7pPr>
            <a:lvl8pPr marL="3564834" indent="0">
              <a:buNone/>
              <a:defRPr sz="1800" b="1"/>
            </a:lvl8pPr>
            <a:lvl9pPr marL="4074095"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019154" y="2464861"/>
            <a:ext cx="6107572" cy="4478126"/>
          </a:xfrm>
        </p:spPr>
        <p:txBody>
          <a:bodyPr/>
          <a:lstStyle>
            <a:lvl1pPr>
              <a:buFont typeface="Arial" pitchFamily="34" charset="0"/>
              <a:buChar char="•"/>
              <a:defRPr sz="2700">
                <a:latin typeface="Calibri Light" panose="020F0302020204030204" pitchFamily="34" charset="0"/>
              </a:defRPr>
            </a:lvl1pPr>
            <a:lvl2pPr>
              <a:defRPr sz="22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10" name="Title Placeholder 1">
            <a:extLst>
              <a:ext uri="{FF2B5EF4-FFF2-40B4-BE49-F238E27FC236}">
                <a16:creationId xmlns:a16="http://schemas.microsoft.com/office/drawing/2014/main" id="{EC2809B5-00C8-43B5-BDAC-9133EEFEBCBA}"/>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1012805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2414486"/>
            <a:ext cx="11744960" cy="1666028"/>
          </a:xfrm>
        </p:spPr>
        <p:txBody>
          <a:bodyPr/>
          <a:lstStyle>
            <a:lvl1pPr>
              <a:defRPr>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108960" y="4404360"/>
            <a:ext cx="9672320" cy="1986280"/>
          </a:xfrm>
        </p:spPr>
        <p:txBody>
          <a:bodyPr/>
          <a:lstStyle>
            <a:lvl1pPr marL="0" indent="0" algn="r">
              <a:buNone/>
              <a:defRPr>
                <a:solidFill>
                  <a:schemeClr val="tx1">
                    <a:tint val="75000"/>
                  </a:schemeClr>
                </a:solidFill>
                <a:latin typeface="Calibri Light" panose="020F0302020204030204" pitchFamily="34" charset="0"/>
              </a:defRPr>
            </a:lvl1pPr>
            <a:lvl2pPr marL="509262" indent="0" algn="ctr">
              <a:buNone/>
              <a:defRPr>
                <a:solidFill>
                  <a:schemeClr val="tx1">
                    <a:tint val="75000"/>
                  </a:schemeClr>
                </a:solidFill>
              </a:defRPr>
            </a:lvl2pPr>
            <a:lvl3pPr marL="1018524" indent="0" algn="ctr">
              <a:buNone/>
              <a:defRPr>
                <a:solidFill>
                  <a:schemeClr val="tx1">
                    <a:tint val="75000"/>
                  </a:schemeClr>
                </a:solidFill>
              </a:defRPr>
            </a:lvl3pPr>
            <a:lvl4pPr marL="1527784" indent="0" algn="ctr">
              <a:buNone/>
              <a:defRPr>
                <a:solidFill>
                  <a:schemeClr val="tx1">
                    <a:tint val="75000"/>
                  </a:schemeClr>
                </a:solidFill>
              </a:defRPr>
            </a:lvl4pPr>
            <a:lvl5pPr marL="2037047" indent="0" algn="ctr">
              <a:buNone/>
              <a:defRPr>
                <a:solidFill>
                  <a:schemeClr val="tx1">
                    <a:tint val="75000"/>
                  </a:schemeClr>
                </a:solidFill>
              </a:defRPr>
            </a:lvl5pPr>
            <a:lvl6pPr marL="2546310" indent="0" algn="ctr">
              <a:buNone/>
              <a:defRPr>
                <a:solidFill>
                  <a:schemeClr val="tx1">
                    <a:tint val="75000"/>
                  </a:schemeClr>
                </a:solidFill>
              </a:defRPr>
            </a:lvl6pPr>
            <a:lvl7pPr marL="3055573" indent="0" algn="ctr">
              <a:buNone/>
              <a:defRPr>
                <a:solidFill>
                  <a:schemeClr val="tx1">
                    <a:tint val="75000"/>
                  </a:schemeClr>
                </a:solidFill>
              </a:defRPr>
            </a:lvl7pPr>
            <a:lvl8pPr marL="3564834" indent="0" algn="ctr">
              <a:buNone/>
              <a:defRPr>
                <a:solidFill>
                  <a:schemeClr val="tx1">
                    <a:tint val="75000"/>
                  </a:schemeClr>
                </a:solidFill>
              </a:defRPr>
            </a:lvl8pPr>
            <a:lvl9pPr marL="4074095"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658934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80658" indent="-180658">
              <a:buSzPct val="100000"/>
              <a:buFont typeface="Wingdings" pitchFamily="2" charset="2"/>
              <a:buChar char=""/>
              <a:defRPr sz="1400">
                <a:latin typeface="Calibri Light" panose="020F0302020204030204" pitchFamily="34" charset="0"/>
              </a:defRPr>
            </a:lvl1pPr>
            <a:lvl2pPr>
              <a:defRPr sz="1400">
                <a:latin typeface="Calibri Light" panose="020F0302020204030204" pitchFamily="34" charset="0"/>
              </a:defRPr>
            </a:lvl2pPr>
            <a:lvl3pPr>
              <a:defRPr sz="1400">
                <a:latin typeface="Calibri Light" panose="020F0302020204030204" pitchFamily="34" charset="0"/>
              </a:defRPr>
            </a:lvl3pPr>
            <a:lvl4pPr>
              <a:defRPr sz="1400">
                <a:latin typeface="Calibri Light" panose="020F0302020204030204" pitchFamily="34" charset="0"/>
              </a:defRPr>
            </a:lvl4pPr>
            <a:lvl5pPr>
              <a:defRPr sz="140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7" name="Title Placeholder 1">
            <a:extLst>
              <a:ext uri="{FF2B5EF4-FFF2-40B4-BE49-F238E27FC236}">
                <a16:creationId xmlns:a16="http://schemas.microsoft.com/office/drawing/2014/main" id="{854EF740-9446-4266-A34E-C3758B9F936D}"/>
              </a:ext>
            </a:extLst>
          </p:cNvPr>
          <p:cNvSpPr>
            <a:spLocks noGrp="1"/>
          </p:cNvSpPr>
          <p:nvPr>
            <p:ph type="title"/>
          </p:nvPr>
        </p:nvSpPr>
        <p:spPr>
          <a:xfrm>
            <a:off x="515174" y="465845"/>
            <a:ext cx="12878001" cy="409643"/>
          </a:xfrm>
          <a:prstGeom prst="rect">
            <a:avLst/>
          </a:prstGeom>
        </p:spPr>
        <p:txBody>
          <a:bodyPr vert="horz" lIns="101853" tIns="50926" rIns="101853" bIns="50926"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22375638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015" y="3838893"/>
            <a:ext cx="11744960" cy="1543685"/>
          </a:xfrm>
        </p:spPr>
        <p:txBody>
          <a:bodyPr anchor="t">
            <a:normAutofit/>
          </a:bodyPr>
          <a:lstStyle>
            <a:lvl1pPr algn="l">
              <a:defRPr sz="4800" b="0" cap="all">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61015" y="2138680"/>
            <a:ext cx="11744960" cy="1700212"/>
          </a:xfrm>
        </p:spPr>
        <p:txBody>
          <a:bodyPr anchor="b">
            <a:normAutofit/>
          </a:bodyPr>
          <a:lstStyle>
            <a:lvl1pPr marL="0" indent="0">
              <a:buNone/>
              <a:defRPr sz="2400">
                <a:solidFill>
                  <a:schemeClr val="accent6">
                    <a:lumMod val="75000"/>
                  </a:schemeClr>
                </a:solidFill>
                <a:latin typeface="Calibri Light" panose="020F0302020204030204" pitchFamily="34" charset="0"/>
              </a:defRPr>
            </a:lvl1pPr>
            <a:lvl2pPr marL="509262" indent="0">
              <a:buNone/>
              <a:defRPr sz="2000">
                <a:solidFill>
                  <a:schemeClr val="tx1">
                    <a:tint val="75000"/>
                  </a:schemeClr>
                </a:solidFill>
              </a:defRPr>
            </a:lvl2pPr>
            <a:lvl3pPr marL="1018524" indent="0">
              <a:buNone/>
              <a:defRPr sz="1800">
                <a:solidFill>
                  <a:schemeClr val="tx1">
                    <a:tint val="75000"/>
                  </a:schemeClr>
                </a:solidFill>
              </a:defRPr>
            </a:lvl3pPr>
            <a:lvl4pPr marL="1527784" indent="0">
              <a:buNone/>
              <a:defRPr sz="1600">
                <a:solidFill>
                  <a:schemeClr val="tx1">
                    <a:tint val="75000"/>
                  </a:schemeClr>
                </a:solidFill>
              </a:defRPr>
            </a:lvl4pPr>
            <a:lvl5pPr marL="2037047" indent="0">
              <a:buNone/>
              <a:defRPr sz="1600">
                <a:solidFill>
                  <a:schemeClr val="tx1">
                    <a:tint val="75000"/>
                  </a:schemeClr>
                </a:solidFill>
              </a:defRPr>
            </a:lvl5pPr>
            <a:lvl6pPr marL="2546310" indent="0">
              <a:buNone/>
              <a:defRPr sz="1600">
                <a:solidFill>
                  <a:schemeClr val="tx1">
                    <a:tint val="75000"/>
                  </a:schemeClr>
                </a:solidFill>
              </a:defRPr>
            </a:lvl6pPr>
            <a:lvl7pPr marL="3055573" indent="0">
              <a:buNone/>
              <a:defRPr sz="1600">
                <a:solidFill>
                  <a:schemeClr val="tx1">
                    <a:tint val="75000"/>
                  </a:schemeClr>
                </a:solidFill>
              </a:defRPr>
            </a:lvl7pPr>
            <a:lvl8pPr marL="3564834" indent="0">
              <a:buNone/>
              <a:defRPr sz="1600">
                <a:solidFill>
                  <a:schemeClr val="tx1">
                    <a:tint val="75000"/>
                  </a:schemeClr>
                </a:solidFill>
              </a:defRPr>
            </a:lvl8pPr>
            <a:lvl9pPr marL="4074095"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3029958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0880" y="1813563"/>
            <a:ext cx="6102773" cy="5129425"/>
          </a:xfrm>
        </p:spPr>
        <p:txBody>
          <a:bodyPr/>
          <a:lstStyle>
            <a:lvl1pPr>
              <a:buFont typeface="Arial" pitchFamily="34" charset="0"/>
              <a:buChar cha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3947" y="1813563"/>
            <a:ext cx="6102773" cy="5129425"/>
          </a:xfrm>
        </p:spPr>
        <p:txBody>
          <a:bodyPr/>
          <a:lstStyle>
            <a:lvl1pPr>
              <a:buFont typeface="Arial" pitchFamily="34" charset="0"/>
              <a:buChar cha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8" name="Title Placeholder 1">
            <a:extLst>
              <a:ext uri="{FF2B5EF4-FFF2-40B4-BE49-F238E27FC236}">
                <a16:creationId xmlns:a16="http://schemas.microsoft.com/office/drawing/2014/main" id="{F3DA8EBC-8C97-4295-86DB-31D8CD031B50}"/>
              </a:ext>
            </a:extLst>
          </p:cNvPr>
          <p:cNvSpPr>
            <a:spLocks noGrp="1"/>
          </p:cNvSpPr>
          <p:nvPr>
            <p:ph type="title"/>
          </p:nvPr>
        </p:nvSpPr>
        <p:spPr>
          <a:xfrm>
            <a:off x="515174" y="465845"/>
            <a:ext cx="12878001" cy="409643"/>
          </a:xfrm>
          <a:prstGeom prst="rect">
            <a:avLst/>
          </a:prstGeom>
        </p:spPr>
        <p:txBody>
          <a:bodyPr vert="horz" lIns="101853" tIns="50926" rIns="101853" bIns="50926"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260488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0882" y="1739797"/>
            <a:ext cx="6105173" cy="725064"/>
          </a:xfrm>
        </p:spPr>
        <p:txBody>
          <a:bodyPr anchor="b"/>
          <a:lstStyle>
            <a:lvl1pPr marL="0" indent="0">
              <a:buNone/>
              <a:defRPr sz="2700" b="1">
                <a:latin typeface="Calibri Light" panose="020F0302020204030204" pitchFamily="34" charset="0"/>
              </a:defRPr>
            </a:lvl1pPr>
            <a:lvl2pPr marL="509262" indent="0">
              <a:buNone/>
              <a:defRPr sz="2200" b="1"/>
            </a:lvl2pPr>
            <a:lvl3pPr marL="1018524" indent="0">
              <a:buNone/>
              <a:defRPr sz="2000" b="1"/>
            </a:lvl3pPr>
            <a:lvl4pPr marL="1527784" indent="0">
              <a:buNone/>
              <a:defRPr sz="1800" b="1"/>
            </a:lvl4pPr>
            <a:lvl5pPr marL="2037047" indent="0">
              <a:buNone/>
              <a:defRPr sz="1800" b="1"/>
            </a:lvl5pPr>
            <a:lvl6pPr marL="2546310" indent="0">
              <a:buNone/>
              <a:defRPr sz="1800" b="1"/>
            </a:lvl6pPr>
            <a:lvl7pPr marL="3055573" indent="0">
              <a:buNone/>
              <a:defRPr sz="1800" b="1"/>
            </a:lvl7pPr>
            <a:lvl8pPr marL="3564834" indent="0">
              <a:buNone/>
              <a:defRPr sz="1800" b="1"/>
            </a:lvl8pPr>
            <a:lvl9pPr marL="4074095" indent="0">
              <a:buNone/>
              <a:defRPr sz="1800" b="1"/>
            </a:lvl9pPr>
          </a:lstStyle>
          <a:p>
            <a:pPr lvl="0"/>
            <a:r>
              <a:rPr lang="en-US"/>
              <a:t>Click to edit Master text styles</a:t>
            </a:r>
          </a:p>
        </p:txBody>
      </p:sp>
      <p:sp>
        <p:nvSpPr>
          <p:cNvPr id="4" name="Content Placeholder 3"/>
          <p:cNvSpPr>
            <a:spLocks noGrp="1"/>
          </p:cNvSpPr>
          <p:nvPr>
            <p:ph sz="half" idx="2"/>
          </p:nvPr>
        </p:nvSpPr>
        <p:spPr>
          <a:xfrm>
            <a:off x="690882" y="2464861"/>
            <a:ext cx="6105173" cy="4478126"/>
          </a:xfrm>
        </p:spPr>
        <p:txBody>
          <a:bodyPr/>
          <a:lstStyle>
            <a:lvl1pPr>
              <a:buFont typeface="Arial" pitchFamily="34" charset="0"/>
              <a:buChar char="•"/>
              <a:defRPr sz="2700">
                <a:latin typeface="Calibri Light" panose="020F0302020204030204" pitchFamily="34" charset="0"/>
              </a:defRPr>
            </a:lvl1pPr>
            <a:lvl2pPr>
              <a:defRPr sz="22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019154" y="1739797"/>
            <a:ext cx="6107572" cy="725064"/>
          </a:xfrm>
        </p:spPr>
        <p:txBody>
          <a:bodyPr anchor="b"/>
          <a:lstStyle>
            <a:lvl1pPr marL="0" indent="0">
              <a:buNone/>
              <a:defRPr sz="2700" b="1">
                <a:latin typeface="Calibri Light" panose="020F0302020204030204" pitchFamily="34" charset="0"/>
              </a:defRPr>
            </a:lvl1pPr>
            <a:lvl2pPr marL="509262" indent="0">
              <a:buNone/>
              <a:defRPr sz="2200" b="1"/>
            </a:lvl2pPr>
            <a:lvl3pPr marL="1018524" indent="0">
              <a:buNone/>
              <a:defRPr sz="2000" b="1"/>
            </a:lvl3pPr>
            <a:lvl4pPr marL="1527784" indent="0">
              <a:buNone/>
              <a:defRPr sz="1800" b="1"/>
            </a:lvl4pPr>
            <a:lvl5pPr marL="2037047" indent="0">
              <a:buNone/>
              <a:defRPr sz="1800" b="1"/>
            </a:lvl5pPr>
            <a:lvl6pPr marL="2546310" indent="0">
              <a:buNone/>
              <a:defRPr sz="1800" b="1"/>
            </a:lvl6pPr>
            <a:lvl7pPr marL="3055573" indent="0">
              <a:buNone/>
              <a:defRPr sz="1800" b="1"/>
            </a:lvl7pPr>
            <a:lvl8pPr marL="3564834" indent="0">
              <a:buNone/>
              <a:defRPr sz="1800" b="1"/>
            </a:lvl8pPr>
            <a:lvl9pPr marL="4074095"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019154" y="2464861"/>
            <a:ext cx="6107572" cy="4478126"/>
          </a:xfrm>
        </p:spPr>
        <p:txBody>
          <a:bodyPr/>
          <a:lstStyle>
            <a:lvl1pPr>
              <a:buFont typeface="Arial" pitchFamily="34" charset="0"/>
              <a:buChar char="•"/>
              <a:defRPr sz="2700">
                <a:latin typeface="Calibri Light" panose="020F0302020204030204" pitchFamily="34" charset="0"/>
              </a:defRPr>
            </a:lvl1pPr>
            <a:lvl2pPr>
              <a:defRPr sz="22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10" name="Title Placeholder 1">
            <a:extLst>
              <a:ext uri="{FF2B5EF4-FFF2-40B4-BE49-F238E27FC236}">
                <a16:creationId xmlns:a16="http://schemas.microsoft.com/office/drawing/2014/main" id="{EC2809B5-00C8-43B5-BDAC-9133EEFEBCBA}"/>
              </a:ext>
            </a:extLst>
          </p:cNvPr>
          <p:cNvSpPr>
            <a:spLocks noGrp="1"/>
          </p:cNvSpPr>
          <p:nvPr>
            <p:ph type="title"/>
          </p:nvPr>
        </p:nvSpPr>
        <p:spPr>
          <a:xfrm>
            <a:off x="515174" y="465845"/>
            <a:ext cx="12878001" cy="409643"/>
          </a:xfrm>
          <a:prstGeom prst="rect">
            <a:avLst/>
          </a:prstGeom>
        </p:spPr>
        <p:txBody>
          <a:bodyPr vert="horz" lIns="101853" tIns="50926" rIns="101853" bIns="50926"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4108138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6" name="Title Placeholder 1">
            <a:extLst>
              <a:ext uri="{FF2B5EF4-FFF2-40B4-BE49-F238E27FC236}">
                <a16:creationId xmlns:a16="http://schemas.microsoft.com/office/drawing/2014/main" id="{60E8D6C7-C44F-410A-9C92-95EBF78EB143}"/>
              </a:ext>
            </a:extLst>
          </p:cNvPr>
          <p:cNvSpPr>
            <a:spLocks noGrp="1"/>
          </p:cNvSpPr>
          <p:nvPr>
            <p:ph type="title"/>
          </p:nvPr>
        </p:nvSpPr>
        <p:spPr>
          <a:xfrm>
            <a:off x="515174" y="465845"/>
            <a:ext cx="12878001" cy="409643"/>
          </a:xfrm>
          <a:prstGeom prst="rect">
            <a:avLst/>
          </a:prstGeom>
        </p:spPr>
        <p:txBody>
          <a:bodyPr vert="horz" lIns="101853" tIns="50926" rIns="101853" bIns="50926"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60722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970035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5" y="309457"/>
            <a:ext cx="4545895" cy="1316990"/>
          </a:xfrm>
        </p:spPr>
        <p:txBody>
          <a:bodyPr anchor="b"/>
          <a:lstStyle>
            <a:lvl1pPr algn="l">
              <a:defRPr sz="2200" b="1">
                <a:latin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402299" y="309461"/>
            <a:ext cx="7724422" cy="6633528"/>
          </a:xfrm>
        </p:spPr>
        <p:txBody>
          <a:bodyPr/>
          <a:lstStyle>
            <a:lvl1pPr>
              <a:buFont typeface="Arial" pitchFamily="34" charset="0"/>
              <a:buChar char="•"/>
              <a:defRPr sz="3600">
                <a:latin typeface="Calibri Light" panose="020F0302020204030204" pitchFamily="34" charset="0"/>
              </a:defRPr>
            </a:lvl1pPr>
            <a:lvl2pPr>
              <a:defRPr sz="3100">
                <a:latin typeface="Calibri Light" panose="020F0302020204030204" pitchFamily="34" charset="0"/>
              </a:defRPr>
            </a:lvl2pPr>
            <a:lvl3pPr>
              <a:defRPr sz="27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0885" y="1626451"/>
            <a:ext cx="4545895" cy="5316538"/>
          </a:xfrm>
        </p:spPr>
        <p:txBody>
          <a:bodyPr/>
          <a:lstStyle>
            <a:lvl1pPr marL="0" indent="0">
              <a:buNone/>
              <a:defRPr sz="1600">
                <a:latin typeface="Calibri Light" panose="020F0302020204030204" pitchFamily="34" charset="0"/>
              </a:defRPr>
            </a:lvl1pPr>
            <a:lvl2pPr marL="509262" indent="0">
              <a:buNone/>
              <a:defRPr sz="1300"/>
            </a:lvl2pPr>
            <a:lvl3pPr marL="1018524" indent="0">
              <a:buNone/>
              <a:defRPr sz="1100"/>
            </a:lvl3pPr>
            <a:lvl4pPr marL="1527784" indent="0">
              <a:buNone/>
              <a:defRPr sz="1000"/>
            </a:lvl4pPr>
            <a:lvl5pPr marL="2037047" indent="0">
              <a:buNone/>
              <a:defRPr sz="1000"/>
            </a:lvl5pPr>
            <a:lvl6pPr marL="2546310" indent="0">
              <a:buNone/>
              <a:defRPr sz="1000"/>
            </a:lvl6pPr>
            <a:lvl7pPr marL="3055573" indent="0">
              <a:buNone/>
              <a:defRPr sz="1000"/>
            </a:lvl7pPr>
            <a:lvl8pPr marL="3564834" indent="0">
              <a:buNone/>
              <a:defRPr sz="1000"/>
            </a:lvl8pPr>
            <a:lvl9pPr marL="4074095"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590211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47" y="5440683"/>
            <a:ext cx="8290560" cy="642303"/>
          </a:xfrm>
        </p:spPr>
        <p:txBody>
          <a:bodyPr anchor="b"/>
          <a:lstStyle>
            <a:lvl1pPr algn="l">
              <a:defRPr sz="2200" b="1">
                <a:latin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2708347" y="694478"/>
            <a:ext cx="8290560" cy="4663440"/>
          </a:xfrm>
        </p:spPr>
        <p:txBody>
          <a:bodyPr/>
          <a:lstStyle>
            <a:lvl1pPr marL="0" indent="0">
              <a:buNone/>
              <a:defRPr sz="3600">
                <a:latin typeface="Calibri Light" panose="020F0302020204030204" pitchFamily="34" charset="0"/>
              </a:defRPr>
            </a:lvl1pPr>
            <a:lvl2pPr marL="509262" indent="0">
              <a:buNone/>
              <a:defRPr sz="3100"/>
            </a:lvl2pPr>
            <a:lvl3pPr marL="1018524" indent="0">
              <a:buNone/>
              <a:defRPr sz="2700"/>
            </a:lvl3pPr>
            <a:lvl4pPr marL="1527784" indent="0">
              <a:buNone/>
              <a:defRPr sz="2200"/>
            </a:lvl4pPr>
            <a:lvl5pPr marL="2037047" indent="0">
              <a:buNone/>
              <a:defRPr sz="2200"/>
            </a:lvl5pPr>
            <a:lvl6pPr marL="2546310" indent="0">
              <a:buNone/>
              <a:defRPr sz="2200"/>
            </a:lvl6pPr>
            <a:lvl7pPr marL="3055573" indent="0">
              <a:buNone/>
              <a:defRPr sz="2200"/>
            </a:lvl7pPr>
            <a:lvl8pPr marL="3564834" indent="0">
              <a:buNone/>
              <a:defRPr sz="2200"/>
            </a:lvl8pPr>
            <a:lvl9pPr marL="4074095" indent="0">
              <a:buNone/>
              <a:defRPr sz="2200"/>
            </a:lvl9pPr>
          </a:lstStyle>
          <a:p>
            <a:r>
              <a:rPr lang="en-US" dirty="0"/>
              <a:t>Click icon to add picture</a:t>
            </a:r>
          </a:p>
        </p:txBody>
      </p:sp>
      <p:sp>
        <p:nvSpPr>
          <p:cNvPr id="4" name="Text Placeholder 3"/>
          <p:cNvSpPr>
            <a:spLocks noGrp="1"/>
          </p:cNvSpPr>
          <p:nvPr>
            <p:ph type="body" sz="half" idx="2"/>
          </p:nvPr>
        </p:nvSpPr>
        <p:spPr>
          <a:xfrm>
            <a:off x="2708347" y="6082986"/>
            <a:ext cx="8290560" cy="912177"/>
          </a:xfrm>
        </p:spPr>
        <p:txBody>
          <a:bodyPr/>
          <a:lstStyle>
            <a:lvl1pPr marL="0" indent="0">
              <a:buNone/>
              <a:defRPr sz="1600">
                <a:latin typeface="Calibri Light" panose="020F0302020204030204" pitchFamily="34" charset="0"/>
              </a:defRPr>
            </a:lvl1pPr>
            <a:lvl2pPr marL="509262" indent="0">
              <a:buNone/>
              <a:defRPr sz="1300"/>
            </a:lvl2pPr>
            <a:lvl3pPr marL="1018524" indent="0">
              <a:buNone/>
              <a:defRPr sz="1100"/>
            </a:lvl3pPr>
            <a:lvl4pPr marL="1527784" indent="0">
              <a:buNone/>
              <a:defRPr sz="1000"/>
            </a:lvl4pPr>
            <a:lvl5pPr marL="2037047" indent="0">
              <a:buNone/>
              <a:defRPr sz="1000"/>
            </a:lvl5pPr>
            <a:lvl6pPr marL="2546310" indent="0">
              <a:buNone/>
              <a:defRPr sz="1000"/>
            </a:lvl6pPr>
            <a:lvl7pPr marL="3055573" indent="0">
              <a:buNone/>
              <a:defRPr sz="1000"/>
            </a:lvl7pPr>
            <a:lvl8pPr marL="3564834" indent="0">
              <a:buNone/>
              <a:defRPr sz="1000"/>
            </a:lvl8pPr>
            <a:lvl9pPr marL="4074095"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620372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7" name="Title Placeholder 1">
            <a:extLst>
              <a:ext uri="{FF2B5EF4-FFF2-40B4-BE49-F238E27FC236}">
                <a16:creationId xmlns:a16="http://schemas.microsoft.com/office/drawing/2014/main" id="{4B0C392E-0C1A-4843-B035-E66A20592247}"/>
              </a:ext>
            </a:extLst>
          </p:cNvPr>
          <p:cNvSpPr>
            <a:spLocks noGrp="1"/>
          </p:cNvSpPr>
          <p:nvPr>
            <p:ph type="title"/>
          </p:nvPr>
        </p:nvSpPr>
        <p:spPr>
          <a:xfrm>
            <a:off x="515174" y="465845"/>
            <a:ext cx="12878001" cy="409643"/>
          </a:xfrm>
          <a:prstGeom prst="rect">
            <a:avLst/>
          </a:prstGeom>
        </p:spPr>
        <p:txBody>
          <a:bodyPr vert="horz" lIns="101853" tIns="50926" rIns="101853" bIns="50926"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67058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
        <p:nvSpPr>
          <p:cNvPr id="6" name="Title Placeholder 1">
            <a:extLst>
              <a:ext uri="{FF2B5EF4-FFF2-40B4-BE49-F238E27FC236}">
                <a16:creationId xmlns:a16="http://schemas.microsoft.com/office/drawing/2014/main" id="{60E8D6C7-C44F-410A-9C92-95EBF78EB143}"/>
              </a:ext>
            </a:extLst>
          </p:cNvPr>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Tree>
    <p:extLst>
      <p:ext uri="{BB962C8B-B14F-4D97-AF65-F5344CB8AC3E}">
        <p14:creationId xmlns:p14="http://schemas.microsoft.com/office/powerpoint/2010/main" val="203516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7760" y="311259"/>
            <a:ext cx="3108960" cy="6631728"/>
          </a:xfrm>
        </p:spPr>
        <p:txBody>
          <a:bodyPr vert="eaVert"/>
          <a:lstStyle>
            <a:lvl1pPr>
              <a:defRPr>
                <a:latin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90880" y="311259"/>
            <a:ext cx="9096587" cy="6631728"/>
          </a:xfrm>
        </p:spPr>
        <p:txBody>
          <a:bodyPr vert="eaVert"/>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2520655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400">
                <a:solidFill>
                  <a:schemeClr val="tx1">
                    <a:lumMod val="65000"/>
                    <a:lumOff val="35000"/>
                  </a:schemeClr>
                </a:solidFill>
                <a:latin typeface="Calibri Light" panose="020F0302020204030204" pitchFamily="34" charset="0"/>
              </a:defRPr>
            </a:lvl1pPr>
          </a:lstStyle>
          <a:p>
            <a:pPr defTabSz="741322"/>
            <a:r>
              <a:rPr lang="en-US" dirty="0"/>
              <a:t>Page </a:t>
            </a:r>
            <a:fld id="{BA7A251D-85F2-4855-B559-A3CA3B7FBA69}" type="slidenum">
              <a:rPr lang="en-US" smtClean="0"/>
              <a:pPr defTabSz="741322"/>
              <a:t>‹#›</a:t>
            </a:fld>
            <a:endParaRPr lang="en-US" dirty="0"/>
          </a:p>
        </p:txBody>
      </p:sp>
      <p:sp>
        <p:nvSpPr>
          <p:cNvPr id="7" name="Title 3">
            <a:extLst>
              <a:ext uri="{FF2B5EF4-FFF2-40B4-BE49-F238E27FC236}">
                <a16:creationId xmlns:a16="http://schemas.microsoft.com/office/drawing/2014/main" id="{A88B9557-50E1-4C43-BB12-BD95C558EC18}"/>
              </a:ext>
            </a:extLst>
          </p:cNvPr>
          <p:cNvSpPr>
            <a:spLocks noGrp="1"/>
          </p:cNvSpPr>
          <p:nvPr>
            <p:ph type="title" hasCustomPrompt="1"/>
          </p:nvPr>
        </p:nvSpPr>
        <p:spPr>
          <a:xfrm>
            <a:off x="566910" y="152405"/>
            <a:ext cx="12871137" cy="409643"/>
          </a:xfrm>
          <a:prstGeom prst="rect">
            <a:avLst/>
          </a:prstGeom>
        </p:spPr>
        <p:txBody>
          <a:bodyPr/>
          <a:lstStyle>
            <a:lvl1pPr>
              <a:defRPr/>
            </a:lvl1pPr>
          </a:lstStyle>
          <a:p>
            <a:r>
              <a:rPr lang="en-US" dirty="0"/>
              <a:t>TBD</a:t>
            </a:r>
          </a:p>
        </p:txBody>
      </p:sp>
    </p:spTree>
    <p:extLst>
      <p:ext uri="{BB962C8B-B14F-4D97-AF65-F5344CB8AC3E}">
        <p14:creationId xmlns:p14="http://schemas.microsoft.com/office/powerpoint/2010/main" val="3912895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400">
                <a:solidFill>
                  <a:schemeClr val="tx1">
                    <a:lumMod val="65000"/>
                    <a:lumOff val="35000"/>
                  </a:schemeClr>
                </a:solidFill>
                <a:latin typeface="Calibri Light" panose="020F0302020204030204" pitchFamily="34" charset="0"/>
              </a:defRPr>
            </a:lvl1pPr>
          </a:lstStyle>
          <a:p>
            <a:pPr defTabSz="741322"/>
            <a:r>
              <a:rPr lang="en-US" dirty="0"/>
              <a:t>Page </a:t>
            </a:r>
            <a:fld id="{BA7A251D-85F2-4855-B559-A3CA3B7FBA69}" type="slidenum">
              <a:rPr lang="en-US" smtClean="0"/>
              <a:pPr defTabSz="741322"/>
              <a:t>‹#›</a:t>
            </a:fld>
            <a:endParaRPr lang="en-US" dirty="0"/>
          </a:p>
        </p:txBody>
      </p:sp>
      <p:sp>
        <p:nvSpPr>
          <p:cNvPr id="7" name="Title 3">
            <a:extLst>
              <a:ext uri="{FF2B5EF4-FFF2-40B4-BE49-F238E27FC236}">
                <a16:creationId xmlns:a16="http://schemas.microsoft.com/office/drawing/2014/main" id="{A88B9557-50E1-4C43-BB12-BD95C558EC18}"/>
              </a:ext>
            </a:extLst>
          </p:cNvPr>
          <p:cNvSpPr>
            <a:spLocks noGrp="1"/>
          </p:cNvSpPr>
          <p:nvPr>
            <p:ph type="title" hasCustomPrompt="1"/>
          </p:nvPr>
        </p:nvSpPr>
        <p:spPr>
          <a:xfrm>
            <a:off x="566910" y="152405"/>
            <a:ext cx="12871137" cy="409643"/>
          </a:xfrm>
          <a:prstGeom prst="rect">
            <a:avLst/>
          </a:prstGeom>
        </p:spPr>
        <p:txBody>
          <a:bodyPr/>
          <a:lstStyle>
            <a:lvl1pPr>
              <a:defRPr/>
            </a:lvl1pPr>
          </a:lstStyle>
          <a:p>
            <a:r>
              <a:rPr lang="en-US" dirty="0"/>
              <a:t>TBD</a:t>
            </a:r>
          </a:p>
        </p:txBody>
      </p:sp>
      <p:sp>
        <p:nvSpPr>
          <p:cNvPr id="11" name="Text Placeholder 9">
            <a:extLst>
              <a:ext uri="{FF2B5EF4-FFF2-40B4-BE49-F238E27FC236}">
                <a16:creationId xmlns:a16="http://schemas.microsoft.com/office/drawing/2014/main" id="{50C963CB-EEB0-4DB5-AB00-6D857BCD7E98}"/>
              </a:ext>
            </a:extLst>
          </p:cNvPr>
          <p:cNvSpPr>
            <a:spLocks noGrp="1"/>
          </p:cNvSpPr>
          <p:nvPr>
            <p:ph type="body" sz="quarter" idx="13" hasCustomPrompt="1"/>
          </p:nvPr>
        </p:nvSpPr>
        <p:spPr>
          <a:xfrm>
            <a:off x="7261188" y="7410450"/>
            <a:ext cx="2964133" cy="209550"/>
          </a:xfrm>
        </p:spPr>
        <p:txBody>
          <a:bodyPr lIns="0" tIns="0" rIns="0" bIns="0">
            <a:noAutofit/>
          </a:bodyPr>
          <a:lstStyle>
            <a:lvl1pPr marL="0" indent="0">
              <a:spcBef>
                <a:spcPts val="0"/>
              </a:spcBef>
              <a:spcAft>
                <a:spcPts val="0"/>
              </a:spcAft>
              <a:buNone/>
              <a:defRPr sz="1100"/>
            </a:lvl1pPr>
          </a:lstStyle>
          <a:p>
            <a:pPr lvl="0"/>
            <a:r>
              <a:rPr lang="en-US" dirty="0"/>
              <a:t>Q</a:t>
            </a:r>
          </a:p>
        </p:txBody>
      </p:sp>
    </p:spTree>
    <p:extLst>
      <p:ext uri="{BB962C8B-B14F-4D97-AF65-F5344CB8AC3E}">
        <p14:creationId xmlns:p14="http://schemas.microsoft.com/office/powerpoint/2010/main" val="8017026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4708630"/>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2" name="TextBox 1">
            <a:extLst>
              <a:ext uri="{FF2B5EF4-FFF2-40B4-BE49-F238E27FC236}">
                <a16:creationId xmlns:a16="http://schemas.microsoft.com/office/drawing/2014/main" id="{5152FD2A-067A-4A41-ADA6-3ED2C092A9E0}"/>
              </a:ext>
            </a:extLst>
          </p:cNvPr>
          <p:cNvSpPr txBox="1"/>
          <p:nvPr userDrawn="1"/>
        </p:nvSpPr>
        <p:spPr>
          <a:xfrm>
            <a:off x="5161494" y="5780004"/>
            <a:ext cx="3494611" cy="1383199"/>
          </a:xfrm>
          <a:prstGeom prst="rect">
            <a:avLst/>
          </a:prstGeom>
          <a:noFill/>
        </p:spPr>
        <p:txBody>
          <a:bodyPr wrap="none" rtlCol="0">
            <a:spAutoFit/>
          </a:bodyPr>
          <a:lstStyle/>
          <a:p>
            <a:pPr algn="ctr"/>
            <a:r>
              <a:rPr lang="en-US" sz="2267" b="0" dirty="0">
                <a:solidFill>
                  <a:schemeClr val="bg1"/>
                </a:solidFill>
                <a:latin typeface="Franklin Gothic Book" panose="020B0503020102020204" pitchFamily="34" charset="0"/>
              </a:rPr>
              <a:t>kleinandpartners.com</a:t>
            </a:r>
          </a:p>
          <a:p>
            <a:pPr algn="ctr"/>
            <a:endParaRPr lang="en-US" sz="1587" dirty="0">
              <a:solidFill>
                <a:schemeClr val="bg1"/>
              </a:solidFill>
              <a:latin typeface="Franklin Gothic Book" panose="020B0503020102020204" pitchFamily="34" charset="0"/>
            </a:endParaRPr>
          </a:p>
          <a:p>
            <a:pPr algn="ctr"/>
            <a:r>
              <a:rPr lang="en-US" sz="2267" dirty="0">
                <a:solidFill>
                  <a:schemeClr val="bg1"/>
                </a:solidFill>
                <a:latin typeface="Franklin Gothic Book" panose="020B0503020102020204" pitchFamily="34" charset="0"/>
              </a:rPr>
              <a:t>Rob Klein, Founder &amp; CEO</a:t>
            </a:r>
          </a:p>
          <a:p>
            <a:pPr algn="ctr"/>
            <a:r>
              <a:rPr lang="en-US" sz="2267" dirty="0">
                <a:solidFill>
                  <a:schemeClr val="bg1"/>
                </a:solidFill>
                <a:latin typeface="Franklin Gothic Book" panose="020B0503020102020204" pitchFamily="34" charset="0"/>
              </a:rPr>
              <a:t>rob@kleinandpartners.com</a:t>
            </a:r>
          </a:p>
        </p:txBody>
      </p:sp>
      <p:cxnSp>
        <p:nvCxnSpPr>
          <p:cNvPr id="4" name="Straight Connector 3">
            <a:extLst>
              <a:ext uri="{FF2B5EF4-FFF2-40B4-BE49-F238E27FC236}">
                <a16:creationId xmlns:a16="http://schemas.microsoft.com/office/drawing/2014/main" id="{2D8F56A6-97E2-48FF-8F87-179E3D56460A}"/>
              </a:ext>
            </a:extLst>
          </p:cNvPr>
          <p:cNvCxnSpPr/>
          <p:nvPr userDrawn="1"/>
        </p:nvCxnSpPr>
        <p:spPr>
          <a:xfrm>
            <a:off x="6294448" y="6317808"/>
            <a:ext cx="10147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C4CF7B-38FC-4419-8B1E-20DE8D1CEC3A}"/>
              </a:ext>
            </a:extLst>
          </p:cNvPr>
          <p:cNvSpPr txBox="1"/>
          <p:nvPr userDrawn="1"/>
        </p:nvSpPr>
        <p:spPr>
          <a:xfrm>
            <a:off x="965200" y="1905000"/>
            <a:ext cx="9190529" cy="923330"/>
          </a:xfrm>
          <a:prstGeom prst="rect">
            <a:avLst/>
          </a:prstGeom>
          <a:noFill/>
        </p:spPr>
        <p:txBody>
          <a:bodyPr wrap="none" rtlCol="0">
            <a:spAutoFit/>
          </a:bodyPr>
          <a:lstStyle/>
          <a:p>
            <a:r>
              <a:rPr lang="en-US" sz="5400" dirty="0">
                <a:solidFill>
                  <a:schemeClr val="bg1"/>
                </a:solidFill>
                <a:latin typeface="Constantia" panose="02030602050306030303" pitchFamily="18" charset="0"/>
                <a:cs typeface="Calibri Light" panose="020F0302020204030204" pitchFamily="34" charset="0"/>
              </a:rPr>
              <a:t>For more information contact:</a:t>
            </a:r>
          </a:p>
        </p:txBody>
      </p:sp>
      <p:pic>
        <p:nvPicPr>
          <p:cNvPr id="6" name="Picture 5" descr="A black and white logo&#10;&#10;Description automatically generated">
            <a:extLst>
              <a:ext uri="{FF2B5EF4-FFF2-40B4-BE49-F238E27FC236}">
                <a16:creationId xmlns:a16="http://schemas.microsoft.com/office/drawing/2014/main" id="{C56F2D3C-1B3E-DD65-279B-AF80FB8A4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499" y="4777455"/>
            <a:ext cx="3276600" cy="759079"/>
          </a:xfrm>
          <a:prstGeom prst="rect">
            <a:avLst/>
          </a:prstGeom>
        </p:spPr>
      </p:pic>
    </p:spTree>
    <p:extLst>
      <p:ext uri="{BB962C8B-B14F-4D97-AF65-F5344CB8AC3E}">
        <p14:creationId xmlns:p14="http://schemas.microsoft.com/office/powerpoint/2010/main" val="68591259"/>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4708630"/>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2" name="TextBox 1">
            <a:extLst>
              <a:ext uri="{FF2B5EF4-FFF2-40B4-BE49-F238E27FC236}">
                <a16:creationId xmlns:a16="http://schemas.microsoft.com/office/drawing/2014/main" id="{5152FD2A-067A-4A41-ADA6-3ED2C092A9E0}"/>
              </a:ext>
            </a:extLst>
          </p:cNvPr>
          <p:cNvSpPr txBox="1"/>
          <p:nvPr userDrawn="1"/>
        </p:nvSpPr>
        <p:spPr>
          <a:xfrm>
            <a:off x="5161494" y="5780004"/>
            <a:ext cx="3494611" cy="1383199"/>
          </a:xfrm>
          <a:prstGeom prst="rect">
            <a:avLst/>
          </a:prstGeom>
          <a:noFill/>
        </p:spPr>
        <p:txBody>
          <a:bodyPr wrap="none" rtlCol="0">
            <a:spAutoFit/>
          </a:bodyPr>
          <a:lstStyle/>
          <a:p>
            <a:pPr algn="ctr"/>
            <a:r>
              <a:rPr lang="en-US" sz="2267" b="0" dirty="0">
                <a:solidFill>
                  <a:schemeClr val="bg1"/>
                </a:solidFill>
                <a:latin typeface="Franklin Gothic Book" panose="020B0503020102020204" pitchFamily="34" charset="0"/>
              </a:rPr>
              <a:t>kleinandpartners.com</a:t>
            </a:r>
          </a:p>
          <a:p>
            <a:pPr algn="ctr"/>
            <a:endParaRPr lang="en-US" sz="1587" dirty="0">
              <a:solidFill>
                <a:schemeClr val="bg1"/>
              </a:solidFill>
              <a:latin typeface="Franklin Gothic Book" panose="020B0503020102020204" pitchFamily="34" charset="0"/>
            </a:endParaRPr>
          </a:p>
          <a:p>
            <a:pPr algn="ctr"/>
            <a:r>
              <a:rPr lang="en-US" sz="2267" dirty="0">
                <a:solidFill>
                  <a:schemeClr val="bg1"/>
                </a:solidFill>
                <a:latin typeface="Franklin Gothic Book" panose="020B0503020102020204" pitchFamily="34" charset="0"/>
              </a:rPr>
              <a:t>Rob Klein, Founder &amp; CEO</a:t>
            </a:r>
          </a:p>
          <a:p>
            <a:pPr algn="ctr"/>
            <a:r>
              <a:rPr lang="en-US" sz="2267" dirty="0">
                <a:solidFill>
                  <a:schemeClr val="bg1"/>
                </a:solidFill>
                <a:latin typeface="Franklin Gothic Book" panose="020B0503020102020204" pitchFamily="34" charset="0"/>
              </a:rPr>
              <a:t>rob@kleinandpartners.com</a:t>
            </a:r>
          </a:p>
        </p:txBody>
      </p:sp>
      <p:cxnSp>
        <p:nvCxnSpPr>
          <p:cNvPr id="4" name="Straight Connector 3">
            <a:extLst>
              <a:ext uri="{FF2B5EF4-FFF2-40B4-BE49-F238E27FC236}">
                <a16:creationId xmlns:a16="http://schemas.microsoft.com/office/drawing/2014/main" id="{2D8F56A6-97E2-48FF-8F87-179E3D56460A}"/>
              </a:ext>
            </a:extLst>
          </p:cNvPr>
          <p:cNvCxnSpPr/>
          <p:nvPr userDrawn="1"/>
        </p:nvCxnSpPr>
        <p:spPr>
          <a:xfrm>
            <a:off x="6294448" y="6317808"/>
            <a:ext cx="10147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C4CF7B-38FC-4419-8B1E-20DE8D1CEC3A}"/>
              </a:ext>
            </a:extLst>
          </p:cNvPr>
          <p:cNvSpPr txBox="1"/>
          <p:nvPr userDrawn="1"/>
        </p:nvSpPr>
        <p:spPr>
          <a:xfrm>
            <a:off x="965200" y="1905000"/>
            <a:ext cx="9190529" cy="923330"/>
          </a:xfrm>
          <a:prstGeom prst="rect">
            <a:avLst/>
          </a:prstGeom>
          <a:noFill/>
        </p:spPr>
        <p:txBody>
          <a:bodyPr wrap="none" rtlCol="0">
            <a:spAutoFit/>
          </a:bodyPr>
          <a:lstStyle/>
          <a:p>
            <a:r>
              <a:rPr lang="en-US" sz="5400" dirty="0">
                <a:solidFill>
                  <a:schemeClr val="bg1"/>
                </a:solidFill>
                <a:latin typeface="Constantia" panose="02030602050306030303" pitchFamily="18" charset="0"/>
                <a:cs typeface="Calibri Light" panose="020F0302020204030204" pitchFamily="34" charset="0"/>
              </a:rPr>
              <a:t>For more information contact:</a:t>
            </a:r>
          </a:p>
        </p:txBody>
      </p:sp>
      <p:pic>
        <p:nvPicPr>
          <p:cNvPr id="6" name="Picture 5" descr="A black and white logo&#10;&#10;Description automatically generated">
            <a:extLst>
              <a:ext uri="{FF2B5EF4-FFF2-40B4-BE49-F238E27FC236}">
                <a16:creationId xmlns:a16="http://schemas.microsoft.com/office/drawing/2014/main" id="{C56F2D3C-1B3E-DD65-279B-AF80FB8A4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499" y="4777455"/>
            <a:ext cx="3276600" cy="759079"/>
          </a:xfrm>
          <a:prstGeom prst="rect">
            <a:avLst/>
          </a:prstGeom>
        </p:spPr>
      </p:pic>
    </p:spTree>
    <p:extLst>
      <p:ext uri="{BB962C8B-B14F-4D97-AF65-F5344CB8AC3E}">
        <p14:creationId xmlns:p14="http://schemas.microsoft.com/office/powerpoint/2010/main" val="1144892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4A152A4-E398-49DD-8934-DD9CA0932B60}"/>
              </a:ext>
            </a:extLst>
          </p:cNvPr>
          <p:cNvSpPr>
            <a:spLocks noGrp="1"/>
          </p:cNvSpPr>
          <p:nvPr>
            <p:ph type="title"/>
          </p:nvPr>
        </p:nvSpPr>
        <p:spPr>
          <a:xfrm>
            <a:off x="949960" y="2190638"/>
            <a:ext cx="7559040" cy="1599156"/>
          </a:xfrm>
          <a:prstGeom prst="rect">
            <a:avLst/>
          </a:prstGeom>
        </p:spPr>
        <p:txBody>
          <a:bodyPr vert="horz" wrap="square" lIns="91440" tIns="45720" rIns="91440" bIns="45720" rtlCol="0" anchor="ctr">
            <a:spAutoFit/>
          </a:bodyPr>
          <a:lstStyle>
            <a:lvl1pPr algn="l">
              <a:defRPr sz="544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106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6075577"/>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7" name="Title Placeholder 1">
            <a:extLst>
              <a:ext uri="{FF2B5EF4-FFF2-40B4-BE49-F238E27FC236}">
                <a16:creationId xmlns:a16="http://schemas.microsoft.com/office/drawing/2014/main" id="{54A152A4-E398-49DD-8934-DD9CA0932B60}"/>
              </a:ext>
            </a:extLst>
          </p:cNvPr>
          <p:cNvSpPr>
            <a:spLocks noGrp="1"/>
          </p:cNvSpPr>
          <p:nvPr>
            <p:ph type="title"/>
          </p:nvPr>
        </p:nvSpPr>
        <p:spPr>
          <a:xfrm>
            <a:off x="3129280" y="696824"/>
            <a:ext cx="7559040" cy="701731"/>
          </a:xfrm>
          <a:prstGeom prst="rect">
            <a:avLst/>
          </a:prstGeom>
        </p:spPr>
        <p:txBody>
          <a:bodyPr vert="horz" wrap="square" lIns="91440" tIns="45720" rIns="91440" bIns="45720" rtlCol="0" anchor="ctr">
            <a:spAutoFit/>
          </a:bodyPr>
          <a:lstStyle>
            <a:lvl1pPr algn="ctr">
              <a:defRPr sz="4400">
                <a:solidFill>
                  <a:schemeClr val="bg1"/>
                </a:solidFill>
                <a:latin typeface="+mj-lt"/>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650803ED-A539-470E-98BA-D2B1D0380E07}"/>
              </a:ext>
            </a:extLst>
          </p:cNvPr>
          <p:cNvSpPr txBox="1"/>
          <p:nvPr userDrawn="1"/>
        </p:nvSpPr>
        <p:spPr>
          <a:xfrm>
            <a:off x="8585200" y="6370263"/>
            <a:ext cx="4648452" cy="307777"/>
          </a:xfrm>
          <a:prstGeom prst="rect">
            <a:avLst/>
          </a:prstGeom>
          <a:noFill/>
        </p:spPr>
        <p:txBody>
          <a:bodyPr wrap="none" lIns="0" tIns="0" rIns="0" bIns="0" rtlCol="0">
            <a:noAutofit/>
          </a:bodyPr>
          <a:lstStyle/>
          <a:p>
            <a:r>
              <a:rPr lang="en-US" spc="300" dirty="0">
                <a:latin typeface="Calibri Light" panose="020F0302020204030204" pitchFamily="34" charset="0"/>
                <a:cs typeface="Calibri Light" panose="020F0302020204030204" pitchFamily="34" charset="0"/>
              </a:rPr>
              <a:t>driving your brand’s performance</a:t>
            </a:r>
          </a:p>
        </p:txBody>
      </p:sp>
      <p:pic>
        <p:nvPicPr>
          <p:cNvPr id="3" name="Picture 2" descr="A black and white logo&#10;&#10;Description automatically generated">
            <a:extLst>
              <a:ext uri="{FF2B5EF4-FFF2-40B4-BE49-F238E27FC236}">
                <a16:creationId xmlns:a16="http://schemas.microsoft.com/office/drawing/2014/main" id="{0099607E-9ABA-562D-5540-ECE86F33CC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802" y="6144029"/>
            <a:ext cx="3276600" cy="759079"/>
          </a:xfrm>
          <a:prstGeom prst="rect">
            <a:avLst/>
          </a:prstGeom>
        </p:spPr>
      </p:pic>
    </p:spTree>
    <p:extLst>
      <p:ext uri="{BB962C8B-B14F-4D97-AF65-F5344CB8AC3E}">
        <p14:creationId xmlns:p14="http://schemas.microsoft.com/office/powerpoint/2010/main" val="417832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1757B2-BB4F-4AE6-AA43-EBC35C6FE08C}"/>
              </a:ext>
            </a:extLst>
          </p:cNvPr>
          <p:cNvSpPr/>
          <p:nvPr userDrawn="1"/>
        </p:nvSpPr>
        <p:spPr>
          <a:xfrm>
            <a:off x="0" y="4708630"/>
            <a:ext cx="13817600" cy="8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
        <p:nvSpPr>
          <p:cNvPr id="2" name="TextBox 1">
            <a:extLst>
              <a:ext uri="{FF2B5EF4-FFF2-40B4-BE49-F238E27FC236}">
                <a16:creationId xmlns:a16="http://schemas.microsoft.com/office/drawing/2014/main" id="{5152FD2A-067A-4A41-ADA6-3ED2C092A9E0}"/>
              </a:ext>
            </a:extLst>
          </p:cNvPr>
          <p:cNvSpPr txBox="1"/>
          <p:nvPr userDrawn="1"/>
        </p:nvSpPr>
        <p:spPr>
          <a:xfrm>
            <a:off x="5161494" y="5780004"/>
            <a:ext cx="3494611" cy="1383199"/>
          </a:xfrm>
          <a:prstGeom prst="rect">
            <a:avLst/>
          </a:prstGeom>
          <a:noFill/>
        </p:spPr>
        <p:txBody>
          <a:bodyPr wrap="none" rtlCol="0">
            <a:spAutoFit/>
          </a:bodyPr>
          <a:lstStyle/>
          <a:p>
            <a:pPr algn="ctr"/>
            <a:r>
              <a:rPr lang="en-US" sz="2267" b="0" dirty="0">
                <a:solidFill>
                  <a:schemeClr val="bg1"/>
                </a:solidFill>
                <a:latin typeface="Franklin Gothic Book" panose="020B0503020102020204" pitchFamily="34" charset="0"/>
              </a:rPr>
              <a:t>kleinandpartners.com</a:t>
            </a:r>
          </a:p>
          <a:p>
            <a:pPr algn="ctr"/>
            <a:endParaRPr lang="en-US" sz="1587" dirty="0">
              <a:solidFill>
                <a:schemeClr val="bg1"/>
              </a:solidFill>
              <a:latin typeface="Franklin Gothic Book" panose="020B0503020102020204" pitchFamily="34" charset="0"/>
            </a:endParaRPr>
          </a:p>
          <a:p>
            <a:pPr algn="ctr"/>
            <a:r>
              <a:rPr lang="en-US" sz="2267" dirty="0">
                <a:solidFill>
                  <a:schemeClr val="bg1"/>
                </a:solidFill>
                <a:latin typeface="Franklin Gothic Book" panose="020B0503020102020204" pitchFamily="34" charset="0"/>
              </a:rPr>
              <a:t>Rob Klein, Founder &amp; CEO</a:t>
            </a:r>
          </a:p>
          <a:p>
            <a:pPr algn="ctr"/>
            <a:r>
              <a:rPr lang="en-US" sz="2267" dirty="0">
                <a:solidFill>
                  <a:schemeClr val="bg1"/>
                </a:solidFill>
                <a:latin typeface="Franklin Gothic Book" panose="020B0503020102020204" pitchFamily="34" charset="0"/>
              </a:rPr>
              <a:t>rob@kleinandpartners.com</a:t>
            </a:r>
          </a:p>
        </p:txBody>
      </p:sp>
      <p:cxnSp>
        <p:nvCxnSpPr>
          <p:cNvPr id="4" name="Straight Connector 3">
            <a:extLst>
              <a:ext uri="{FF2B5EF4-FFF2-40B4-BE49-F238E27FC236}">
                <a16:creationId xmlns:a16="http://schemas.microsoft.com/office/drawing/2014/main" id="{2D8F56A6-97E2-48FF-8F87-179E3D56460A}"/>
              </a:ext>
            </a:extLst>
          </p:cNvPr>
          <p:cNvCxnSpPr/>
          <p:nvPr userDrawn="1"/>
        </p:nvCxnSpPr>
        <p:spPr>
          <a:xfrm>
            <a:off x="6294448" y="6317808"/>
            <a:ext cx="10147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C4CF7B-38FC-4419-8B1E-20DE8D1CEC3A}"/>
              </a:ext>
            </a:extLst>
          </p:cNvPr>
          <p:cNvSpPr txBox="1"/>
          <p:nvPr userDrawn="1"/>
        </p:nvSpPr>
        <p:spPr>
          <a:xfrm>
            <a:off x="965200" y="1905000"/>
            <a:ext cx="9190529" cy="923330"/>
          </a:xfrm>
          <a:prstGeom prst="rect">
            <a:avLst/>
          </a:prstGeom>
          <a:noFill/>
        </p:spPr>
        <p:txBody>
          <a:bodyPr wrap="none" rtlCol="0">
            <a:spAutoFit/>
          </a:bodyPr>
          <a:lstStyle/>
          <a:p>
            <a:r>
              <a:rPr lang="en-US" sz="5400" dirty="0">
                <a:solidFill>
                  <a:schemeClr val="bg1"/>
                </a:solidFill>
                <a:latin typeface="Constantia" panose="02030602050306030303" pitchFamily="18" charset="0"/>
                <a:cs typeface="Calibri Light" panose="020F0302020204030204" pitchFamily="34" charset="0"/>
              </a:rPr>
              <a:t>For more information contact:</a:t>
            </a:r>
          </a:p>
        </p:txBody>
      </p:sp>
      <p:pic>
        <p:nvPicPr>
          <p:cNvPr id="6" name="Picture 5" descr="A black and white logo&#10;&#10;Description automatically generated">
            <a:extLst>
              <a:ext uri="{FF2B5EF4-FFF2-40B4-BE49-F238E27FC236}">
                <a16:creationId xmlns:a16="http://schemas.microsoft.com/office/drawing/2014/main" id="{29000C83-B260-BAE9-4E05-735585A8B5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499" y="4779913"/>
            <a:ext cx="3276600" cy="759079"/>
          </a:xfrm>
          <a:prstGeom prst="rect">
            <a:avLst/>
          </a:prstGeom>
        </p:spPr>
      </p:pic>
    </p:spTree>
    <p:extLst>
      <p:ext uri="{BB962C8B-B14F-4D97-AF65-F5344CB8AC3E}">
        <p14:creationId xmlns:p14="http://schemas.microsoft.com/office/powerpoint/2010/main" val="195938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31894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5" y="309457"/>
            <a:ext cx="4545895" cy="1316990"/>
          </a:xfrm>
        </p:spPr>
        <p:txBody>
          <a:bodyPr anchor="b"/>
          <a:lstStyle>
            <a:lvl1pPr algn="l">
              <a:defRPr sz="2200" b="1">
                <a:latin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5402299" y="309461"/>
            <a:ext cx="7724422" cy="6633528"/>
          </a:xfrm>
        </p:spPr>
        <p:txBody>
          <a:bodyPr/>
          <a:lstStyle>
            <a:lvl1pPr>
              <a:buFont typeface="Arial" pitchFamily="34" charset="0"/>
              <a:buChar char="•"/>
              <a:defRPr sz="3600">
                <a:latin typeface="Calibri Light" panose="020F0302020204030204" pitchFamily="34" charset="0"/>
              </a:defRPr>
            </a:lvl1pPr>
            <a:lvl2pPr>
              <a:defRPr sz="3100">
                <a:latin typeface="Calibri Light" panose="020F0302020204030204" pitchFamily="34" charset="0"/>
              </a:defRPr>
            </a:lvl2pPr>
            <a:lvl3pPr>
              <a:defRPr sz="27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90885" y="1626451"/>
            <a:ext cx="4545895" cy="5316538"/>
          </a:xfrm>
        </p:spPr>
        <p:txBody>
          <a:bodyPr/>
          <a:lstStyle>
            <a:lvl1pPr marL="0" indent="0">
              <a:buNone/>
              <a:defRPr sz="1600">
                <a:latin typeface="Calibri Light" panose="020F0302020204030204" pitchFamily="34" charset="0"/>
              </a:defRPr>
            </a:lvl1pPr>
            <a:lvl2pPr marL="509262" indent="0">
              <a:buNone/>
              <a:defRPr sz="1300"/>
            </a:lvl2pPr>
            <a:lvl3pPr marL="1018524" indent="0">
              <a:buNone/>
              <a:defRPr sz="1100"/>
            </a:lvl3pPr>
            <a:lvl4pPr marL="1527784" indent="0">
              <a:buNone/>
              <a:defRPr sz="1000"/>
            </a:lvl4pPr>
            <a:lvl5pPr marL="2037047" indent="0">
              <a:buNone/>
              <a:defRPr sz="1000"/>
            </a:lvl5pPr>
            <a:lvl6pPr marL="2546310" indent="0">
              <a:buNone/>
              <a:defRPr sz="1000"/>
            </a:lvl6pPr>
            <a:lvl7pPr marL="3055573" indent="0">
              <a:buNone/>
              <a:defRPr sz="1000"/>
            </a:lvl7pPr>
            <a:lvl8pPr marL="3564834" indent="0">
              <a:buNone/>
              <a:defRPr sz="1000"/>
            </a:lvl8pPr>
            <a:lvl9pPr marL="4074095"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236099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47" y="5440683"/>
            <a:ext cx="8290560" cy="642303"/>
          </a:xfrm>
        </p:spPr>
        <p:txBody>
          <a:bodyPr anchor="b"/>
          <a:lstStyle>
            <a:lvl1pPr algn="l">
              <a:defRPr sz="2200" b="1">
                <a:latin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2708347" y="694478"/>
            <a:ext cx="8290560" cy="4663440"/>
          </a:xfrm>
        </p:spPr>
        <p:txBody>
          <a:bodyPr/>
          <a:lstStyle>
            <a:lvl1pPr marL="0" indent="0">
              <a:buNone/>
              <a:defRPr sz="3600">
                <a:latin typeface="Calibri Light" panose="020F0302020204030204" pitchFamily="34" charset="0"/>
              </a:defRPr>
            </a:lvl1pPr>
            <a:lvl2pPr marL="509262" indent="0">
              <a:buNone/>
              <a:defRPr sz="3100"/>
            </a:lvl2pPr>
            <a:lvl3pPr marL="1018524" indent="0">
              <a:buNone/>
              <a:defRPr sz="2700"/>
            </a:lvl3pPr>
            <a:lvl4pPr marL="1527784" indent="0">
              <a:buNone/>
              <a:defRPr sz="2200"/>
            </a:lvl4pPr>
            <a:lvl5pPr marL="2037047" indent="0">
              <a:buNone/>
              <a:defRPr sz="2200"/>
            </a:lvl5pPr>
            <a:lvl6pPr marL="2546310" indent="0">
              <a:buNone/>
              <a:defRPr sz="2200"/>
            </a:lvl6pPr>
            <a:lvl7pPr marL="3055573" indent="0">
              <a:buNone/>
              <a:defRPr sz="2200"/>
            </a:lvl7pPr>
            <a:lvl8pPr marL="3564834" indent="0">
              <a:buNone/>
              <a:defRPr sz="2200"/>
            </a:lvl8pPr>
            <a:lvl9pPr marL="4074095" indent="0">
              <a:buNone/>
              <a:defRPr sz="2200"/>
            </a:lvl9pPr>
          </a:lstStyle>
          <a:p>
            <a:endParaRPr lang="en-US" dirty="0"/>
          </a:p>
        </p:txBody>
      </p:sp>
      <p:sp>
        <p:nvSpPr>
          <p:cNvPr id="4" name="Text Placeholder 3"/>
          <p:cNvSpPr>
            <a:spLocks noGrp="1"/>
          </p:cNvSpPr>
          <p:nvPr>
            <p:ph type="body" sz="half" idx="2"/>
          </p:nvPr>
        </p:nvSpPr>
        <p:spPr>
          <a:xfrm>
            <a:off x="2708347" y="6082986"/>
            <a:ext cx="8290560" cy="912177"/>
          </a:xfrm>
        </p:spPr>
        <p:txBody>
          <a:bodyPr/>
          <a:lstStyle>
            <a:lvl1pPr marL="0" indent="0">
              <a:buNone/>
              <a:defRPr sz="1600">
                <a:latin typeface="Calibri Light" panose="020F0302020204030204" pitchFamily="34" charset="0"/>
              </a:defRPr>
            </a:lvl1pPr>
            <a:lvl2pPr marL="509262" indent="0">
              <a:buNone/>
              <a:defRPr sz="1300"/>
            </a:lvl2pPr>
            <a:lvl3pPr marL="1018524" indent="0">
              <a:buNone/>
              <a:defRPr sz="1100"/>
            </a:lvl3pPr>
            <a:lvl4pPr marL="1527784" indent="0">
              <a:buNone/>
              <a:defRPr sz="1000"/>
            </a:lvl4pPr>
            <a:lvl5pPr marL="2037047" indent="0">
              <a:buNone/>
              <a:defRPr sz="1000"/>
            </a:lvl5pPr>
            <a:lvl6pPr marL="2546310" indent="0">
              <a:buNone/>
              <a:defRPr sz="1000"/>
            </a:lvl6pPr>
            <a:lvl7pPr marL="3055573" indent="0">
              <a:buNone/>
              <a:defRPr sz="1000"/>
            </a:lvl7pPr>
            <a:lvl8pPr marL="3564834" indent="0">
              <a:buNone/>
              <a:defRPr sz="1000"/>
            </a:lvl8pPr>
            <a:lvl9pPr marL="4074095"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spTree>
    <p:extLst>
      <p:ext uri="{BB962C8B-B14F-4D97-AF65-F5344CB8AC3E}">
        <p14:creationId xmlns:p14="http://schemas.microsoft.com/office/powerpoint/2010/main" val="1340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65.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1.xml"/><Relationship Id="rId1"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2.xml"/><Relationship Id="rId1"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1.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8.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174" y="336330"/>
            <a:ext cx="12878001" cy="409643"/>
          </a:xfrm>
          <a:prstGeom prst="rect">
            <a:avLst/>
          </a:prstGeom>
        </p:spPr>
        <p:txBody>
          <a:bodyPr vert="horz" lIns="101853" tIns="50926" rIns="101853" bIns="50926" rtlCol="0" anchor="b">
            <a:normAutofit/>
          </a:bodyPr>
          <a:lstStyle/>
          <a:p>
            <a:r>
              <a:rPr lang="en-US" dirty="0"/>
              <a:t>Click to edit Master title style</a:t>
            </a:r>
          </a:p>
        </p:txBody>
      </p:sp>
      <p:sp>
        <p:nvSpPr>
          <p:cNvPr id="3" name="Text Placeholder 2"/>
          <p:cNvSpPr>
            <a:spLocks noGrp="1"/>
          </p:cNvSpPr>
          <p:nvPr>
            <p:ph type="body" idx="1"/>
          </p:nvPr>
        </p:nvSpPr>
        <p:spPr>
          <a:xfrm>
            <a:off x="698702" y="1122683"/>
            <a:ext cx="12435840" cy="5129425"/>
          </a:xfrm>
          <a:prstGeom prst="rect">
            <a:avLst/>
          </a:prstGeom>
        </p:spPr>
        <p:txBody>
          <a:bodyPr vert="horz" lIns="101853" tIns="50926" rIns="101853" bIns="509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2577148" y="7405254"/>
            <a:ext cx="1193797" cy="304800"/>
          </a:xfrm>
          <a:prstGeom prst="rect">
            <a:avLst/>
          </a:prstGeom>
        </p:spPr>
        <p:txBody>
          <a:bodyPr vert="horz" lIns="101853" tIns="50926" rIns="101853" bIns="50926" rtlCol="0" anchor="ctr"/>
          <a:lstStyle>
            <a:lvl1pPr algn="r">
              <a:defRPr sz="1400">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cxnSp>
        <p:nvCxnSpPr>
          <p:cNvPr id="8" name="Straight Connector 7"/>
          <p:cNvCxnSpPr/>
          <p:nvPr userDrawn="1"/>
        </p:nvCxnSpPr>
        <p:spPr>
          <a:xfrm flipH="1">
            <a:off x="580492" y="704462"/>
            <a:ext cx="12812684" cy="0"/>
          </a:xfrm>
          <a:prstGeom prst="line">
            <a:avLst/>
          </a:prstGeom>
          <a:ln w="12700" cmpd="thickThin">
            <a:solidFill>
              <a:srgbClr val="FAAB1C"/>
            </a:solidFill>
            <a:prstDash val="solid"/>
          </a:ln>
        </p:spPr>
        <p:style>
          <a:lnRef idx="1">
            <a:schemeClr val="accent6"/>
          </a:lnRef>
          <a:fillRef idx="0">
            <a:schemeClr val="accent6"/>
          </a:fillRef>
          <a:effectRef idx="0">
            <a:schemeClr val="accent6"/>
          </a:effectRef>
          <a:fontRef idx="minor">
            <a:schemeClr val="tx1"/>
          </a:fontRef>
        </p:style>
      </p:cxnSp>
      <p:pic>
        <p:nvPicPr>
          <p:cNvPr id="4" name="Picture 3" descr="A black and white logo&#10;&#10;Description automatically generated">
            <a:extLst>
              <a:ext uri="{FF2B5EF4-FFF2-40B4-BE49-F238E27FC236}">
                <a16:creationId xmlns:a16="http://schemas.microsoft.com/office/drawing/2014/main" id="{79E03963-219E-D25A-A42E-65BA06AA733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7000" y="7220676"/>
            <a:ext cx="1983996" cy="459626"/>
          </a:xfrm>
          <a:prstGeom prst="rect">
            <a:avLst/>
          </a:prstGeom>
        </p:spPr>
      </p:pic>
      <p:sp>
        <p:nvSpPr>
          <p:cNvPr id="5" name="TextBox 4">
            <a:extLst>
              <a:ext uri="{FF2B5EF4-FFF2-40B4-BE49-F238E27FC236}">
                <a16:creationId xmlns:a16="http://schemas.microsoft.com/office/drawing/2014/main" id="{D4889ECE-A489-D3B3-DF5B-2E13B1475F55}"/>
              </a:ext>
            </a:extLst>
          </p:cNvPr>
          <p:cNvSpPr txBox="1"/>
          <p:nvPr userDrawn="1"/>
        </p:nvSpPr>
        <p:spPr>
          <a:xfrm>
            <a:off x="2180762" y="7366044"/>
            <a:ext cx="2693344" cy="276989"/>
          </a:xfrm>
          <a:prstGeom prst="rect">
            <a:avLst/>
          </a:prstGeom>
          <a:noFill/>
        </p:spPr>
        <p:txBody>
          <a:bodyPr wrap="none" lIns="91429" tIns="45715" rIns="91429" bIns="45715" rtlCol="0">
            <a:spAutoFit/>
          </a:bodyPr>
          <a:lstStyle/>
          <a:p>
            <a:pPr algn="l"/>
            <a:r>
              <a:rPr lang="en-US" sz="1200" dirty="0">
                <a:solidFill>
                  <a:schemeClr val="tx1">
                    <a:lumMod val="65000"/>
                    <a:lumOff val="35000"/>
                  </a:schemeClr>
                </a:solidFill>
                <a:latin typeface="Century Gothic" panose="020B0502020202020204" pitchFamily="34" charset="0"/>
              </a:rPr>
              <a:t>driving your brand’s performance</a:t>
            </a:r>
          </a:p>
        </p:txBody>
      </p:sp>
      <p:cxnSp>
        <p:nvCxnSpPr>
          <p:cNvPr id="10" name="Straight Connector 9">
            <a:extLst>
              <a:ext uri="{FF2B5EF4-FFF2-40B4-BE49-F238E27FC236}">
                <a16:creationId xmlns:a16="http://schemas.microsoft.com/office/drawing/2014/main" id="{374F9AA4-5ECF-C283-695E-B87A912E1A46}"/>
              </a:ext>
            </a:extLst>
          </p:cNvPr>
          <p:cNvCxnSpPr/>
          <p:nvPr userDrawn="1"/>
        </p:nvCxnSpPr>
        <p:spPr>
          <a:xfrm>
            <a:off x="2180762" y="7358713"/>
            <a:ext cx="0" cy="304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65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701" r:id="rId13"/>
    <p:sldLayoutId id="2147483688" r:id="rId14"/>
    <p:sldLayoutId id="2147483690" r:id="rId15"/>
    <p:sldLayoutId id="2147483691" r:id="rId16"/>
    <p:sldLayoutId id="2147483692" r:id="rId17"/>
    <p:sldLayoutId id="2147483696" r:id="rId18"/>
    <p:sldLayoutId id="2147483698" r:id="rId19"/>
    <p:sldLayoutId id="2147483699" r:id="rId20"/>
    <p:sldLayoutId id="2147483762" r:id="rId21"/>
    <p:sldLayoutId id="2147483763" r:id="rId22"/>
  </p:sldLayoutIdLst>
  <p:hf hdr="0" ftr="0" dt="0"/>
  <p:txStyles>
    <p:titleStyle>
      <a:lvl1pPr algn="l" defTabSz="1018524" rtl="0" eaLnBrk="1" latinLnBrk="0" hangingPunct="1">
        <a:spcBef>
          <a:spcPct val="0"/>
        </a:spcBef>
        <a:buNone/>
        <a:defRPr sz="1800" b="0" kern="1200">
          <a:solidFill>
            <a:srgbClr val="478CB2"/>
          </a:solidFill>
          <a:latin typeface="Constantia" panose="02030602050306030303" pitchFamily="18" charset="0"/>
          <a:ea typeface="+mj-ea"/>
          <a:cs typeface="+mj-cs"/>
        </a:defRPr>
      </a:lvl1pPr>
    </p:titleStyle>
    <p:bodyStyle>
      <a:lvl1pPr marL="180658" indent="-180658" algn="l" defTabSz="1018524" rtl="0" eaLnBrk="1" latinLnBrk="0" hangingPunct="1">
        <a:spcBef>
          <a:spcPts val="316"/>
        </a:spcBef>
        <a:spcAft>
          <a:spcPts val="316"/>
        </a:spcAft>
        <a:buClr>
          <a:schemeClr val="tx2"/>
        </a:buClr>
        <a:buFont typeface="Wingdings" pitchFamily="2" charset="2"/>
        <a:buChar char=""/>
        <a:defRPr sz="1400" kern="1200">
          <a:solidFill>
            <a:schemeClr val="tx1"/>
          </a:solidFill>
          <a:latin typeface="Calibri Light" panose="020F0302020204030204" pitchFamily="34" charset="0"/>
          <a:ea typeface="+mn-ea"/>
          <a:cs typeface="+mn-cs"/>
        </a:defRPr>
      </a:lvl1pPr>
      <a:lvl2pPr marL="445605" indent="-194509"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2pPr>
      <a:lvl3pPr marL="702003" indent="-196279"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3pPr>
      <a:lvl4pPr marL="958401" indent="-192741"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4pPr>
      <a:lvl5pPr marL="1205960" indent="-187437"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5pPr>
      <a:lvl6pPr marL="2800941"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202"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464"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726"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524" rtl="0" eaLnBrk="1" latinLnBrk="0" hangingPunct="1">
        <a:defRPr sz="2000" kern="1200">
          <a:solidFill>
            <a:schemeClr val="tx1"/>
          </a:solidFill>
          <a:latin typeface="+mn-lt"/>
          <a:ea typeface="+mn-ea"/>
          <a:cs typeface="+mn-cs"/>
        </a:defRPr>
      </a:lvl1pPr>
      <a:lvl2pPr marL="509262" algn="l" defTabSz="1018524" rtl="0" eaLnBrk="1" latinLnBrk="0" hangingPunct="1">
        <a:defRPr sz="2000" kern="1200">
          <a:solidFill>
            <a:schemeClr val="tx1"/>
          </a:solidFill>
          <a:latin typeface="+mn-lt"/>
          <a:ea typeface="+mn-ea"/>
          <a:cs typeface="+mn-cs"/>
        </a:defRPr>
      </a:lvl2pPr>
      <a:lvl3pPr marL="1018524" algn="l" defTabSz="1018524" rtl="0" eaLnBrk="1" latinLnBrk="0" hangingPunct="1">
        <a:defRPr sz="2000" kern="1200">
          <a:solidFill>
            <a:schemeClr val="tx1"/>
          </a:solidFill>
          <a:latin typeface="+mn-lt"/>
          <a:ea typeface="+mn-ea"/>
          <a:cs typeface="+mn-cs"/>
        </a:defRPr>
      </a:lvl3pPr>
      <a:lvl4pPr marL="1527784" algn="l" defTabSz="1018524" rtl="0" eaLnBrk="1" latinLnBrk="0" hangingPunct="1">
        <a:defRPr sz="2000" kern="1200">
          <a:solidFill>
            <a:schemeClr val="tx1"/>
          </a:solidFill>
          <a:latin typeface="+mn-lt"/>
          <a:ea typeface="+mn-ea"/>
          <a:cs typeface="+mn-cs"/>
        </a:defRPr>
      </a:lvl4pPr>
      <a:lvl5pPr marL="2037047" algn="l" defTabSz="1018524" rtl="0" eaLnBrk="1" latinLnBrk="0" hangingPunct="1">
        <a:defRPr sz="2000" kern="1200">
          <a:solidFill>
            <a:schemeClr val="tx1"/>
          </a:solidFill>
          <a:latin typeface="+mn-lt"/>
          <a:ea typeface="+mn-ea"/>
          <a:cs typeface="+mn-cs"/>
        </a:defRPr>
      </a:lvl5pPr>
      <a:lvl6pPr marL="2546310" algn="l" defTabSz="1018524" rtl="0" eaLnBrk="1" latinLnBrk="0" hangingPunct="1">
        <a:defRPr sz="2000" kern="1200">
          <a:solidFill>
            <a:schemeClr val="tx1"/>
          </a:solidFill>
          <a:latin typeface="+mn-lt"/>
          <a:ea typeface="+mn-ea"/>
          <a:cs typeface="+mn-cs"/>
        </a:defRPr>
      </a:lvl6pPr>
      <a:lvl7pPr marL="3055573" algn="l" defTabSz="1018524" rtl="0" eaLnBrk="1" latinLnBrk="0" hangingPunct="1">
        <a:defRPr sz="2000" kern="1200">
          <a:solidFill>
            <a:schemeClr val="tx1"/>
          </a:solidFill>
          <a:latin typeface="+mn-lt"/>
          <a:ea typeface="+mn-ea"/>
          <a:cs typeface="+mn-cs"/>
        </a:defRPr>
      </a:lvl7pPr>
      <a:lvl8pPr marL="3564834" algn="l" defTabSz="1018524" rtl="0" eaLnBrk="1" latinLnBrk="0" hangingPunct="1">
        <a:defRPr sz="2000" kern="1200">
          <a:solidFill>
            <a:schemeClr val="tx1"/>
          </a:solidFill>
          <a:latin typeface="+mn-lt"/>
          <a:ea typeface="+mn-ea"/>
          <a:cs typeface="+mn-cs"/>
        </a:defRPr>
      </a:lvl8pPr>
      <a:lvl9pPr marL="4074095" algn="l" defTabSz="1018524"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lur blurry image of a city street&#10;&#10;Description automatically generated">
            <a:extLst>
              <a:ext uri="{FF2B5EF4-FFF2-40B4-BE49-F238E27FC236}">
                <a16:creationId xmlns:a16="http://schemas.microsoft.com/office/drawing/2014/main" id="{61079418-0934-6D7D-F374-93CAE006A98D}"/>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E16AEF90-D248-6989-E51C-D2A319795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152400"/>
            <a:ext cx="3276600" cy="759079"/>
          </a:xfrm>
          <a:prstGeom prst="rect">
            <a:avLst/>
          </a:prstGeom>
        </p:spPr>
      </p:pic>
    </p:spTree>
    <p:extLst>
      <p:ext uri="{BB962C8B-B14F-4D97-AF65-F5344CB8AC3E}">
        <p14:creationId xmlns:p14="http://schemas.microsoft.com/office/powerpoint/2010/main" val="3858895092"/>
      </p:ext>
    </p:extLst>
  </p:cSld>
  <p:clrMap bg1="lt1" tx1="dk1" bg2="lt2" tx2="dk2" accent1="accent1" accent2="accent2" accent3="accent3" accent4="accent4" accent5="accent5" accent6="accent6" hlink="hlink" folHlink="folHlink"/>
  <p:sldLayoutIdLst>
    <p:sldLayoutId id="2147483756" r:id="rId1"/>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A7DA2-A838-4C07-AAB4-0F54D4617551}"/>
              </a:ext>
            </a:extLst>
          </p:cNvPr>
          <p:cNvSpPr>
            <a:spLocks noGrp="1"/>
          </p:cNvSpPr>
          <p:nvPr>
            <p:ph type="title"/>
          </p:nvPr>
        </p:nvSpPr>
        <p:spPr>
          <a:xfrm>
            <a:off x="949960" y="2872714"/>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3" name="Picture 2">
            <a:extLst>
              <a:ext uri="{FF2B5EF4-FFF2-40B4-BE49-F238E27FC236}">
                <a16:creationId xmlns:a16="http://schemas.microsoft.com/office/drawing/2014/main" id="{8BB19ACC-9CA9-49F3-B6AC-C4C46ED353E1}"/>
              </a:ext>
            </a:extLst>
          </p:cNvPr>
          <p:cNvPicPr>
            <a:picLocks noChangeAspect="1"/>
          </p:cNvPicPr>
          <p:nvPr/>
        </p:nvPicPr>
        <p:blipFill rotWithShape="1">
          <a:blip r:embed="rId3">
            <a:extLst>
              <a:ext uri="{28A0092B-C50C-407E-A947-70E740481C1C}">
                <a14:useLocalDpi xmlns:a14="http://schemas.microsoft.com/office/drawing/2010/main" val="0"/>
              </a:ext>
            </a:extLst>
          </a:blip>
          <a:srcRect t="34055" b="9695"/>
          <a:stretch/>
        </p:blipFill>
        <p:spPr>
          <a:xfrm>
            <a:off x="-1" y="0"/>
            <a:ext cx="13817599" cy="7772400"/>
          </a:xfrm>
          <a:prstGeom prst="rect">
            <a:avLst/>
          </a:prstGeom>
        </p:spPr>
      </p:pic>
      <p:sp>
        <p:nvSpPr>
          <p:cNvPr id="10" name="Rectangle 9">
            <a:extLst>
              <a:ext uri="{FF2B5EF4-FFF2-40B4-BE49-F238E27FC236}">
                <a16:creationId xmlns:a16="http://schemas.microsoft.com/office/drawing/2014/main" id="{A1D9AE75-E2F7-4E47-86B7-D833EF2A6C2C}"/>
              </a:ext>
            </a:extLst>
          </p:cNvPr>
          <p:cNvSpPr/>
          <p:nvPr/>
        </p:nvSpPr>
        <p:spPr>
          <a:xfrm>
            <a:off x="0" y="0"/>
            <a:ext cx="13817600" cy="7772400"/>
          </a:xfrm>
          <a:prstGeom prst="rect">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Tree>
    <p:extLst>
      <p:ext uri="{BB962C8B-B14F-4D97-AF65-F5344CB8AC3E}">
        <p14:creationId xmlns:p14="http://schemas.microsoft.com/office/powerpoint/2010/main" val="1805660947"/>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A7DA2-A838-4C07-AAB4-0F54D4617551}"/>
              </a:ext>
            </a:extLst>
          </p:cNvPr>
          <p:cNvSpPr>
            <a:spLocks noGrp="1"/>
          </p:cNvSpPr>
          <p:nvPr>
            <p:ph type="title"/>
          </p:nvPr>
        </p:nvSpPr>
        <p:spPr>
          <a:xfrm>
            <a:off x="949960" y="2872714"/>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9" name="Picture 8">
            <a:extLst>
              <a:ext uri="{FF2B5EF4-FFF2-40B4-BE49-F238E27FC236}">
                <a16:creationId xmlns:a16="http://schemas.microsoft.com/office/drawing/2014/main" id="{C84FD981-EB82-4CD9-93C3-CDF30204A2D8}"/>
              </a:ext>
            </a:extLst>
          </p:cNvPr>
          <p:cNvPicPr>
            <a:picLocks noChangeAspect="1"/>
          </p:cNvPicPr>
          <p:nvPr/>
        </p:nvPicPr>
        <p:blipFill rotWithShape="1">
          <a:blip r:embed="rId3">
            <a:extLst>
              <a:ext uri="{28A0092B-C50C-407E-A947-70E740481C1C}">
                <a14:useLocalDpi xmlns:a14="http://schemas.microsoft.com/office/drawing/2010/main" val="0"/>
              </a:ext>
            </a:extLst>
          </a:blip>
          <a:srcRect t="34055" b="9695"/>
          <a:stretch/>
        </p:blipFill>
        <p:spPr>
          <a:xfrm>
            <a:off x="-1" y="0"/>
            <a:ext cx="13817599" cy="7772400"/>
          </a:xfrm>
          <a:prstGeom prst="rect">
            <a:avLst/>
          </a:prstGeom>
        </p:spPr>
      </p:pic>
      <p:sp>
        <p:nvSpPr>
          <p:cNvPr id="10" name="Rectangle 9">
            <a:extLst>
              <a:ext uri="{FF2B5EF4-FFF2-40B4-BE49-F238E27FC236}">
                <a16:creationId xmlns:a16="http://schemas.microsoft.com/office/drawing/2014/main" id="{A1D9AE75-E2F7-4E47-86B7-D833EF2A6C2C}"/>
              </a:ext>
            </a:extLst>
          </p:cNvPr>
          <p:cNvSpPr/>
          <p:nvPr/>
        </p:nvSpPr>
        <p:spPr>
          <a:xfrm>
            <a:off x="0" y="0"/>
            <a:ext cx="13817600" cy="7772400"/>
          </a:xfrm>
          <a:prstGeom prst="rect">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Tree>
    <p:extLst>
      <p:ext uri="{BB962C8B-B14F-4D97-AF65-F5344CB8AC3E}">
        <p14:creationId xmlns:p14="http://schemas.microsoft.com/office/powerpoint/2010/main" val="2754604699"/>
      </p:ext>
    </p:extLst>
  </p:cSld>
  <p:clrMap bg1="lt1" tx1="dk1" bg2="lt2" tx2="dk2" accent1="accent1" accent2="accent2" accent3="accent3" accent4="accent4" accent5="accent5" accent6="accent6" hlink="hlink" folHlink="folHlink"/>
  <p:sldLayoutIdLst>
    <p:sldLayoutId id="2147483760" r:id="rId1"/>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CEE8F-1727-F7B4-3F76-C1FA318BBF1B}"/>
              </a:ext>
            </a:extLst>
          </p:cNvPr>
          <p:cNvSpPr>
            <a:spLocks noGrp="1"/>
          </p:cNvSpPr>
          <p:nvPr>
            <p:ph type="title"/>
          </p:nvPr>
        </p:nvSpPr>
        <p:spPr>
          <a:xfrm>
            <a:off x="949325" y="414338"/>
            <a:ext cx="11918950"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BA0E39-5F7C-BEDD-AE61-D883E75E2273}"/>
              </a:ext>
            </a:extLst>
          </p:cNvPr>
          <p:cNvSpPr>
            <a:spLocks noGrp="1"/>
          </p:cNvSpPr>
          <p:nvPr>
            <p:ph type="body" idx="1"/>
          </p:nvPr>
        </p:nvSpPr>
        <p:spPr>
          <a:xfrm>
            <a:off x="949325" y="2068513"/>
            <a:ext cx="11918950" cy="4932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00C25-6F53-5257-59E7-4C7BC19A8718}"/>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a:defRPr sz="1200">
                <a:solidFill>
                  <a:schemeClr val="tx1">
                    <a:tint val="82000"/>
                  </a:schemeClr>
                </a:solidFill>
              </a:defRPr>
            </a:lvl1pPr>
          </a:lstStyle>
          <a:p>
            <a:fld id="{A036FB0C-FD2B-42B4-B911-90A36C680BD0}" type="datetimeFigureOut">
              <a:rPr lang="en-US" smtClean="0"/>
              <a:t>4/16/2024</a:t>
            </a:fld>
            <a:endParaRPr lang="en-US" dirty="0"/>
          </a:p>
        </p:txBody>
      </p:sp>
      <p:sp>
        <p:nvSpPr>
          <p:cNvPr id="5" name="Footer Placeholder 4">
            <a:extLst>
              <a:ext uri="{FF2B5EF4-FFF2-40B4-BE49-F238E27FC236}">
                <a16:creationId xmlns:a16="http://schemas.microsoft.com/office/drawing/2014/main" id="{69C8E2CC-746A-9D19-C0AF-451B17D4249D}"/>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9207FC9-E439-492B-1078-E56AF81D1CCD}"/>
              </a:ext>
            </a:extLst>
          </p:cNvPr>
          <p:cNvSpPr>
            <a:spLocks noGrp="1"/>
          </p:cNvSpPr>
          <p:nvPr>
            <p:ph type="sldNum" sz="quarter" idx="4"/>
          </p:nvPr>
        </p:nvSpPr>
        <p:spPr>
          <a:xfrm>
            <a:off x="9758363" y="7204075"/>
            <a:ext cx="3109912" cy="414338"/>
          </a:xfrm>
          <a:prstGeom prst="rect">
            <a:avLst/>
          </a:prstGeom>
        </p:spPr>
        <p:txBody>
          <a:bodyPr vert="horz" lIns="91440" tIns="45720" rIns="91440" bIns="45720" rtlCol="0" anchor="ctr"/>
          <a:lstStyle>
            <a:lvl1pPr algn="r">
              <a:defRPr sz="1200">
                <a:solidFill>
                  <a:schemeClr val="tx1">
                    <a:tint val="82000"/>
                  </a:schemeClr>
                </a:solidFill>
              </a:defRPr>
            </a:lvl1pPr>
          </a:lstStyle>
          <a:p>
            <a:fld id="{1E371825-EB4D-49A6-AE12-F2F2CE1C2EB1}" type="slidenum">
              <a:rPr lang="en-US" smtClean="0"/>
              <a:t>‹#›</a:t>
            </a:fld>
            <a:endParaRPr lang="en-US" dirty="0"/>
          </a:p>
        </p:txBody>
      </p:sp>
    </p:spTree>
    <p:extLst>
      <p:ext uri="{BB962C8B-B14F-4D97-AF65-F5344CB8AC3E}">
        <p14:creationId xmlns:p14="http://schemas.microsoft.com/office/powerpoint/2010/main" val="2167826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CCE76-A426-24ED-907D-61B919262669}"/>
              </a:ext>
            </a:extLst>
          </p:cNvPr>
          <p:cNvSpPr>
            <a:spLocks noGrp="1"/>
          </p:cNvSpPr>
          <p:nvPr>
            <p:ph type="title"/>
          </p:nvPr>
        </p:nvSpPr>
        <p:spPr>
          <a:xfrm>
            <a:off x="949325" y="414338"/>
            <a:ext cx="11918950"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1E44E7-2A25-8D13-F578-28D48265C75A}"/>
              </a:ext>
            </a:extLst>
          </p:cNvPr>
          <p:cNvSpPr>
            <a:spLocks noGrp="1"/>
          </p:cNvSpPr>
          <p:nvPr>
            <p:ph type="body" idx="1"/>
          </p:nvPr>
        </p:nvSpPr>
        <p:spPr>
          <a:xfrm>
            <a:off x="949325" y="2068513"/>
            <a:ext cx="11918950" cy="4932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9E263-B023-8EDE-A89C-095045DD9229}"/>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a:defRPr sz="1200">
                <a:solidFill>
                  <a:schemeClr val="tx1">
                    <a:tint val="82000"/>
                  </a:schemeClr>
                </a:solidFill>
              </a:defRPr>
            </a:lvl1pPr>
          </a:lstStyle>
          <a:p>
            <a:fld id="{EED7ECA5-1951-43CB-A940-8632CC0AE12B}" type="datetimeFigureOut">
              <a:rPr lang="en-US" smtClean="0"/>
              <a:t>4/16/2024</a:t>
            </a:fld>
            <a:endParaRPr lang="en-US" dirty="0"/>
          </a:p>
        </p:txBody>
      </p:sp>
      <p:sp>
        <p:nvSpPr>
          <p:cNvPr id="6" name="Slide Number Placeholder 5">
            <a:extLst>
              <a:ext uri="{FF2B5EF4-FFF2-40B4-BE49-F238E27FC236}">
                <a16:creationId xmlns:a16="http://schemas.microsoft.com/office/drawing/2014/main" id="{DFB16CE8-8585-1809-2D12-8EDDA349CBB7}"/>
              </a:ext>
            </a:extLst>
          </p:cNvPr>
          <p:cNvSpPr>
            <a:spLocks noGrp="1"/>
          </p:cNvSpPr>
          <p:nvPr>
            <p:ph type="sldNum" sz="quarter" idx="4"/>
          </p:nvPr>
        </p:nvSpPr>
        <p:spPr>
          <a:xfrm>
            <a:off x="9758363" y="7204075"/>
            <a:ext cx="3109912" cy="414338"/>
          </a:xfrm>
          <a:prstGeom prst="rect">
            <a:avLst/>
          </a:prstGeom>
        </p:spPr>
        <p:txBody>
          <a:bodyPr vert="horz" lIns="91440" tIns="45720" rIns="91440" bIns="45720" rtlCol="0" anchor="ctr"/>
          <a:lstStyle>
            <a:lvl1pPr algn="r">
              <a:defRPr sz="1200">
                <a:solidFill>
                  <a:schemeClr val="tx1">
                    <a:tint val="82000"/>
                  </a:schemeClr>
                </a:solidFill>
              </a:defRPr>
            </a:lvl1pPr>
          </a:lstStyle>
          <a:p>
            <a:fld id="{928F33A9-5C20-4582-B409-4E882341F998}" type="slidenum">
              <a:rPr lang="en-US" smtClean="0"/>
              <a:t>‹#›</a:t>
            </a:fld>
            <a:endParaRPr lang="en-US" dirty="0"/>
          </a:p>
        </p:txBody>
      </p:sp>
    </p:spTree>
    <p:extLst>
      <p:ext uri="{BB962C8B-B14F-4D97-AF65-F5344CB8AC3E}">
        <p14:creationId xmlns:p14="http://schemas.microsoft.com/office/powerpoint/2010/main" val="23254362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A7DA2-A838-4C07-AAB4-0F54D4617551}"/>
              </a:ext>
            </a:extLst>
          </p:cNvPr>
          <p:cNvSpPr>
            <a:spLocks noGrp="1"/>
          </p:cNvSpPr>
          <p:nvPr>
            <p:ph type="title"/>
          </p:nvPr>
        </p:nvSpPr>
        <p:spPr>
          <a:xfrm>
            <a:off x="949960" y="2872714"/>
            <a:ext cx="11917680" cy="1502305"/>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descr="A picture containing food, light, bottle&#10;&#10;Description automatically generated">
            <a:extLst>
              <a:ext uri="{FF2B5EF4-FFF2-40B4-BE49-F238E27FC236}">
                <a16:creationId xmlns:a16="http://schemas.microsoft.com/office/drawing/2014/main" id="{C84FD981-EB82-4CD9-93C3-CDF30204A2D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13817600" cy="7772400"/>
          </a:xfrm>
          <a:prstGeom prst="rect">
            <a:avLst/>
          </a:prstGeom>
        </p:spPr>
      </p:pic>
      <p:sp>
        <p:nvSpPr>
          <p:cNvPr id="10" name="Rectangle 9">
            <a:extLst>
              <a:ext uri="{FF2B5EF4-FFF2-40B4-BE49-F238E27FC236}">
                <a16:creationId xmlns:a16="http://schemas.microsoft.com/office/drawing/2014/main" id="{A1D9AE75-E2F7-4E47-86B7-D833EF2A6C2C}"/>
              </a:ext>
            </a:extLst>
          </p:cNvPr>
          <p:cNvSpPr/>
          <p:nvPr userDrawn="1"/>
        </p:nvSpPr>
        <p:spPr>
          <a:xfrm>
            <a:off x="0" y="0"/>
            <a:ext cx="13817600" cy="7772400"/>
          </a:xfrm>
          <a:prstGeom prst="rect">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Tree>
    <p:extLst>
      <p:ext uri="{BB962C8B-B14F-4D97-AF65-F5344CB8AC3E}">
        <p14:creationId xmlns:p14="http://schemas.microsoft.com/office/powerpoint/2010/main" val="715445750"/>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A7DA2-A838-4C07-AAB4-0F54D4617551}"/>
              </a:ext>
            </a:extLst>
          </p:cNvPr>
          <p:cNvSpPr>
            <a:spLocks noGrp="1"/>
          </p:cNvSpPr>
          <p:nvPr>
            <p:ph type="title"/>
          </p:nvPr>
        </p:nvSpPr>
        <p:spPr>
          <a:xfrm>
            <a:off x="949960" y="2872714"/>
            <a:ext cx="11917680" cy="1502305"/>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descr="A picture containing food, light, bottle&#10;&#10;Description automatically generated">
            <a:extLst>
              <a:ext uri="{FF2B5EF4-FFF2-40B4-BE49-F238E27FC236}">
                <a16:creationId xmlns:a16="http://schemas.microsoft.com/office/drawing/2014/main" id="{C84FD981-EB82-4CD9-93C3-CDF30204A2D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13817600" cy="7772400"/>
          </a:xfrm>
          <a:prstGeom prst="rect">
            <a:avLst/>
          </a:prstGeom>
        </p:spPr>
      </p:pic>
      <p:sp>
        <p:nvSpPr>
          <p:cNvPr id="10" name="Rectangle 9">
            <a:extLst>
              <a:ext uri="{FF2B5EF4-FFF2-40B4-BE49-F238E27FC236}">
                <a16:creationId xmlns:a16="http://schemas.microsoft.com/office/drawing/2014/main" id="{A1D9AE75-E2F7-4E47-86B7-D833EF2A6C2C}"/>
              </a:ext>
            </a:extLst>
          </p:cNvPr>
          <p:cNvSpPr/>
          <p:nvPr userDrawn="1"/>
        </p:nvSpPr>
        <p:spPr>
          <a:xfrm>
            <a:off x="0" y="0"/>
            <a:ext cx="13817600" cy="7772400"/>
          </a:xfrm>
          <a:prstGeom prst="rect">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p>
        </p:txBody>
      </p:sp>
    </p:spTree>
    <p:extLst>
      <p:ext uri="{BB962C8B-B14F-4D97-AF65-F5344CB8AC3E}">
        <p14:creationId xmlns:p14="http://schemas.microsoft.com/office/powerpoint/2010/main" val="1380682058"/>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A7DA2-A838-4C07-AAB4-0F54D4617551}"/>
              </a:ext>
            </a:extLst>
          </p:cNvPr>
          <p:cNvSpPr>
            <a:spLocks noGrp="1"/>
          </p:cNvSpPr>
          <p:nvPr>
            <p:ph type="title"/>
          </p:nvPr>
        </p:nvSpPr>
        <p:spPr>
          <a:xfrm>
            <a:off x="949960" y="2872714"/>
            <a:ext cx="11917680" cy="150230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36445866"/>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A7DA2-A838-4C07-AAB4-0F54D4617551}"/>
              </a:ext>
            </a:extLst>
          </p:cNvPr>
          <p:cNvSpPr>
            <a:spLocks noGrp="1"/>
          </p:cNvSpPr>
          <p:nvPr>
            <p:ph type="title"/>
          </p:nvPr>
        </p:nvSpPr>
        <p:spPr>
          <a:xfrm>
            <a:off x="949960" y="2872714"/>
            <a:ext cx="11917680" cy="150230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10539692"/>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174" y="456117"/>
            <a:ext cx="12878001" cy="409643"/>
          </a:xfrm>
          <a:prstGeom prst="rect">
            <a:avLst/>
          </a:prstGeom>
        </p:spPr>
        <p:txBody>
          <a:bodyPr vert="horz" lIns="101853" tIns="50926" rIns="101853" bIns="50926"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8702" y="1122683"/>
            <a:ext cx="12435840" cy="5129425"/>
          </a:xfrm>
          <a:prstGeom prst="rect">
            <a:avLst/>
          </a:prstGeom>
        </p:spPr>
        <p:txBody>
          <a:bodyPr vert="horz" lIns="101853" tIns="50926" rIns="101853" bIns="50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2577148" y="7405254"/>
            <a:ext cx="1193797" cy="304800"/>
          </a:xfrm>
          <a:prstGeom prst="rect">
            <a:avLst/>
          </a:prstGeom>
        </p:spPr>
        <p:txBody>
          <a:bodyPr vert="horz" lIns="101853" tIns="50926" rIns="101853" bIns="50926" rtlCol="0" anchor="ctr"/>
          <a:lstStyle>
            <a:lvl1pPr algn="r">
              <a:defRPr sz="1400">
                <a:solidFill>
                  <a:schemeClr val="tx1">
                    <a:lumMod val="65000"/>
                    <a:lumOff val="35000"/>
                  </a:schemeClr>
                </a:solidFill>
                <a:latin typeface="Calibri Light" panose="020F0302020204030204" pitchFamily="34" charset="0"/>
              </a:defRPr>
            </a:lvl1pPr>
          </a:lstStyle>
          <a:p>
            <a:pPr defTabSz="1018524"/>
            <a:r>
              <a:rPr lang="en-US" dirty="0"/>
              <a:t>Page </a:t>
            </a:r>
            <a:fld id="{BA7A251D-85F2-4855-B559-A3CA3B7FBA69}" type="slidenum">
              <a:rPr lang="en-US" smtClean="0"/>
              <a:pPr defTabSz="1018524"/>
              <a:t>‹#›</a:t>
            </a:fld>
            <a:endParaRPr lang="en-US" dirty="0"/>
          </a:p>
        </p:txBody>
      </p:sp>
      <p:cxnSp>
        <p:nvCxnSpPr>
          <p:cNvPr id="8" name="Straight Connector 7"/>
          <p:cNvCxnSpPr/>
          <p:nvPr/>
        </p:nvCxnSpPr>
        <p:spPr>
          <a:xfrm flipH="1">
            <a:off x="580492" y="838200"/>
            <a:ext cx="12812684" cy="0"/>
          </a:xfrm>
          <a:prstGeom prst="line">
            <a:avLst/>
          </a:prstGeom>
          <a:ln w="12700" cmpd="thickThin">
            <a:prstDash val="solid"/>
          </a:ln>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5B9560E5-EA43-25C0-5412-6CE152695712}"/>
              </a:ext>
            </a:extLst>
          </p:cNvPr>
          <p:cNvSpPr txBox="1"/>
          <p:nvPr/>
        </p:nvSpPr>
        <p:spPr>
          <a:xfrm>
            <a:off x="2150536" y="7406701"/>
            <a:ext cx="2693344" cy="276989"/>
          </a:xfrm>
          <a:prstGeom prst="rect">
            <a:avLst/>
          </a:prstGeom>
          <a:noFill/>
        </p:spPr>
        <p:txBody>
          <a:bodyPr wrap="none" lIns="91429" tIns="45715" rIns="91429" bIns="45715" rtlCol="0">
            <a:spAutoFit/>
          </a:bodyPr>
          <a:lstStyle/>
          <a:p>
            <a:pPr algn="l"/>
            <a:r>
              <a:rPr lang="en-US" sz="1200" dirty="0">
                <a:solidFill>
                  <a:schemeClr val="tx1">
                    <a:lumMod val="65000"/>
                    <a:lumOff val="35000"/>
                  </a:schemeClr>
                </a:solidFill>
                <a:latin typeface="Century Gothic" panose="020B0502020202020204" pitchFamily="34" charset="0"/>
              </a:rPr>
              <a:t>driving your brand’s performance</a:t>
            </a:r>
          </a:p>
        </p:txBody>
      </p:sp>
      <p:cxnSp>
        <p:nvCxnSpPr>
          <p:cNvPr id="7" name="Straight Connector 6">
            <a:extLst>
              <a:ext uri="{FF2B5EF4-FFF2-40B4-BE49-F238E27FC236}">
                <a16:creationId xmlns:a16="http://schemas.microsoft.com/office/drawing/2014/main" id="{99279F5A-B0F1-6A7A-259B-891CC7EAB200}"/>
              </a:ext>
            </a:extLst>
          </p:cNvPr>
          <p:cNvCxnSpPr/>
          <p:nvPr/>
        </p:nvCxnSpPr>
        <p:spPr>
          <a:xfrm>
            <a:off x="2157360" y="7377752"/>
            <a:ext cx="0" cy="304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black and white logo&#10;&#10;Description automatically generated">
            <a:extLst>
              <a:ext uri="{FF2B5EF4-FFF2-40B4-BE49-F238E27FC236}">
                <a16:creationId xmlns:a16="http://schemas.microsoft.com/office/drawing/2014/main" id="{A81D93A3-6154-2F31-C4F7-2AEB1FE678F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896" y="7250428"/>
            <a:ext cx="1983996" cy="459626"/>
          </a:xfrm>
          <a:prstGeom prst="rect">
            <a:avLst/>
          </a:prstGeom>
        </p:spPr>
      </p:pic>
    </p:spTree>
    <p:extLst>
      <p:ext uri="{BB962C8B-B14F-4D97-AF65-F5344CB8AC3E}">
        <p14:creationId xmlns:p14="http://schemas.microsoft.com/office/powerpoint/2010/main" val="243800434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hdr="0" ftr="0" dt="0"/>
  <p:txStyles>
    <p:titleStyle>
      <a:lvl1pPr algn="l" defTabSz="1018524" rtl="0" eaLnBrk="1" latinLnBrk="0" hangingPunct="1">
        <a:spcBef>
          <a:spcPct val="0"/>
        </a:spcBef>
        <a:buNone/>
        <a:defRPr sz="1800" b="0" kern="1200">
          <a:solidFill>
            <a:srgbClr val="478CB2"/>
          </a:solidFill>
          <a:latin typeface="Constantia" panose="02030602050306030303" pitchFamily="18" charset="0"/>
          <a:ea typeface="+mj-ea"/>
          <a:cs typeface="+mj-cs"/>
        </a:defRPr>
      </a:lvl1pPr>
    </p:titleStyle>
    <p:bodyStyle>
      <a:lvl1pPr marL="180658" indent="-180658" algn="l" defTabSz="1018524" rtl="0" eaLnBrk="1" latinLnBrk="0" hangingPunct="1">
        <a:spcBef>
          <a:spcPts val="316"/>
        </a:spcBef>
        <a:spcAft>
          <a:spcPts val="316"/>
        </a:spcAft>
        <a:buClr>
          <a:schemeClr val="tx2"/>
        </a:buClr>
        <a:buFont typeface="Wingdings" pitchFamily="2" charset="2"/>
        <a:buChar char=""/>
        <a:defRPr sz="1400" kern="1200">
          <a:solidFill>
            <a:schemeClr val="tx1"/>
          </a:solidFill>
          <a:latin typeface="Calibri Light" panose="020F0302020204030204" pitchFamily="34" charset="0"/>
          <a:ea typeface="+mn-ea"/>
          <a:cs typeface="+mn-cs"/>
        </a:defRPr>
      </a:lvl1pPr>
      <a:lvl2pPr marL="445605" indent="-194509"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2pPr>
      <a:lvl3pPr marL="702003" indent="-196279"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3pPr>
      <a:lvl4pPr marL="958401" indent="-192741"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4pPr>
      <a:lvl5pPr marL="1205960" indent="-187437"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5pPr>
      <a:lvl6pPr marL="2800941"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202"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464"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726"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524" rtl="0" eaLnBrk="1" latinLnBrk="0" hangingPunct="1">
        <a:defRPr sz="2000" kern="1200">
          <a:solidFill>
            <a:schemeClr val="tx1"/>
          </a:solidFill>
          <a:latin typeface="+mn-lt"/>
          <a:ea typeface="+mn-ea"/>
          <a:cs typeface="+mn-cs"/>
        </a:defRPr>
      </a:lvl1pPr>
      <a:lvl2pPr marL="509262" algn="l" defTabSz="1018524" rtl="0" eaLnBrk="1" latinLnBrk="0" hangingPunct="1">
        <a:defRPr sz="2000" kern="1200">
          <a:solidFill>
            <a:schemeClr val="tx1"/>
          </a:solidFill>
          <a:latin typeface="+mn-lt"/>
          <a:ea typeface="+mn-ea"/>
          <a:cs typeface="+mn-cs"/>
        </a:defRPr>
      </a:lvl2pPr>
      <a:lvl3pPr marL="1018524" algn="l" defTabSz="1018524" rtl="0" eaLnBrk="1" latinLnBrk="0" hangingPunct="1">
        <a:defRPr sz="2000" kern="1200">
          <a:solidFill>
            <a:schemeClr val="tx1"/>
          </a:solidFill>
          <a:latin typeface="+mn-lt"/>
          <a:ea typeface="+mn-ea"/>
          <a:cs typeface="+mn-cs"/>
        </a:defRPr>
      </a:lvl3pPr>
      <a:lvl4pPr marL="1527784" algn="l" defTabSz="1018524" rtl="0" eaLnBrk="1" latinLnBrk="0" hangingPunct="1">
        <a:defRPr sz="2000" kern="1200">
          <a:solidFill>
            <a:schemeClr val="tx1"/>
          </a:solidFill>
          <a:latin typeface="+mn-lt"/>
          <a:ea typeface="+mn-ea"/>
          <a:cs typeface="+mn-cs"/>
        </a:defRPr>
      </a:lvl4pPr>
      <a:lvl5pPr marL="2037047" algn="l" defTabSz="1018524" rtl="0" eaLnBrk="1" latinLnBrk="0" hangingPunct="1">
        <a:defRPr sz="2000" kern="1200">
          <a:solidFill>
            <a:schemeClr val="tx1"/>
          </a:solidFill>
          <a:latin typeface="+mn-lt"/>
          <a:ea typeface="+mn-ea"/>
          <a:cs typeface="+mn-cs"/>
        </a:defRPr>
      </a:lvl5pPr>
      <a:lvl6pPr marL="2546310" algn="l" defTabSz="1018524" rtl="0" eaLnBrk="1" latinLnBrk="0" hangingPunct="1">
        <a:defRPr sz="2000" kern="1200">
          <a:solidFill>
            <a:schemeClr val="tx1"/>
          </a:solidFill>
          <a:latin typeface="+mn-lt"/>
          <a:ea typeface="+mn-ea"/>
          <a:cs typeface="+mn-cs"/>
        </a:defRPr>
      </a:lvl6pPr>
      <a:lvl7pPr marL="3055573" algn="l" defTabSz="1018524" rtl="0" eaLnBrk="1" latinLnBrk="0" hangingPunct="1">
        <a:defRPr sz="2000" kern="1200">
          <a:solidFill>
            <a:schemeClr val="tx1"/>
          </a:solidFill>
          <a:latin typeface="+mn-lt"/>
          <a:ea typeface="+mn-ea"/>
          <a:cs typeface="+mn-cs"/>
        </a:defRPr>
      </a:lvl7pPr>
      <a:lvl8pPr marL="3564834" algn="l" defTabSz="1018524" rtl="0" eaLnBrk="1" latinLnBrk="0" hangingPunct="1">
        <a:defRPr sz="2000" kern="1200">
          <a:solidFill>
            <a:schemeClr val="tx1"/>
          </a:solidFill>
          <a:latin typeface="+mn-lt"/>
          <a:ea typeface="+mn-ea"/>
          <a:cs typeface="+mn-cs"/>
        </a:defRPr>
      </a:lvl8pPr>
      <a:lvl9pPr marL="4074095" algn="l" defTabSz="1018524"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lur blurry image of a city street&#10;&#10;Description automatically generated">
            <a:extLst>
              <a:ext uri="{FF2B5EF4-FFF2-40B4-BE49-F238E27FC236}">
                <a16:creationId xmlns:a16="http://schemas.microsoft.com/office/drawing/2014/main" id="{1737205A-1C04-B30A-7578-C63A0793FD9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1594171183"/>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ctr" defTabSz="1036290" rtl="0" eaLnBrk="1" latinLnBrk="0" hangingPunct="1">
        <a:lnSpc>
          <a:spcPct val="90000"/>
        </a:lnSpc>
        <a:spcBef>
          <a:spcPct val="0"/>
        </a:spcBef>
        <a:buNone/>
        <a:defRPr sz="4080" kern="1200">
          <a:solidFill>
            <a:schemeClr val="accent1"/>
          </a:solidFill>
          <a:latin typeface="Century Gothic" panose="020B0502020202020204" pitchFamily="34"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1.xml"/><Relationship Id="rId7" Type="http://schemas.openxmlformats.org/officeDocument/2006/relationships/image" Target="../media/image2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2.jpeg"/><Relationship Id="rId4" Type="http://schemas.openxmlformats.org/officeDocument/2006/relationships/diagramQuickStyle" Target="../diagrams/quickStyle1.xml"/><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4/relationships/chartEx" Target="../charts/chartEx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hart" Target="../charts/chart20.xml"/><Relationship Id="rId7" Type="http://schemas.openxmlformats.org/officeDocument/2006/relationships/image" Target="../media/image41.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sv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rob@kleinandpartners.com" TargetMode="External"/><Relationship Id="rId7" Type="http://schemas.microsoft.com/office/2007/relationships/hdphoto" Target="../media/hdphoto1.wdp"/><Relationship Id="rId2" Type="http://schemas.openxmlformats.org/officeDocument/2006/relationships/image" Target="../media/image9.jp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s://www.kleinandpartner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D45476-2F7D-3661-78DC-77F4DCFAF31B}"/>
              </a:ext>
            </a:extLst>
          </p:cNvPr>
          <p:cNvSpPr>
            <a:spLocks noGrp="1"/>
          </p:cNvSpPr>
          <p:nvPr>
            <p:ph type="title"/>
          </p:nvPr>
        </p:nvSpPr>
        <p:spPr>
          <a:xfrm>
            <a:off x="386845" y="1676400"/>
            <a:ext cx="13043909" cy="2933178"/>
          </a:xfrm>
        </p:spPr>
        <p:txBody>
          <a:bodyPr>
            <a:noAutofit/>
          </a:bodyPr>
          <a:lstStyle/>
          <a:p>
            <a:pPr algn="ctr"/>
            <a:r>
              <a:rPr lang="en-US" sz="4800" dirty="0">
                <a:solidFill>
                  <a:srgbClr val="F8A908"/>
                </a:solidFill>
                <a:latin typeface="Constantia" panose="02030602050306030303" pitchFamily="18" charset="0"/>
                <a:cs typeface="Calibri Light" panose="020F0302020204030204" pitchFamily="34" charset="0"/>
              </a:rPr>
              <a:t>Klein &amp; Partners </a:t>
            </a:r>
            <a:br>
              <a:rPr lang="en-US" sz="4800" dirty="0">
                <a:solidFill>
                  <a:srgbClr val="F8A908"/>
                </a:solidFill>
                <a:latin typeface="Constantia" panose="02030602050306030303" pitchFamily="18" charset="0"/>
                <a:cs typeface="Calibri Light" panose="020F0302020204030204" pitchFamily="34" charset="0"/>
              </a:rPr>
            </a:br>
            <a:r>
              <a:rPr lang="en-US" sz="4800" dirty="0">
                <a:solidFill>
                  <a:srgbClr val="F8A908"/>
                </a:solidFill>
                <a:latin typeface="Constantia" panose="02030602050306030303" pitchFamily="18" charset="0"/>
                <a:cs typeface="Calibri Light" panose="020F0302020204030204" pitchFamily="34" charset="0"/>
              </a:rPr>
              <a:t>2024 National Consumer Insights Study</a:t>
            </a:r>
            <a:br>
              <a:rPr lang="en-US" sz="4800" dirty="0">
                <a:solidFill>
                  <a:srgbClr val="F8A908"/>
                </a:solidFill>
                <a:latin typeface="Constantia" panose="02030602050306030303" pitchFamily="18" charset="0"/>
                <a:cs typeface="Calibri Light" panose="020F0302020204030204" pitchFamily="34" charset="0"/>
              </a:rPr>
            </a:br>
            <a:r>
              <a:rPr lang="en-US" sz="4800" dirty="0">
                <a:solidFill>
                  <a:srgbClr val="F8A908"/>
                </a:solidFill>
                <a:latin typeface="Constantia" panose="02030602050306030303" pitchFamily="18" charset="0"/>
                <a:cs typeface="Calibri Light" panose="020F0302020204030204" pitchFamily="34" charset="0"/>
              </a:rPr>
              <a:t>(NCIS)</a:t>
            </a:r>
          </a:p>
        </p:txBody>
      </p:sp>
      <p:sp>
        <p:nvSpPr>
          <p:cNvPr id="6" name="Subtitle 2">
            <a:extLst>
              <a:ext uri="{FF2B5EF4-FFF2-40B4-BE49-F238E27FC236}">
                <a16:creationId xmlns:a16="http://schemas.microsoft.com/office/drawing/2014/main" id="{E06B9454-4FBF-1210-AE1E-9C3877BF244D}"/>
              </a:ext>
            </a:extLst>
          </p:cNvPr>
          <p:cNvSpPr>
            <a:spLocks noGrp="1"/>
          </p:cNvSpPr>
          <p:nvPr>
            <p:ph type="subTitle" idx="4294967295"/>
          </p:nvPr>
        </p:nvSpPr>
        <p:spPr>
          <a:xfrm>
            <a:off x="5266191" y="6172200"/>
            <a:ext cx="3285217" cy="586740"/>
          </a:xfrm>
          <a:prstGeom prst="rect">
            <a:avLst/>
          </a:prstGeom>
        </p:spPr>
        <p:txBody>
          <a:bodyPr>
            <a:noAutofit/>
          </a:bodyPr>
          <a:lstStyle/>
          <a:p>
            <a:pPr marL="0" indent="0" algn="ctr">
              <a:buNone/>
            </a:pPr>
            <a:r>
              <a:rPr lang="en-US" sz="3200" dirty="0">
                <a:solidFill>
                  <a:schemeClr val="bg1"/>
                </a:solidFill>
                <a:latin typeface="Constantia" panose="02030602050306030303" pitchFamily="18" charset="0"/>
                <a:cs typeface="Calibri Light" panose="020F0302020204030204" pitchFamily="34" charset="0"/>
              </a:rPr>
              <a:t>Spring 2024</a:t>
            </a:r>
          </a:p>
        </p:txBody>
      </p:sp>
      <p:grpSp>
        <p:nvGrpSpPr>
          <p:cNvPr id="2" name="Group 1">
            <a:extLst>
              <a:ext uri="{FF2B5EF4-FFF2-40B4-BE49-F238E27FC236}">
                <a16:creationId xmlns:a16="http://schemas.microsoft.com/office/drawing/2014/main" id="{EA941E38-DDDA-DC5C-6488-AA423BD15C4F}"/>
              </a:ext>
            </a:extLst>
          </p:cNvPr>
          <p:cNvGrpSpPr/>
          <p:nvPr/>
        </p:nvGrpSpPr>
        <p:grpSpPr>
          <a:xfrm>
            <a:off x="508000" y="304800"/>
            <a:ext cx="3316890" cy="759079"/>
            <a:chOff x="340710" y="321642"/>
            <a:chExt cx="3316890" cy="759079"/>
          </a:xfrm>
        </p:grpSpPr>
        <p:pic>
          <p:nvPicPr>
            <p:cNvPr id="3" name="Picture 2" descr="A black and white logo&#10;&#10;Description automatically generated">
              <a:extLst>
                <a:ext uri="{FF2B5EF4-FFF2-40B4-BE49-F238E27FC236}">
                  <a16:creationId xmlns:a16="http://schemas.microsoft.com/office/drawing/2014/main" id="{6C947ECF-CC4A-757E-963A-1F7A5F726C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279" r="-1996"/>
            <a:stretch/>
          </p:blipFill>
          <p:spPr>
            <a:xfrm>
              <a:off x="2834640" y="321642"/>
              <a:ext cx="822960" cy="759079"/>
            </a:xfrm>
            <a:prstGeom prst="rect">
              <a:avLst/>
            </a:prstGeom>
          </p:spPr>
        </p:pic>
        <p:pic>
          <p:nvPicPr>
            <p:cNvPr id="4" name="Picture 3" descr="A black and white logo&#10;&#10;Description automatically generated">
              <a:extLst>
                <a:ext uri="{FF2B5EF4-FFF2-40B4-BE49-F238E27FC236}">
                  <a16:creationId xmlns:a16="http://schemas.microsoft.com/office/drawing/2014/main" id="{D7B59F80-E5F1-A727-04A5-6C8DCAD7E14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r="27444"/>
            <a:stretch/>
          </p:blipFill>
          <p:spPr>
            <a:xfrm>
              <a:off x="340710" y="321642"/>
              <a:ext cx="2377440" cy="759079"/>
            </a:xfrm>
            <a:prstGeom prst="rect">
              <a:avLst/>
            </a:prstGeom>
          </p:spPr>
        </p:pic>
      </p:grpSp>
    </p:spTree>
    <p:extLst>
      <p:ext uri="{BB962C8B-B14F-4D97-AF65-F5344CB8AC3E}">
        <p14:creationId xmlns:p14="http://schemas.microsoft.com/office/powerpoint/2010/main" val="123931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373423-47F9-78CF-9E4D-7A09F24AC66A}"/>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9</a:t>
            </a:fld>
            <a:endParaRPr lang="en-US" dirty="0"/>
          </a:p>
        </p:txBody>
      </p:sp>
      <p:sp>
        <p:nvSpPr>
          <p:cNvPr id="38" name="TextBox 37">
            <a:extLst>
              <a:ext uri="{FF2B5EF4-FFF2-40B4-BE49-F238E27FC236}">
                <a16:creationId xmlns:a16="http://schemas.microsoft.com/office/drawing/2014/main" id="{F72EB580-FBBB-4313-785C-2B66A799EF5A}"/>
              </a:ext>
            </a:extLst>
          </p:cNvPr>
          <p:cNvSpPr txBox="1"/>
          <p:nvPr/>
        </p:nvSpPr>
        <p:spPr>
          <a:xfrm>
            <a:off x="6396157" y="7065999"/>
            <a:ext cx="4526626" cy="600164"/>
          </a:xfrm>
          <a:prstGeom prst="rect">
            <a:avLst/>
          </a:prstGeom>
          <a:noFill/>
        </p:spPr>
        <p:txBody>
          <a:bodyPr wrap="square" rtlCol="0">
            <a:spAutoFit/>
          </a:bodyPr>
          <a:lstStyle/>
          <a:p>
            <a:r>
              <a:rPr lang="en-US" sz="1100" dirty="0">
                <a:solidFill>
                  <a:schemeClr val="tx1">
                    <a:lumMod val="50000"/>
                    <a:lumOff val="50000"/>
                  </a:schemeClr>
                </a:solidFill>
                <a:latin typeface="Calibri Light" panose="020F0302020204030204" pitchFamily="34" charset="0"/>
                <a:cs typeface="Calibri Light" panose="020F0302020204030204" pitchFamily="34" charset="0"/>
              </a:rPr>
              <a:t>Q3   Do you have a primary care provider? (n=1,005)</a:t>
            </a:r>
          </a:p>
          <a:p>
            <a:r>
              <a:rPr lang="en-US" sz="1100" dirty="0">
                <a:solidFill>
                  <a:schemeClr val="tx1">
                    <a:lumMod val="50000"/>
                    <a:lumOff val="50000"/>
                  </a:schemeClr>
                </a:solidFill>
                <a:latin typeface="Calibri Light" panose="020F0302020204030204" pitchFamily="34" charset="0"/>
                <a:cs typeface="Calibri Light" panose="020F0302020204030204" pitchFamily="34" charset="0"/>
              </a:rPr>
              <a:t>Q4   Who do you consider to be your primary care provider? (n=887)</a:t>
            </a:r>
          </a:p>
          <a:p>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Q5   How long have you had this primary care provider? (n=887)</a:t>
            </a:r>
          </a:p>
        </p:txBody>
      </p:sp>
      <p:sp>
        <p:nvSpPr>
          <p:cNvPr id="13" name="Shape 3041">
            <a:extLst>
              <a:ext uri="{FF2B5EF4-FFF2-40B4-BE49-F238E27FC236}">
                <a16:creationId xmlns:a16="http://schemas.microsoft.com/office/drawing/2014/main" id="{63B0E346-6B2A-36BE-3FE6-FA136BB18F55}"/>
              </a:ext>
            </a:extLst>
          </p:cNvPr>
          <p:cNvSpPr txBox="1"/>
          <p:nvPr/>
        </p:nvSpPr>
        <p:spPr>
          <a:xfrm>
            <a:off x="6141386" y="2316135"/>
            <a:ext cx="3232089" cy="2636861"/>
          </a:xfrm>
          <a:prstGeom prst="roundRect">
            <a:avLst/>
          </a:prstGeom>
          <a:noFill/>
          <a:ln>
            <a:solidFill>
              <a:srgbClr val="478CB2"/>
            </a:solidFill>
          </a:ln>
        </p:spPr>
        <p:txBody>
          <a:bodyPr lIns="91425" tIns="45700" rIns="91425" bIns="45700" anchor="ctr" anchorCtr="0">
            <a:noAutofit/>
          </a:bodyPr>
          <a:lst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a:lstStyle>
          <a:p>
            <a:pPr algn="ctr">
              <a:buSzPct val="25000"/>
            </a:pPr>
            <a:endParaRPr lang="en-GB" sz="2400" b="1" dirty="0">
              <a:solidFill>
                <a:srgbClr val="F8A908"/>
              </a:solidFill>
              <a:latin typeface="Calibri Light" panose="020F0302020204030204" pitchFamily="34" charset="0"/>
              <a:ea typeface="Calibri Light" panose="020F0302020204030204" pitchFamily="34" charset="0"/>
              <a:cs typeface="Calibri Light" panose="020F0302020204030204" pitchFamily="34" charset="0"/>
              <a:sym typeface="Open Sans"/>
            </a:endParaRPr>
          </a:p>
        </p:txBody>
      </p:sp>
      <p:pic>
        <p:nvPicPr>
          <p:cNvPr id="37" name="Picture 36" descr="Stethoscope on white background">
            <a:extLst>
              <a:ext uri="{FF2B5EF4-FFF2-40B4-BE49-F238E27FC236}">
                <a16:creationId xmlns:a16="http://schemas.microsoft.com/office/drawing/2014/main" id="{9F0AA0B3-2409-6846-734B-344EDD810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30" y="1943100"/>
            <a:ext cx="2590800" cy="3886200"/>
          </a:xfrm>
          <a:prstGeom prst="rect">
            <a:avLst/>
          </a:prstGeom>
        </p:spPr>
      </p:pic>
      <p:sp>
        <p:nvSpPr>
          <p:cNvPr id="5" name="Shape 3041">
            <a:extLst>
              <a:ext uri="{FF2B5EF4-FFF2-40B4-BE49-F238E27FC236}">
                <a16:creationId xmlns:a16="http://schemas.microsoft.com/office/drawing/2014/main" id="{88101AFD-01D3-0FAC-232F-3C25A38DED5C}"/>
              </a:ext>
            </a:extLst>
          </p:cNvPr>
          <p:cNvSpPr txBox="1"/>
          <p:nvPr/>
        </p:nvSpPr>
        <p:spPr>
          <a:xfrm>
            <a:off x="3423997" y="2316136"/>
            <a:ext cx="2180700" cy="2438400"/>
          </a:xfrm>
          <a:prstGeom prst="roundRect">
            <a:avLst/>
          </a:prstGeom>
          <a:noFill/>
          <a:ln>
            <a:solidFill>
              <a:srgbClr val="478CB2"/>
            </a:solidFill>
          </a:ln>
        </p:spPr>
        <p:txBody>
          <a:bodyPr lIns="91425" tIns="45700" rIns="91425" bIns="45700" anchor="ctr" anchorCtr="0">
            <a:noAutofit/>
          </a:bodyPr>
          <a:lst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a:lstStyle>
          <a:p>
            <a:pPr algn="ctr">
              <a:buSzPct val="25000"/>
            </a:pPr>
            <a:r>
              <a:rPr lang="en-GB" sz="6000" b="1" dirty="0">
                <a:solidFill>
                  <a:srgbClr val="478CB2"/>
                </a:solidFill>
                <a:latin typeface="Calibri Light" panose="020F0302020204030204" pitchFamily="34" charset="0"/>
                <a:ea typeface="Open Sans"/>
                <a:cs typeface="Calibri Light" panose="020F0302020204030204" pitchFamily="34" charset="0"/>
                <a:sym typeface="Open Sans"/>
              </a:rPr>
              <a:t>87%</a:t>
            </a:r>
          </a:p>
          <a:p>
            <a:pPr algn="ctr">
              <a:buSzPct val="25000"/>
            </a:pPr>
            <a:r>
              <a:rPr lang="en-GB" sz="2400" b="1" dirty="0">
                <a:solidFill>
                  <a:schemeClr val="tx1">
                    <a:lumMod val="65000"/>
                    <a:lumOff val="35000"/>
                  </a:schemeClr>
                </a:solidFill>
                <a:latin typeface="Calibri Light" panose="020F0302020204030204" pitchFamily="34" charset="0"/>
                <a:ea typeface="Open Sans"/>
                <a:cs typeface="Calibri Light" panose="020F0302020204030204" pitchFamily="34" charset="0"/>
                <a:sym typeface="Open Sans"/>
              </a:rPr>
              <a:t>Have a PCP</a:t>
            </a:r>
          </a:p>
        </p:txBody>
      </p:sp>
      <p:graphicFrame>
        <p:nvGraphicFramePr>
          <p:cNvPr id="9" name="Table 8">
            <a:extLst>
              <a:ext uri="{FF2B5EF4-FFF2-40B4-BE49-F238E27FC236}">
                <a16:creationId xmlns:a16="http://schemas.microsoft.com/office/drawing/2014/main" id="{4746C191-3BAF-F87F-2F84-5E0CB846A410}"/>
              </a:ext>
            </a:extLst>
          </p:cNvPr>
          <p:cNvGraphicFramePr>
            <a:graphicFrameLocks noGrp="1"/>
          </p:cNvGraphicFramePr>
          <p:nvPr>
            <p:extLst>
              <p:ext uri="{D42A27DB-BD31-4B8C-83A1-F6EECF244321}">
                <p14:modId xmlns:p14="http://schemas.microsoft.com/office/powerpoint/2010/main" val="800592145"/>
              </p:ext>
            </p:extLst>
          </p:nvPr>
        </p:nvGraphicFramePr>
        <p:xfrm>
          <a:off x="6369005" y="2542000"/>
          <a:ext cx="2922139" cy="2170500"/>
        </p:xfrm>
        <a:graphic>
          <a:graphicData uri="http://schemas.openxmlformats.org/drawingml/2006/table">
            <a:tbl>
              <a:tblPr firstRow="1" bandRow="1">
                <a:tableStyleId>{5C22544A-7EE6-4342-B048-85BDC9FD1C3A}</a:tableStyleId>
              </a:tblPr>
              <a:tblGrid>
                <a:gridCol w="624365">
                  <a:extLst>
                    <a:ext uri="{9D8B030D-6E8A-4147-A177-3AD203B41FA5}">
                      <a16:colId xmlns:a16="http://schemas.microsoft.com/office/drawing/2014/main" val="2564777998"/>
                    </a:ext>
                  </a:extLst>
                </a:gridCol>
                <a:gridCol w="2297774">
                  <a:extLst>
                    <a:ext uri="{9D8B030D-6E8A-4147-A177-3AD203B41FA5}">
                      <a16:colId xmlns:a16="http://schemas.microsoft.com/office/drawing/2014/main" val="925207913"/>
                    </a:ext>
                  </a:extLst>
                </a:gridCol>
              </a:tblGrid>
              <a:tr h="363209">
                <a:tc gridSpan="2">
                  <a:txBody>
                    <a:bodyPr/>
                    <a:lstStyle/>
                    <a:p>
                      <a:r>
                        <a:rPr lang="en-US" sz="20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Primary care provider is:</a:t>
                      </a:r>
                    </a:p>
                  </a:txBody>
                  <a:tcPr>
                    <a:noFill/>
                  </a:tcPr>
                </a:tc>
                <a:tc hMerge="1">
                  <a:txBody>
                    <a:bodyPr/>
                    <a:lstStyle/>
                    <a:p>
                      <a:endParaRPr dirty="0"/>
                    </a:p>
                  </a:txBody>
                  <a:tcPr>
                    <a:noFill/>
                  </a:tcPr>
                </a:tc>
                <a:extLst>
                  <a:ext uri="{0D108BD9-81ED-4DB2-BD59-A6C34878D82A}">
                    <a16:rowId xmlns:a16="http://schemas.microsoft.com/office/drawing/2014/main" val="1552390460"/>
                  </a:ext>
                </a:extLst>
              </a:tr>
              <a:tr h="414560">
                <a:tc>
                  <a:txBody>
                    <a:bodyPr/>
                    <a:lstStyle/>
                    <a:p>
                      <a:r>
                        <a:rPr lang="en-US" sz="20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89%</a:t>
                      </a:r>
                    </a:p>
                  </a:txBody>
                  <a:tcPr>
                    <a:noFill/>
                  </a:tcPr>
                </a:tc>
                <a:tc>
                  <a:txBody>
                    <a:bodyPr/>
                    <a:lstStyle/>
                    <a:p>
                      <a:r>
                        <a:rPr lang="en-US" sz="20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Physician</a:t>
                      </a:r>
                    </a:p>
                  </a:txBody>
                  <a:tcPr>
                    <a:noFill/>
                  </a:tcPr>
                </a:tc>
                <a:extLst>
                  <a:ext uri="{0D108BD9-81ED-4DB2-BD59-A6C34878D82A}">
                    <a16:rowId xmlns:a16="http://schemas.microsoft.com/office/drawing/2014/main" val="613215805"/>
                  </a:ext>
                </a:extLst>
              </a:tr>
              <a:tr h="339925">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  5%</a:t>
                      </a:r>
                    </a:p>
                  </a:txBody>
                  <a:tcPr>
                    <a:noFill/>
                  </a:tcPr>
                </a:tc>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Nurse Practitioner</a:t>
                      </a:r>
                    </a:p>
                  </a:txBody>
                  <a:tcPr>
                    <a:noFill/>
                  </a:tcPr>
                </a:tc>
                <a:extLst>
                  <a:ext uri="{0D108BD9-81ED-4DB2-BD59-A6C34878D82A}">
                    <a16:rowId xmlns:a16="http://schemas.microsoft.com/office/drawing/2014/main" val="452530823"/>
                  </a:ext>
                </a:extLst>
              </a:tr>
              <a:tr h="339925">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  3%</a:t>
                      </a:r>
                    </a:p>
                  </a:txBody>
                  <a:tcPr>
                    <a:noFill/>
                  </a:tcPr>
                </a:tc>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OB/GYN</a:t>
                      </a:r>
                    </a:p>
                  </a:txBody>
                  <a:tcPr>
                    <a:noFill/>
                  </a:tcPr>
                </a:tc>
                <a:extLst>
                  <a:ext uri="{0D108BD9-81ED-4DB2-BD59-A6C34878D82A}">
                    <a16:rowId xmlns:a16="http://schemas.microsoft.com/office/drawing/2014/main" val="3312800526"/>
                  </a:ext>
                </a:extLst>
              </a:tr>
              <a:tr h="339925">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  2%</a:t>
                      </a:r>
                    </a:p>
                  </a:txBody>
                  <a:tcPr>
                    <a:noFill/>
                  </a:tcPr>
                </a:tc>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Physician’s Assistant</a:t>
                      </a:r>
                    </a:p>
                  </a:txBody>
                  <a:tcPr>
                    <a:noFill/>
                  </a:tcPr>
                </a:tc>
                <a:extLst>
                  <a:ext uri="{0D108BD9-81ED-4DB2-BD59-A6C34878D82A}">
                    <a16:rowId xmlns:a16="http://schemas.microsoft.com/office/drawing/2014/main" val="3342430239"/>
                  </a:ext>
                </a:extLst>
              </a:tr>
              <a:tr h="339925">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  1%</a:t>
                      </a:r>
                    </a:p>
                  </a:txBody>
                  <a:tcPr>
                    <a:noFill/>
                  </a:tcPr>
                </a:tc>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Other</a:t>
                      </a:r>
                    </a:p>
                  </a:txBody>
                  <a:tcPr>
                    <a:noFill/>
                  </a:tcPr>
                </a:tc>
                <a:extLst>
                  <a:ext uri="{0D108BD9-81ED-4DB2-BD59-A6C34878D82A}">
                    <a16:rowId xmlns:a16="http://schemas.microsoft.com/office/drawing/2014/main" val="72559671"/>
                  </a:ext>
                </a:extLst>
              </a:tr>
            </a:tbl>
          </a:graphicData>
        </a:graphic>
      </p:graphicFrame>
      <p:cxnSp>
        <p:nvCxnSpPr>
          <p:cNvPr id="15" name="Straight Arrow Connector 14">
            <a:extLst>
              <a:ext uri="{FF2B5EF4-FFF2-40B4-BE49-F238E27FC236}">
                <a16:creationId xmlns:a16="http://schemas.microsoft.com/office/drawing/2014/main" id="{044663C8-6228-8E25-71DE-B3817A84EBFF}"/>
              </a:ext>
            </a:extLst>
          </p:cNvPr>
          <p:cNvCxnSpPr>
            <a:cxnSpLocks/>
          </p:cNvCxnSpPr>
          <p:nvPr/>
        </p:nvCxnSpPr>
        <p:spPr>
          <a:xfrm>
            <a:off x="5604697" y="3327400"/>
            <a:ext cx="5366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755474-2201-5CA6-6CCC-451FB4D8B4AA}"/>
              </a:ext>
            </a:extLst>
          </p:cNvPr>
          <p:cNvCxnSpPr>
            <a:cxnSpLocks/>
          </p:cNvCxnSpPr>
          <p:nvPr/>
        </p:nvCxnSpPr>
        <p:spPr>
          <a:xfrm>
            <a:off x="9373475" y="3327400"/>
            <a:ext cx="4935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Shape 3041">
            <a:extLst>
              <a:ext uri="{FF2B5EF4-FFF2-40B4-BE49-F238E27FC236}">
                <a16:creationId xmlns:a16="http://schemas.microsoft.com/office/drawing/2014/main" id="{15FDAF16-F349-C5CB-B6F9-98FFABFC7B73}"/>
              </a:ext>
            </a:extLst>
          </p:cNvPr>
          <p:cNvSpPr txBox="1"/>
          <p:nvPr/>
        </p:nvSpPr>
        <p:spPr>
          <a:xfrm>
            <a:off x="9867027" y="2292725"/>
            <a:ext cx="2922139" cy="3803276"/>
          </a:xfrm>
          <a:prstGeom prst="roundRect">
            <a:avLst/>
          </a:prstGeom>
          <a:noFill/>
          <a:ln>
            <a:solidFill>
              <a:srgbClr val="478CB2"/>
            </a:solidFill>
          </a:ln>
        </p:spPr>
        <p:txBody>
          <a:bodyPr lIns="91425" tIns="45700" rIns="91425" bIns="45700" anchor="ctr" anchorCtr="0">
            <a:noAutofit/>
          </a:bodyPr>
          <a:lst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a:lstStyle>
          <a:p>
            <a:pPr algn="ctr">
              <a:buSzPct val="25000"/>
            </a:pPr>
            <a:endParaRPr lang="en-GB" sz="2400" b="1" dirty="0">
              <a:solidFill>
                <a:srgbClr val="F8A908"/>
              </a:solidFill>
              <a:latin typeface="Calibri Light" panose="020F0302020204030204" pitchFamily="34" charset="0"/>
              <a:ea typeface="Calibri Light" panose="020F0302020204030204" pitchFamily="34" charset="0"/>
              <a:cs typeface="Calibri Light" panose="020F0302020204030204" pitchFamily="34" charset="0"/>
              <a:sym typeface="Open Sans"/>
            </a:endParaRPr>
          </a:p>
        </p:txBody>
      </p:sp>
      <p:graphicFrame>
        <p:nvGraphicFramePr>
          <p:cNvPr id="21" name="Table 20">
            <a:extLst>
              <a:ext uri="{FF2B5EF4-FFF2-40B4-BE49-F238E27FC236}">
                <a16:creationId xmlns:a16="http://schemas.microsoft.com/office/drawing/2014/main" id="{01BD0445-AEE6-E415-BAC1-075717B3D648}"/>
              </a:ext>
            </a:extLst>
          </p:cNvPr>
          <p:cNvGraphicFramePr>
            <a:graphicFrameLocks noGrp="1"/>
          </p:cNvGraphicFramePr>
          <p:nvPr>
            <p:extLst>
              <p:ext uri="{D42A27DB-BD31-4B8C-83A1-F6EECF244321}">
                <p14:modId xmlns:p14="http://schemas.microsoft.com/office/powerpoint/2010/main" val="413254388"/>
              </p:ext>
            </p:extLst>
          </p:nvPr>
        </p:nvGraphicFramePr>
        <p:xfrm>
          <a:off x="9975128" y="2540210"/>
          <a:ext cx="3198918" cy="3294285"/>
        </p:xfrm>
        <a:graphic>
          <a:graphicData uri="http://schemas.openxmlformats.org/drawingml/2006/table">
            <a:tbl>
              <a:tblPr firstRow="1" bandRow="1">
                <a:tableStyleId>{5C22544A-7EE6-4342-B048-85BDC9FD1C3A}</a:tableStyleId>
              </a:tblPr>
              <a:tblGrid>
                <a:gridCol w="683503">
                  <a:extLst>
                    <a:ext uri="{9D8B030D-6E8A-4147-A177-3AD203B41FA5}">
                      <a16:colId xmlns:a16="http://schemas.microsoft.com/office/drawing/2014/main" val="2564777998"/>
                    </a:ext>
                  </a:extLst>
                </a:gridCol>
                <a:gridCol w="2515415">
                  <a:extLst>
                    <a:ext uri="{9D8B030D-6E8A-4147-A177-3AD203B41FA5}">
                      <a16:colId xmlns:a16="http://schemas.microsoft.com/office/drawing/2014/main" val="925207913"/>
                    </a:ext>
                  </a:extLst>
                </a:gridCol>
              </a:tblGrid>
              <a:tr h="477645">
                <a:tc gridSpan="2">
                  <a:txBody>
                    <a:bodyPr/>
                    <a:lstStyle/>
                    <a:p>
                      <a:r>
                        <a:rPr lang="en-US" sz="20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Time with PCP:</a:t>
                      </a:r>
                    </a:p>
                  </a:txBody>
                  <a:tcPr>
                    <a:noFill/>
                  </a:tcPr>
                </a:tc>
                <a:tc hMerge="1">
                  <a:txBody>
                    <a:bodyPr/>
                    <a:lstStyle/>
                    <a:p>
                      <a:endParaRPr dirty="0"/>
                    </a:p>
                  </a:txBody>
                  <a:tcPr>
                    <a:noFill/>
                  </a:tcPr>
                </a:tc>
                <a:extLst>
                  <a:ext uri="{0D108BD9-81ED-4DB2-BD59-A6C34878D82A}">
                    <a16:rowId xmlns:a16="http://schemas.microsoft.com/office/drawing/2014/main" val="1552390460"/>
                  </a:ext>
                </a:extLst>
              </a:tr>
              <a:tr h="469440">
                <a:tc>
                  <a:txBody>
                    <a:bodyPr/>
                    <a:lstStyle/>
                    <a:p>
                      <a:r>
                        <a:rPr lang="en-US" sz="18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14%</a:t>
                      </a:r>
                    </a:p>
                  </a:txBody>
                  <a:tcPr>
                    <a:noFill/>
                  </a:tcPr>
                </a:tc>
                <a:tc>
                  <a:txBody>
                    <a:bodyPr/>
                    <a:lstStyle/>
                    <a:p>
                      <a:r>
                        <a:rPr lang="en-US" sz="18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Less than 1 year</a:t>
                      </a:r>
                    </a:p>
                  </a:txBody>
                  <a:tcPr>
                    <a:noFill/>
                  </a:tcPr>
                </a:tc>
                <a:extLst>
                  <a:ext uri="{0D108BD9-81ED-4DB2-BD59-A6C34878D82A}">
                    <a16:rowId xmlns:a16="http://schemas.microsoft.com/office/drawing/2014/main" val="613215805"/>
                  </a:ext>
                </a:extLst>
              </a:tr>
              <a:tr h="469440">
                <a:tc>
                  <a:txBody>
                    <a:bodyPr/>
                    <a:lstStyle/>
                    <a:p>
                      <a:r>
                        <a:rPr lang="en-US" sz="16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16%</a:t>
                      </a:r>
                    </a:p>
                  </a:txBody>
                  <a:tcPr>
                    <a:noFill/>
                  </a:tcPr>
                </a:tc>
                <a:tc>
                  <a:txBody>
                    <a:bodyPr/>
                    <a:lstStyle/>
                    <a:p>
                      <a:r>
                        <a:rPr lang="en-US" sz="16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1-2 years</a:t>
                      </a:r>
                    </a:p>
                  </a:txBody>
                  <a:tcPr>
                    <a:noFill/>
                  </a:tcPr>
                </a:tc>
                <a:extLst>
                  <a:ext uri="{0D108BD9-81ED-4DB2-BD59-A6C34878D82A}">
                    <a16:rowId xmlns:a16="http://schemas.microsoft.com/office/drawing/2014/main" val="452530823"/>
                  </a:ext>
                </a:extLst>
              </a:tr>
              <a:tr h="469440">
                <a:tc>
                  <a:txBody>
                    <a:bodyPr/>
                    <a:lstStyle/>
                    <a:p>
                      <a:r>
                        <a:rPr lang="en-US" sz="16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20%</a:t>
                      </a:r>
                    </a:p>
                  </a:txBody>
                  <a:tcPr>
                    <a:noFill/>
                  </a:tcPr>
                </a:tc>
                <a:tc>
                  <a:txBody>
                    <a:bodyPr/>
                    <a:lstStyle/>
                    <a:p>
                      <a:r>
                        <a:rPr lang="en-US" sz="16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3-4 years</a:t>
                      </a:r>
                    </a:p>
                  </a:txBody>
                  <a:tcPr>
                    <a:noFill/>
                  </a:tcPr>
                </a:tc>
                <a:extLst>
                  <a:ext uri="{0D108BD9-81ED-4DB2-BD59-A6C34878D82A}">
                    <a16:rowId xmlns:a16="http://schemas.microsoft.com/office/drawing/2014/main" val="3312800526"/>
                  </a:ext>
                </a:extLst>
              </a:tr>
              <a:tr h="469440">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15%</a:t>
                      </a:r>
                    </a:p>
                  </a:txBody>
                  <a:tcPr>
                    <a:noFill/>
                  </a:tcPr>
                </a:tc>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5-6 years</a:t>
                      </a:r>
                    </a:p>
                  </a:txBody>
                  <a:tcPr>
                    <a:noFill/>
                  </a:tcPr>
                </a:tc>
                <a:extLst>
                  <a:ext uri="{0D108BD9-81ED-4DB2-BD59-A6C34878D82A}">
                    <a16:rowId xmlns:a16="http://schemas.microsoft.com/office/drawing/2014/main" val="72559671"/>
                  </a:ext>
                </a:extLst>
              </a:tr>
              <a:tr h="469440">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10%</a:t>
                      </a:r>
                    </a:p>
                  </a:txBody>
                  <a:tcPr>
                    <a:noFill/>
                  </a:tcPr>
                </a:tc>
                <a:tc>
                  <a:txBody>
                    <a:bodyPr/>
                    <a:lstStyle/>
                    <a:p>
                      <a:r>
                        <a:rPr lang="en-US" sz="16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7-9 years</a:t>
                      </a:r>
                    </a:p>
                  </a:txBody>
                  <a:tcPr>
                    <a:noFill/>
                  </a:tcPr>
                </a:tc>
                <a:extLst>
                  <a:ext uri="{0D108BD9-81ED-4DB2-BD59-A6C34878D82A}">
                    <a16:rowId xmlns:a16="http://schemas.microsoft.com/office/drawing/2014/main" val="2139184404"/>
                  </a:ext>
                </a:extLst>
              </a:tr>
              <a:tr h="469440">
                <a:tc>
                  <a:txBody>
                    <a:bodyPr/>
                    <a:lstStyle/>
                    <a:p>
                      <a:r>
                        <a:rPr lang="en-US" sz="18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22%</a:t>
                      </a:r>
                    </a:p>
                  </a:txBody>
                  <a:tcPr>
                    <a:noFill/>
                  </a:tcPr>
                </a:tc>
                <a:tc>
                  <a:txBody>
                    <a:bodyPr/>
                    <a:lstStyle/>
                    <a:p>
                      <a:r>
                        <a:rPr lang="en-US" sz="18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10 years or more</a:t>
                      </a:r>
                    </a:p>
                  </a:txBody>
                  <a:tcPr>
                    <a:noFill/>
                  </a:tcPr>
                </a:tc>
                <a:extLst>
                  <a:ext uri="{0D108BD9-81ED-4DB2-BD59-A6C34878D82A}">
                    <a16:rowId xmlns:a16="http://schemas.microsoft.com/office/drawing/2014/main" val="3573569383"/>
                  </a:ext>
                </a:extLst>
              </a:tr>
            </a:tbl>
          </a:graphicData>
        </a:graphic>
      </p:graphicFrame>
      <p:sp>
        <p:nvSpPr>
          <p:cNvPr id="2" name="TextBox 1">
            <a:extLst>
              <a:ext uri="{FF2B5EF4-FFF2-40B4-BE49-F238E27FC236}">
                <a16:creationId xmlns:a16="http://schemas.microsoft.com/office/drawing/2014/main" id="{5A275234-CE22-2ED4-DB3E-E0BD1D9245F6}"/>
              </a:ext>
            </a:extLst>
          </p:cNvPr>
          <p:cNvSpPr txBox="1"/>
          <p:nvPr/>
        </p:nvSpPr>
        <p:spPr>
          <a:xfrm>
            <a:off x="3708400" y="5026967"/>
            <a:ext cx="1600200" cy="461665"/>
          </a:xfrm>
          <a:prstGeom prst="rect">
            <a:avLst/>
          </a:prstGeom>
          <a:solidFill>
            <a:schemeClr val="bg2"/>
          </a:solidFill>
        </p:spPr>
        <p:txBody>
          <a:bodyPr wrap="square" rtlCol="0">
            <a:spAutoFit/>
          </a:bodyPr>
          <a:lstStyle/>
          <a:p>
            <a:pPr algn="ctr"/>
            <a:r>
              <a:rPr lang="en-US" sz="1200" dirty="0">
                <a:latin typeface="Calibri Light" panose="020F0302020204030204" pitchFamily="34" charset="0"/>
                <a:ea typeface="Calibri Light" panose="020F0302020204030204" pitchFamily="34" charset="0"/>
                <a:cs typeface="Calibri Light" panose="020F0302020204030204" pitchFamily="34" charset="0"/>
              </a:rPr>
              <a:t>Gen Z least likely </a:t>
            </a:r>
          </a:p>
          <a:p>
            <a:pPr algn="ctr"/>
            <a:r>
              <a:rPr lang="en-US" sz="1200" dirty="0">
                <a:latin typeface="Calibri Light" panose="020F0302020204030204" pitchFamily="34" charset="0"/>
                <a:ea typeface="Calibri Light" panose="020F0302020204030204" pitchFamily="34" charset="0"/>
                <a:cs typeface="Calibri Light" panose="020F0302020204030204" pitchFamily="34" charset="0"/>
              </a:rPr>
              <a:t>to have a PCP at 77%</a:t>
            </a:r>
          </a:p>
        </p:txBody>
      </p:sp>
      <p:sp>
        <p:nvSpPr>
          <p:cNvPr id="6" name="TextBox 5">
            <a:extLst>
              <a:ext uri="{FF2B5EF4-FFF2-40B4-BE49-F238E27FC236}">
                <a16:creationId xmlns:a16="http://schemas.microsoft.com/office/drawing/2014/main" id="{E48367A8-CF24-DC7E-8686-09455F3F1164}"/>
              </a:ext>
            </a:extLst>
          </p:cNvPr>
          <p:cNvSpPr txBox="1"/>
          <p:nvPr/>
        </p:nvSpPr>
        <p:spPr>
          <a:xfrm>
            <a:off x="3852849" y="4352520"/>
            <a:ext cx="1332416" cy="369332"/>
          </a:xfrm>
          <a:prstGeom prst="rect">
            <a:avLst/>
          </a:prstGeom>
          <a:noFill/>
        </p:spPr>
        <p:txBody>
          <a:bodyPr wrap="none" rtlCol="0">
            <a:spAutoFit/>
          </a:bodyPr>
          <a:lstStyle/>
          <a:p>
            <a:pPr algn="ctr"/>
            <a:r>
              <a:rPr lang="en-US" sz="1800" dirty="0">
                <a:solidFill>
                  <a:srgbClr val="478CB2"/>
                </a:solidFill>
                <a:latin typeface="Calibri Light" panose="020F0302020204030204" pitchFamily="34" charset="0"/>
                <a:cs typeface="Calibri Light" panose="020F0302020204030204" pitchFamily="34" charset="0"/>
              </a:rPr>
              <a:t>88% in 2023</a:t>
            </a:r>
          </a:p>
        </p:txBody>
      </p:sp>
      <p:sp>
        <p:nvSpPr>
          <p:cNvPr id="8" name="Title 7">
            <a:extLst>
              <a:ext uri="{FF2B5EF4-FFF2-40B4-BE49-F238E27FC236}">
                <a16:creationId xmlns:a16="http://schemas.microsoft.com/office/drawing/2014/main" id="{0312D6D4-019D-391D-EF99-CD1174EF4809}"/>
              </a:ext>
            </a:extLst>
          </p:cNvPr>
          <p:cNvSpPr>
            <a:spLocks noGrp="1"/>
          </p:cNvSpPr>
          <p:nvPr>
            <p:ph type="title"/>
          </p:nvPr>
        </p:nvSpPr>
        <p:spPr/>
        <p:txBody>
          <a:bodyPr/>
          <a:lstStyle/>
          <a:p>
            <a:r>
              <a:rPr lang="en-US" dirty="0"/>
              <a:t>Half of adults with a PCP have had them for less than five years</a:t>
            </a:r>
          </a:p>
        </p:txBody>
      </p:sp>
    </p:spTree>
    <p:extLst>
      <p:ext uri="{BB962C8B-B14F-4D97-AF65-F5344CB8AC3E}">
        <p14:creationId xmlns:p14="http://schemas.microsoft.com/office/powerpoint/2010/main" val="21384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1438DB-56F0-5630-FF0C-D400C9E2F0C6}"/>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10</a:t>
            </a:fld>
            <a:endParaRPr lang="en-US" dirty="0"/>
          </a:p>
        </p:txBody>
      </p:sp>
      <p:sp>
        <p:nvSpPr>
          <p:cNvPr id="4" name="TextBox 3">
            <a:extLst>
              <a:ext uri="{FF2B5EF4-FFF2-40B4-BE49-F238E27FC236}">
                <a16:creationId xmlns:a16="http://schemas.microsoft.com/office/drawing/2014/main" id="{3F2464AB-E789-CA5E-DC7F-C7A87E7A1E58}"/>
              </a:ext>
            </a:extLst>
          </p:cNvPr>
          <p:cNvSpPr txBox="1"/>
          <p:nvPr/>
        </p:nvSpPr>
        <p:spPr>
          <a:xfrm>
            <a:off x="6108698" y="7391400"/>
            <a:ext cx="4381502" cy="261610"/>
          </a:xfrm>
          <a:prstGeom prst="rect">
            <a:avLst/>
          </a:prstGeom>
          <a:noFill/>
        </p:spPr>
        <p:txBody>
          <a:bodyPr wrap="square" rtlCol="0">
            <a:spAutoFit/>
          </a:bodyPr>
          <a:lstStyle/>
          <a:p>
            <a:r>
              <a:rPr lang="en-US" sz="1100" dirty="0">
                <a:solidFill>
                  <a:schemeClr val="tx1">
                    <a:lumMod val="50000"/>
                    <a:lumOff val="50000"/>
                  </a:schemeClr>
                </a:solidFill>
                <a:latin typeface="Calibri Light" panose="020F0302020204030204" pitchFamily="34" charset="0"/>
                <a:cs typeface="Calibri Light" panose="020F0302020204030204" pitchFamily="34" charset="0"/>
              </a:rPr>
              <a:t>Q6   Why did you choose to have a primary care provider? (n=887)</a:t>
            </a:r>
          </a:p>
        </p:txBody>
      </p:sp>
      <p:graphicFrame>
        <p:nvGraphicFramePr>
          <p:cNvPr id="5" name="Content Placeholder 7">
            <a:extLst>
              <a:ext uri="{FF2B5EF4-FFF2-40B4-BE49-F238E27FC236}">
                <a16:creationId xmlns:a16="http://schemas.microsoft.com/office/drawing/2014/main" id="{FC148553-6808-D270-AD66-09C2C70DD6EA}"/>
              </a:ext>
            </a:extLst>
          </p:cNvPr>
          <p:cNvGraphicFramePr>
            <a:graphicFrameLocks/>
          </p:cNvGraphicFramePr>
          <p:nvPr>
            <p:extLst>
              <p:ext uri="{D42A27DB-BD31-4B8C-83A1-F6EECF244321}">
                <p14:modId xmlns:p14="http://schemas.microsoft.com/office/powerpoint/2010/main" val="598351461"/>
              </p:ext>
            </p:extLst>
          </p:nvPr>
        </p:nvGraphicFramePr>
        <p:xfrm>
          <a:off x="1879600" y="1448356"/>
          <a:ext cx="8915400" cy="5130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3EB82DF-A698-31A3-71E5-DD2713C89246}"/>
              </a:ext>
            </a:extLst>
          </p:cNvPr>
          <p:cNvSpPr txBox="1"/>
          <p:nvPr/>
        </p:nvSpPr>
        <p:spPr>
          <a:xfrm>
            <a:off x="9804400" y="3657600"/>
            <a:ext cx="3200400" cy="1615827"/>
          </a:xfrm>
          <a:prstGeom prst="rect">
            <a:avLst/>
          </a:prstGeom>
          <a:solidFill>
            <a:schemeClr val="bg2"/>
          </a:solidFill>
        </p:spPr>
        <p:txBody>
          <a:bodyPr wrap="square" rtlCol="0">
            <a:spAutoFit/>
          </a:bodyPr>
          <a:lstStyle/>
          <a:p>
            <a:pPr>
              <a:spcAft>
                <a:spcPts val="600"/>
              </a:spcAft>
            </a:pPr>
            <a:r>
              <a:rPr lang="en-US" sz="1400" b="1" dirty="0">
                <a:latin typeface="Calibri Light" panose="020F0302020204030204" pitchFamily="34" charset="0"/>
                <a:cs typeface="Calibri Light" panose="020F0302020204030204" pitchFamily="34" charset="0"/>
              </a:rPr>
              <a:t>People pick a PCP for different reasons based on their health</a:t>
            </a:r>
          </a:p>
          <a:p>
            <a:pPr marL="115888" indent="-115888">
              <a:spcAft>
                <a:spcPts val="600"/>
              </a:spcAft>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Healthy: Knows me, Less hassle</a:t>
            </a:r>
          </a:p>
          <a:p>
            <a:pPr marL="115888" indent="-115888">
              <a:spcAft>
                <a:spcPts val="600"/>
              </a:spcAft>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Acute situation: Coordinates care, Habit, can spot issues earlier</a:t>
            </a:r>
          </a:p>
          <a:p>
            <a:pPr marL="115888" indent="-115888">
              <a:spcAft>
                <a:spcPts val="600"/>
              </a:spcAft>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Chronic: Coordinates care</a:t>
            </a:r>
          </a:p>
        </p:txBody>
      </p:sp>
      <p:sp>
        <p:nvSpPr>
          <p:cNvPr id="11" name="Title 10">
            <a:extLst>
              <a:ext uri="{FF2B5EF4-FFF2-40B4-BE49-F238E27FC236}">
                <a16:creationId xmlns:a16="http://schemas.microsoft.com/office/drawing/2014/main" id="{D4CCB930-406E-6E9F-37C0-DEE19DFBDF66}"/>
              </a:ext>
            </a:extLst>
          </p:cNvPr>
          <p:cNvSpPr>
            <a:spLocks noGrp="1"/>
          </p:cNvSpPr>
          <p:nvPr>
            <p:ph type="title"/>
          </p:nvPr>
        </p:nvSpPr>
        <p:spPr/>
        <p:txBody>
          <a:bodyPr/>
          <a:lstStyle/>
          <a:p>
            <a:r>
              <a:rPr lang="en-US" dirty="0"/>
              <a:t>Patients chose to have a PCP so that provider would ‘get to know them’ and their health needs</a:t>
            </a:r>
          </a:p>
        </p:txBody>
      </p:sp>
    </p:spTree>
    <p:extLst>
      <p:ext uri="{BB962C8B-B14F-4D97-AF65-F5344CB8AC3E}">
        <p14:creationId xmlns:p14="http://schemas.microsoft.com/office/powerpoint/2010/main" val="421306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0BDB05-9CD8-3A52-0CD5-2B22C5CC443F}"/>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11</a:t>
            </a:fld>
            <a:endParaRPr lang="en-US" dirty="0"/>
          </a:p>
        </p:txBody>
      </p:sp>
      <p:sp>
        <p:nvSpPr>
          <p:cNvPr id="5" name="TextBox 4">
            <a:extLst>
              <a:ext uri="{FF2B5EF4-FFF2-40B4-BE49-F238E27FC236}">
                <a16:creationId xmlns:a16="http://schemas.microsoft.com/office/drawing/2014/main" id="{CF058776-FD18-21A4-AD22-317A467678B2}"/>
              </a:ext>
            </a:extLst>
          </p:cNvPr>
          <p:cNvSpPr txBox="1"/>
          <p:nvPr/>
        </p:nvSpPr>
        <p:spPr>
          <a:xfrm>
            <a:off x="6070600" y="7380890"/>
            <a:ext cx="4800600" cy="261610"/>
          </a:xfrm>
          <a:prstGeom prst="rect">
            <a:avLst/>
          </a:prstGeom>
          <a:noFill/>
        </p:spPr>
        <p:txBody>
          <a:bodyPr wrap="square" rtlCol="0">
            <a:spAutoFit/>
          </a:bodyPr>
          <a:lstStyle/>
          <a:p>
            <a:r>
              <a:rPr lang="en-US" sz="1100" dirty="0">
                <a:solidFill>
                  <a:schemeClr val="tx1">
                    <a:lumMod val="50000"/>
                    <a:lumOff val="50000"/>
                  </a:schemeClr>
                </a:solidFill>
                <a:latin typeface="Calibri Light" panose="020F0302020204030204" pitchFamily="34" charset="0"/>
                <a:cs typeface="Calibri Light" panose="020F0302020204030204" pitchFamily="34" charset="0"/>
              </a:rPr>
              <a:t>Q10   What services do you typically use your primary care provider for? (n=887)</a:t>
            </a:r>
          </a:p>
        </p:txBody>
      </p:sp>
      <p:graphicFrame>
        <p:nvGraphicFramePr>
          <p:cNvPr id="6" name="Content Placeholder 7">
            <a:extLst>
              <a:ext uri="{FF2B5EF4-FFF2-40B4-BE49-F238E27FC236}">
                <a16:creationId xmlns:a16="http://schemas.microsoft.com/office/drawing/2014/main" id="{A4D3BC04-6116-57C6-A2FB-ED5B5D968255}"/>
              </a:ext>
            </a:extLst>
          </p:cNvPr>
          <p:cNvGraphicFramePr>
            <a:graphicFrameLocks/>
          </p:cNvGraphicFramePr>
          <p:nvPr>
            <p:extLst>
              <p:ext uri="{D42A27DB-BD31-4B8C-83A1-F6EECF244321}">
                <p14:modId xmlns:p14="http://schemas.microsoft.com/office/powerpoint/2010/main" val="2818636909"/>
              </p:ext>
            </p:extLst>
          </p:nvPr>
        </p:nvGraphicFramePr>
        <p:xfrm>
          <a:off x="1665171" y="1477010"/>
          <a:ext cx="9131349" cy="5130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A544F2D-C696-7109-1EF1-996C33FB0674}"/>
              </a:ext>
            </a:extLst>
          </p:cNvPr>
          <p:cNvSpPr txBox="1"/>
          <p:nvPr/>
        </p:nvSpPr>
        <p:spPr>
          <a:xfrm>
            <a:off x="10494419" y="2550825"/>
            <a:ext cx="1752600" cy="400110"/>
          </a:xfrm>
          <a:prstGeom prst="rect">
            <a:avLst/>
          </a:prstGeom>
          <a:solidFill>
            <a:schemeClr val="bg2"/>
          </a:solidFill>
          <a:ln>
            <a:noFill/>
          </a:ln>
        </p:spPr>
        <p:txBody>
          <a:bodyPr wrap="square" rtlCol="0">
            <a:spAutoFit/>
          </a:bodyPr>
          <a:lstStyle/>
          <a:p>
            <a:r>
              <a:rPr lang="en-US" sz="1000" b="1" dirty="0">
                <a:solidFill>
                  <a:srgbClr val="F8A908"/>
                </a:solidFill>
                <a:latin typeface="Calibri Light" panose="020F0302020204030204" pitchFamily="34" charset="0"/>
                <a:ea typeface="Calibri Light" panose="020F0302020204030204" pitchFamily="34" charset="0"/>
                <a:cs typeface="Calibri Light" panose="020F0302020204030204" pitchFamily="34" charset="0"/>
              </a:rPr>
              <a:t>Annual Physical and Rx :</a:t>
            </a:r>
          </a:p>
          <a:p>
            <a:r>
              <a:rPr lang="en-US" sz="1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Likelihood increases with age</a:t>
            </a:r>
          </a:p>
        </p:txBody>
      </p:sp>
      <p:sp>
        <p:nvSpPr>
          <p:cNvPr id="9" name="TextBox 8">
            <a:extLst>
              <a:ext uri="{FF2B5EF4-FFF2-40B4-BE49-F238E27FC236}">
                <a16:creationId xmlns:a16="http://schemas.microsoft.com/office/drawing/2014/main" id="{9342DB37-1C43-607B-B222-5EE382DF76E4}"/>
              </a:ext>
            </a:extLst>
          </p:cNvPr>
          <p:cNvSpPr txBox="1"/>
          <p:nvPr/>
        </p:nvSpPr>
        <p:spPr>
          <a:xfrm>
            <a:off x="9770240" y="3544980"/>
            <a:ext cx="1359454" cy="400110"/>
          </a:xfrm>
          <a:prstGeom prst="rect">
            <a:avLst/>
          </a:prstGeom>
          <a:solidFill>
            <a:schemeClr val="bg2"/>
          </a:solidFill>
          <a:ln>
            <a:noFill/>
          </a:ln>
        </p:spPr>
        <p:txBody>
          <a:bodyPr wrap="square" rtlCol="0">
            <a:spAutoFit/>
          </a:bodyPr>
          <a:lstStyle/>
          <a:p>
            <a:r>
              <a:rPr lang="en-US" sz="1000" b="1" dirty="0">
                <a:solidFill>
                  <a:srgbClr val="F8A908"/>
                </a:solidFill>
                <a:latin typeface="Calibri Light" panose="020F0302020204030204" pitchFamily="34" charset="0"/>
                <a:ea typeface="Calibri Light" panose="020F0302020204030204" pitchFamily="34" charset="0"/>
                <a:cs typeface="Calibri Light" panose="020F0302020204030204" pitchFamily="34" charset="0"/>
              </a:rPr>
              <a:t>Wellness care:</a:t>
            </a:r>
          </a:p>
          <a:p>
            <a:r>
              <a:rPr lang="en-US" sz="1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Higher among women</a:t>
            </a:r>
          </a:p>
        </p:txBody>
      </p:sp>
      <p:sp>
        <p:nvSpPr>
          <p:cNvPr id="11" name="Title 10">
            <a:extLst>
              <a:ext uri="{FF2B5EF4-FFF2-40B4-BE49-F238E27FC236}">
                <a16:creationId xmlns:a16="http://schemas.microsoft.com/office/drawing/2014/main" id="{CDADD6BD-2A21-5F8C-A941-F9D700DBE2AE}"/>
              </a:ext>
            </a:extLst>
          </p:cNvPr>
          <p:cNvSpPr>
            <a:spLocks noGrp="1"/>
          </p:cNvSpPr>
          <p:nvPr>
            <p:ph type="title"/>
          </p:nvPr>
        </p:nvSpPr>
        <p:spPr>
          <a:xfrm>
            <a:off x="515174" y="62346"/>
            <a:ext cx="12878001" cy="683627"/>
          </a:xfrm>
        </p:spPr>
        <p:txBody>
          <a:bodyPr>
            <a:normAutofit/>
          </a:bodyPr>
          <a:lstStyle/>
          <a:p>
            <a:r>
              <a:rPr lang="en-US" dirty="0"/>
              <a:t>Unchanged from last year, most patients use their PCP for physicals, Rx refills, labs, and wellness care; ‘sick care’ which we think of as the core service of a PCP continues to be way down the list – is the role of a PCP changing?</a:t>
            </a:r>
          </a:p>
        </p:txBody>
      </p:sp>
    </p:spTree>
    <p:extLst>
      <p:ext uri="{BB962C8B-B14F-4D97-AF65-F5344CB8AC3E}">
        <p14:creationId xmlns:p14="http://schemas.microsoft.com/office/powerpoint/2010/main" val="367536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6E4E175-B3FC-5FE0-92E2-4C84609F313F}"/>
              </a:ext>
            </a:extLst>
          </p:cNvPr>
          <p:cNvGraphicFramePr>
            <a:graphicFrameLocks noGrp="1"/>
          </p:cNvGraphicFramePr>
          <p:nvPr>
            <p:ph idx="1"/>
            <p:extLst>
              <p:ext uri="{D42A27DB-BD31-4B8C-83A1-F6EECF244321}">
                <p14:modId xmlns:p14="http://schemas.microsoft.com/office/powerpoint/2010/main" val="148022514"/>
              </p:ext>
            </p:extLst>
          </p:nvPr>
        </p:nvGraphicFramePr>
        <p:xfrm>
          <a:off x="1955800" y="1143000"/>
          <a:ext cx="89916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0410B163-48B1-65C5-094E-8AE3F055B49F}"/>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12</a:t>
            </a:fld>
            <a:endParaRPr lang="en-US" dirty="0"/>
          </a:p>
        </p:txBody>
      </p:sp>
      <p:sp>
        <p:nvSpPr>
          <p:cNvPr id="16" name="TextBox 15">
            <a:extLst>
              <a:ext uri="{FF2B5EF4-FFF2-40B4-BE49-F238E27FC236}">
                <a16:creationId xmlns:a16="http://schemas.microsoft.com/office/drawing/2014/main" id="{96B6823F-760C-6427-7CF6-95E858DD9AE0}"/>
              </a:ext>
            </a:extLst>
          </p:cNvPr>
          <p:cNvSpPr txBox="1"/>
          <p:nvPr/>
        </p:nvSpPr>
        <p:spPr>
          <a:xfrm>
            <a:off x="5072626" y="7221340"/>
            <a:ext cx="7551174" cy="430887"/>
          </a:xfrm>
          <a:prstGeom prst="rect">
            <a:avLst/>
          </a:prstGeom>
          <a:noFill/>
        </p:spPr>
        <p:txBody>
          <a:bodyPr wrap="square" rtlCol="0">
            <a:spAutoFit/>
          </a:bodyPr>
          <a:lstStyle/>
          <a:p>
            <a:pPr indent="111125" defTabSz="512763"/>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Q12	How much do you agree or disagree that the following describes how you FEEL ABOUT YOUR PRIMARY CARE PROVIDER?</a:t>
            </a:r>
          </a:p>
          <a:p>
            <a:pPr indent="111125" defTabSz="512763"/>
            <a:r>
              <a:rPr lang="en-US" sz="1100" dirty="0">
                <a:solidFill>
                  <a:schemeClr val="tx1">
                    <a:lumMod val="50000"/>
                    <a:lumOff val="50000"/>
                  </a:schemeClr>
                </a:solidFill>
                <a:latin typeface="Calibri Light" panose="020F0302020204030204" pitchFamily="34" charset="0"/>
                <a:cs typeface="Calibri Light" panose="020F0302020204030204" pitchFamily="34" charset="0"/>
              </a:rPr>
              <a:t>	Note: % Strongly Agree/Agree scores shown. (n=887)</a:t>
            </a:r>
          </a:p>
        </p:txBody>
      </p:sp>
      <p:sp>
        <p:nvSpPr>
          <p:cNvPr id="5" name="TextBox 4">
            <a:extLst>
              <a:ext uri="{FF2B5EF4-FFF2-40B4-BE49-F238E27FC236}">
                <a16:creationId xmlns:a16="http://schemas.microsoft.com/office/drawing/2014/main" id="{9FC8970E-556A-FE05-BBA5-8B531A2EA8B6}"/>
              </a:ext>
            </a:extLst>
          </p:cNvPr>
          <p:cNvSpPr txBox="1"/>
          <p:nvPr/>
        </p:nvSpPr>
        <p:spPr>
          <a:xfrm>
            <a:off x="8547100" y="3796058"/>
            <a:ext cx="2247900" cy="400110"/>
          </a:xfrm>
          <a:prstGeom prst="rect">
            <a:avLst/>
          </a:prstGeom>
          <a:solidFill>
            <a:schemeClr val="bg2"/>
          </a:solidFill>
          <a:ln>
            <a:noFill/>
          </a:ln>
        </p:spPr>
        <p:txBody>
          <a:bodyPr wrap="square" rtlCol="0">
            <a:spAutoFit/>
          </a:bodyPr>
          <a:lstStyle/>
          <a:p>
            <a:r>
              <a:rPr lang="en-US" sz="10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System makes it harder to choose new:  </a:t>
            </a:r>
            <a:r>
              <a:rPr lang="en-US" sz="1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Higher among Women and Gen Z</a:t>
            </a:r>
          </a:p>
        </p:txBody>
      </p:sp>
      <p:sp>
        <p:nvSpPr>
          <p:cNvPr id="6" name="TextBox 5">
            <a:extLst>
              <a:ext uri="{FF2B5EF4-FFF2-40B4-BE49-F238E27FC236}">
                <a16:creationId xmlns:a16="http://schemas.microsoft.com/office/drawing/2014/main" id="{CC27134E-F212-FA64-004A-BC613F590639}"/>
              </a:ext>
            </a:extLst>
          </p:cNvPr>
          <p:cNvSpPr txBox="1"/>
          <p:nvPr/>
        </p:nvSpPr>
        <p:spPr>
          <a:xfrm>
            <a:off x="7909910" y="4768998"/>
            <a:ext cx="2819400" cy="400110"/>
          </a:xfrm>
          <a:prstGeom prst="rect">
            <a:avLst/>
          </a:prstGeom>
          <a:solidFill>
            <a:schemeClr val="bg2"/>
          </a:solidFill>
          <a:ln>
            <a:noFill/>
          </a:ln>
        </p:spPr>
        <p:txBody>
          <a:bodyPr wrap="square" rtlCol="0">
            <a:spAutoFit/>
          </a:bodyPr>
          <a:lstStyle/>
          <a:p>
            <a:r>
              <a:rPr lang="en-US" sz="10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Don’t feel as loyal   </a:t>
            </a:r>
          </a:p>
          <a:p>
            <a:r>
              <a:rPr lang="en-US" sz="1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Higher among Women, Millennials, and Hispanics</a:t>
            </a:r>
          </a:p>
        </p:txBody>
      </p:sp>
      <p:sp>
        <p:nvSpPr>
          <p:cNvPr id="7" name="TextBox 6">
            <a:extLst>
              <a:ext uri="{FF2B5EF4-FFF2-40B4-BE49-F238E27FC236}">
                <a16:creationId xmlns:a16="http://schemas.microsoft.com/office/drawing/2014/main" id="{2D8070D7-0EC4-72F6-321B-78597A030529}"/>
              </a:ext>
            </a:extLst>
          </p:cNvPr>
          <p:cNvSpPr txBox="1"/>
          <p:nvPr/>
        </p:nvSpPr>
        <p:spPr>
          <a:xfrm>
            <a:off x="7685875" y="5237445"/>
            <a:ext cx="2097505" cy="400110"/>
          </a:xfrm>
          <a:prstGeom prst="rect">
            <a:avLst/>
          </a:prstGeom>
          <a:solidFill>
            <a:schemeClr val="bg2"/>
          </a:solidFill>
          <a:ln>
            <a:noFill/>
          </a:ln>
        </p:spPr>
        <p:txBody>
          <a:bodyPr wrap="square" rtlCol="0">
            <a:spAutoFit/>
          </a:bodyPr>
          <a:lstStyle/>
          <a:p>
            <a:r>
              <a:rPr lang="en-US" sz="10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Considering switching:</a:t>
            </a:r>
          </a:p>
          <a:p>
            <a:r>
              <a:rPr lang="en-US" sz="1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Higher among Gen Z and Millennials</a:t>
            </a:r>
          </a:p>
        </p:txBody>
      </p:sp>
      <p:sp>
        <p:nvSpPr>
          <p:cNvPr id="9" name="TextBox 8">
            <a:extLst>
              <a:ext uri="{FF2B5EF4-FFF2-40B4-BE49-F238E27FC236}">
                <a16:creationId xmlns:a16="http://schemas.microsoft.com/office/drawing/2014/main" id="{1D460FE9-B5AE-754F-1091-85CD519238EA}"/>
              </a:ext>
            </a:extLst>
          </p:cNvPr>
          <p:cNvSpPr txBox="1"/>
          <p:nvPr/>
        </p:nvSpPr>
        <p:spPr>
          <a:xfrm>
            <a:off x="10979807" y="1877098"/>
            <a:ext cx="2247900" cy="400110"/>
          </a:xfrm>
          <a:prstGeom prst="rect">
            <a:avLst/>
          </a:prstGeom>
          <a:solidFill>
            <a:schemeClr val="bg2"/>
          </a:solidFill>
          <a:ln>
            <a:noFill/>
          </a:ln>
        </p:spPr>
        <p:txBody>
          <a:bodyPr wrap="square" rtlCol="0">
            <a:spAutoFit/>
          </a:bodyPr>
          <a:lstStyle/>
          <a:p>
            <a:r>
              <a:rPr lang="en-US" sz="10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Treats me with respect::  </a:t>
            </a:r>
          </a:p>
          <a:p>
            <a:r>
              <a:rPr lang="en-US" sz="1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Higher among higher income patients</a:t>
            </a:r>
          </a:p>
        </p:txBody>
      </p:sp>
      <p:sp>
        <p:nvSpPr>
          <p:cNvPr id="11" name="Title 10">
            <a:extLst>
              <a:ext uri="{FF2B5EF4-FFF2-40B4-BE49-F238E27FC236}">
                <a16:creationId xmlns:a16="http://schemas.microsoft.com/office/drawing/2014/main" id="{72E914B4-C507-5D5E-10E1-CE542274D824}"/>
              </a:ext>
            </a:extLst>
          </p:cNvPr>
          <p:cNvSpPr>
            <a:spLocks noGrp="1"/>
          </p:cNvSpPr>
          <p:nvPr>
            <p:ph type="title"/>
          </p:nvPr>
        </p:nvSpPr>
        <p:spPr/>
        <p:txBody>
          <a:bodyPr/>
          <a:lstStyle/>
          <a:p>
            <a:r>
              <a:rPr lang="en-US" dirty="0"/>
              <a:t>Barriers may be suppressing PCP switching for now… but the desire is there for many, especially Millennials</a:t>
            </a:r>
          </a:p>
        </p:txBody>
      </p:sp>
      <p:sp>
        <p:nvSpPr>
          <p:cNvPr id="12" name="TextBox 11">
            <a:extLst>
              <a:ext uri="{FF2B5EF4-FFF2-40B4-BE49-F238E27FC236}">
                <a16:creationId xmlns:a16="http://schemas.microsoft.com/office/drawing/2014/main" id="{085E53D2-34E3-8BD8-533A-94ED08FA09D7}"/>
              </a:ext>
            </a:extLst>
          </p:cNvPr>
          <p:cNvSpPr txBox="1"/>
          <p:nvPr/>
        </p:nvSpPr>
        <p:spPr>
          <a:xfrm>
            <a:off x="8668842" y="3318225"/>
            <a:ext cx="2659558" cy="400110"/>
          </a:xfrm>
          <a:prstGeom prst="rect">
            <a:avLst/>
          </a:prstGeom>
          <a:solidFill>
            <a:schemeClr val="bg2"/>
          </a:solidFill>
          <a:ln>
            <a:noFill/>
          </a:ln>
        </p:spPr>
        <p:txBody>
          <a:bodyPr wrap="square" rtlCol="0">
            <a:spAutoFit/>
          </a:bodyPr>
          <a:lstStyle/>
          <a:p>
            <a:r>
              <a:rPr lang="en-US" sz="10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Like my favorite store:</a:t>
            </a:r>
          </a:p>
          <a:p>
            <a:r>
              <a:rPr lang="en-US" sz="1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Higher among African Americans and Hispanics</a:t>
            </a:r>
          </a:p>
        </p:txBody>
      </p:sp>
    </p:spTree>
    <p:extLst>
      <p:ext uri="{BB962C8B-B14F-4D97-AF65-F5344CB8AC3E}">
        <p14:creationId xmlns:p14="http://schemas.microsoft.com/office/powerpoint/2010/main" val="149108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octor with a patient">
            <a:extLst>
              <a:ext uri="{FF2B5EF4-FFF2-40B4-BE49-F238E27FC236}">
                <a16:creationId xmlns:a16="http://schemas.microsoft.com/office/drawing/2014/main" id="{378ACBBB-C75C-4BB0-DDE2-CCDA9F78FB0C}"/>
              </a:ext>
            </a:extLst>
          </p:cNvPr>
          <p:cNvPicPr>
            <a:picLocks noGrp="1" noChangeAspect="1"/>
          </p:cNvPicPr>
          <p:nvPr>
            <p:ph sz="half" idx="1"/>
          </p:nvPr>
        </p:nvPicPr>
        <p:blipFill>
          <a:blip r:embed="rId2" cstate="print">
            <a:alphaModFix amt="20000"/>
            <a:extLst>
              <a:ext uri="{28A0092B-C50C-407E-A947-70E740481C1C}">
                <a14:useLocalDpi xmlns:a14="http://schemas.microsoft.com/office/drawing/2010/main" val="0"/>
              </a:ext>
            </a:extLst>
          </a:blip>
          <a:stretch>
            <a:fillRect/>
          </a:stretch>
        </p:blipFill>
        <p:spPr>
          <a:xfrm>
            <a:off x="2184400" y="872149"/>
            <a:ext cx="9448800" cy="6299199"/>
          </a:xfrm>
        </p:spPr>
      </p:pic>
      <p:sp>
        <p:nvSpPr>
          <p:cNvPr id="4" name="Slide Number Placeholder 3">
            <a:extLst>
              <a:ext uri="{FF2B5EF4-FFF2-40B4-BE49-F238E27FC236}">
                <a16:creationId xmlns:a16="http://schemas.microsoft.com/office/drawing/2014/main" id="{122EAE53-C8BD-841A-34EA-CC1DB1D3356B}"/>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13</a:t>
            </a:fld>
            <a:endParaRPr lang="en-US" dirty="0"/>
          </a:p>
        </p:txBody>
      </p:sp>
      <p:sp>
        <p:nvSpPr>
          <p:cNvPr id="9" name="TextBox 8">
            <a:extLst>
              <a:ext uri="{FF2B5EF4-FFF2-40B4-BE49-F238E27FC236}">
                <a16:creationId xmlns:a16="http://schemas.microsoft.com/office/drawing/2014/main" id="{305958DF-368D-8B4E-72C9-8E3AE79D09DC}"/>
              </a:ext>
            </a:extLst>
          </p:cNvPr>
          <p:cNvSpPr txBox="1"/>
          <p:nvPr/>
        </p:nvSpPr>
        <p:spPr>
          <a:xfrm>
            <a:off x="5144717" y="7371530"/>
            <a:ext cx="7250483" cy="261610"/>
          </a:xfrm>
          <a:prstGeom prst="rect">
            <a:avLst/>
          </a:prstGeom>
          <a:noFill/>
        </p:spPr>
        <p:txBody>
          <a:bodyPr wrap="square">
            <a:spAutoFit/>
          </a:bodyPr>
          <a:lstStyle/>
          <a:p>
            <a:pPr indent="171450" defTabSz="512763"/>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Q11	If you were sick and your primary care provider could NOT see you quickly, what would you do instead? (n=887) </a:t>
            </a:r>
            <a:endParaRPr lang="en-US" sz="10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0" name="Content Placeholder 7">
            <a:extLst>
              <a:ext uri="{FF2B5EF4-FFF2-40B4-BE49-F238E27FC236}">
                <a16:creationId xmlns:a16="http://schemas.microsoft.com/office/drawing/2014/main" id="{C3761385-ABB7-84C9-C2B9-76962F670031}"/>
              </a:ext>
            </a:extLst>
          </p:cNvPr>
          <p:cNvGraphicFramePr>
            <a:graphicFrameLocks noGrp="1"/>
          </p:cNvGraphicFramePr>
          <p:nvPr>
            <p:ph sz="half" idx="2"/>
            <p:extLst>
              <p:ext uri="{D42A27DB-BD31-4B8C-83A1-F6EECF244321}">
                <p14:modId xmlns:p14="http://schemas.microsoft.com/office/powerpoint/2010/main" val="2576622702"/>
              </p:ext>
            </p:extLst>
          </p:nvPr>
        </p:nvGraphicFramePr>
        <p:xfrm>
          <a:off x="3365500" y="1321593"/>
          <a:ext cx="7086600" cy="51292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EA61034-3987-2D40-9711-2BC64B0C7D4A}"/>
              </a:ext>
            </a:extLst>
          </p:cNvPr>
          <p:cNvSpPr txBox="1"/>
          <p:nvPr/>
        </p:nvSpPr>
        <p:spPr>
          <a:xfrm>
            <a:off x="8432800" y="1906910"/>
            <a:ext cx="3756156" cy="307777"/>
          </a:xfrm>
          <a:prstGeom prst="rect">
            <a:avLst/>
          </a:prstGeom>
          <a:noFill/>
        </p:spPr>
        <p:txBody>
          <a:bodyPr wrap="none" rtlCol="0">
            <a:spAutoFit/>
          </a:bodyPr>
          <a:lstStyle/>
          <a:p>
            <a:r>
              <a:rPr lang="en-US" sz="1400" dirty="0">
                <a:latin typeface="Calibri Light" panose="020F0302020204030204" pitchFamily="34" charset="0"/>
                <a:cs typeface="Calibri Light" panose="020F0302020204030204" pitchFamily="34" charset="0"/>
                <a:sym typeface="Wingdings" panose="05000000000000000000" pitchFamily="2" charset="2"/>
              </a:rPr>
              <a:t> Especially Women, Millennials, and Caucasians</a:t>
            </a:r>
            <a:endParaRPr lang="en-US" sz="1400"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1C0F5E53-34B4-8862-406E-E42DB9396C41}"/>
              </a:ext>
            </a:extLst>
          </p:cNvPr>
          <p:cNvSpPr txBox="1"/>
          <p:nvPr/>
        </p:nvSpPr>
        <p:spPr>
          <a:xfrm>
            <a:off x="7747000" y="3276600"/>
            <a:ext cx="5656613" cy="307777"/>
          </a:xfrm>
          <a:prstGeom prst="rect">
            <a:avLst/>
          </a:prstGeom>
          <a:noFill/>
        </p:spPr>
        <p:txBody>
          <a:bodyPr wrap="none" rtlCol="0">
            <a:spAutoFit/>
          </a:bodyPr>
          <a:lstStyle/>
          <a:p>
            <a:r>
              <a:rPr lang="en-US" sz="1400" dirty="0">
                <a:latin typeface="Calibri Light" panose="020F0302020204030204" pitchFamily="34" charset="0"/>
                <a:cs typeface="Calibri Light" panose="020F0302020204030204" pitchFamily="34" charset="0"/>
                <a:sym typeface="Wingdings" panose="05000000000000000000" pitchFamily="2" charset="2"/>
              </a:rPr>
              <a:t> Especially Gen Z, and African Americans and Hispanics, Chronic or Acute</a:t>
            </a:r>
            <a:endParaRPr lang="en-US" sz="1400" dirty="0">
              <a:latin typeface="Calibri Light" panose="020F0302020204030204" pitchFamily="34" charset="0"/>
              <a:cs typeface="Calibri Light" panose="020F0302020204030204" pitchFamily="34" charset="0"/>
            </a:endParaRPr>
          </a:p>
        </p:txBody>
      </p:sp>
      <p:sp>
        <p:nvSpPr>
          <p:cNvPr id="8" name="Title 7">
            <a:extLst>
              <a:ext uri="{FF2B5EF4-FFF2-40B4-BE49-F238E27FC236}">
                <a16:creationId xmlns:a16="http://schemas.microsoft.com/office/drawing/2014/main" id="{ED7311E1-9149-5A9E-1EEC-726DAC7677D8}"/>
              </a:ext>
            </a:extLst>
          </p:cNvPr>
          <p:cNvSpPr>
            <a:spLocks noGrp="1"/>
          </p:cNvSpPr>
          <p:nvPr>
            <p:ph type="title"/>
          </p:nvPr>
        </p:nvSpPr>
        <p:spPr>
          <a:xfrm>
            <a:off x="515174" y="62346"/>
            <a:ext cx="12878001" cy="683627"/>
          </a:xfrm>
        </p:spPr>
        <p:txBody>
          <a:bodyPr>
            <a:normAutofit/>
          </a:bodyPr>
          <a:lstStyle/>
          <a:p>
            <a:r>
              <a:rPr lang="en-US" dirty="0"/>
              <a:t>Urgent care is ‘Plan B’ when “my doctor fails to see me in a timely manner” – Having a strong urgent care strategy (whether in-person or virtually) is key to providing coordinated primary care and keeping people out of the ER</a:t>
            </a:r>
          </a:p>
        </p:txBody>
      </p:sp>
      <p:sp>
        <p:nvSpPr>
          <p:cNvPr id="11" name="Left Brace 10">
            <a:extLst>
              <a:ext uri="{FF2B5EF4-FFF2-40B4-BE49-F238E27FC236}">
                <a16:creationId xmlns:a16="http://schemas.microsoft.com/office/drawing/2014/main" id="{649A13C2-DD97-BF5C-AE2A-4F4B71861482}"/>
              </a:ext>
            </a:extLst>
          </p:cNvPr>
          <p:cNvSpPr/>
          <p:nvPr/>
        </p:nvSpPr>
        <p:spPr>
          <a:xfrm>
            <a:off x="3365500" y="2362200"/>
            <a:ext cx="419100" cy="762000"/>
          </a:xfrm>
          <a:prstGeom prst="leftBrace">
            <a:avLst/>
          </a:prstGeom>
          <a:ln>
            <a:solidFill>
              <a:srgbClr val="478CB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36BBF9DF-202E-CE09-4BFB-839B8F54988A}"/>
              </a:ext>
            </a:extLst>
          </p:cNvPr>
          <p:cNvSpPr txBox="1"/>
          <p:nvPr/>
        </p:nvSpPr>
        <p:spPr>
          <a:xfrm>
            <a:off x="383681" y="2327701"/>
            <a:ext cx="2981819" cy="830997"/>
          </a:xfrm>
          <a:prstGeom prst="rect">
            <a:avLst/>
          </a:prstGeom>
          <a:noFill/>
        </p:spPr>
        <p:txBody>
          <a:bodyPr wrap="square" rtlCol="0">
            <a:spAutoFit/>
          </a:bodyPr>
          <a:lstStyle/>
          <a:p>
            <a:pPr algn="r"/>
            <a:r>
              <a:rPr lang="en-US" sz="1600" dirty="0">
                <a:latin typeface="Calibri Light" panose="020F0302020204030204" pitchFamily="34" charset="0"/>
                <a:cs typeface="Calibri Light" panose="020F0302020204030204" pitchFamily="34" charset="0"/>
              </a:rPr>
              <a:t>Patients are open to alternative provider types BUT they want to stay at their familiar office</a:t>
            </a:r>
          </a:p>
        </p:txBody>
      </p:sp>
      <p:sp>
        <p:nvSpPr>
          <p:cNvPr id="13" name="TextBox 12">
            <a:extLst>
              <a:ext uri="{FF2B5EF4-FFF2-40B4-BE49-F238E27FC236}">
                <a16:creationId xmlns:a16="http://schemas.microsoft.com/office/drawing/2014/main" id="{92BA99DC-A0CB-551C-672B-D6C197BFC7C1}"/>
              </a:ext>
            </a:extLst>
          </p:cNvPr>
          <p:cNvSpPr txBox="1"/>
          <p:nvPr/>
        </p:nvSpPr>
        <p:spPr>
          <a:xfrm>
            <a:off x="7878380" y="2837443"/>
            <a:ext cx="3823034" cy="307777"/>
          </a:xfrm>
          <a:prstGeom prst="rect">
            <a:avLst/>
          </a:prstGeom>
          <a:noFill/>
        </p:spPr>
        <p:txBody>
          <a:bodyPr wrap="none" rtlCol="0">
            <a:spAutoFit/>
          </a:bodyPr>
          <a:lstStyle/>
          <a:p>
            <a:r>
              <a:rPr lang="en-US" sz="1400" dirty="0">
                <a:latin typeface="Calibri Light" panose="020F0302020204030204" pitchFamily="34" charset="0"/>
                <a:cs typeface="Calibri Light" panose="020F0302020204030204" pitchFamily="34" charset="0"/>
                <a:sym typeface="Wingdings" panose="05000000000000000000" pitchFamily="2" charset="2"/>
              </a:rPr>
              <a:t> Especially Gen X and Boomers, Asian Americans</a:t>
            </a:r>
            <a:endParaRPr lang="en-US" sz="1400" dirty="0">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E9226534-A4C8-57EB-C05B-DE116FC3A42C}"/>
              </a:ext>
            </a:extLst>
          </p:cNvPr>
          <p:cNvSpPr txBox="1"/>
          <p:nvPr/>
        </p:nvSpPr>
        <p:spPr>
          <a:xfrm>
            <a:off x="8024055" y="2369549"/>
            <a:ext cx="2442848" cy="307777"/>
          </a:xfrm>
          <a:prstGeom prst="rect">
            <a:avLst/>
          </a:prstGeom>
          <a:noFill/>
        </p:spPr>
        <p:txBody>
          <a:bodyPr wrap="none" rtlCol="0">
            <a:spAutoFit/>
          </a:bodyPr>
          <a:lstStyle/>
          <a:p>
            <a:r>
              <a:rPr lang="en-US" sz="1400" dirty="0">
                <a:latin typeface="Calibri Light" panose="020F0302020204030204" pitchFamily="34" charset="0"/>
                <a:cs typeface="Calibri Light" panose="020F0302020204030204" pitchFamily="34" charset="0"/>
                <a:sym typeface="Wingdings" panose="05000000000000000000" pitchFamily="2" charset="2"/>
              </a:rPr>
              <a:t> Especially Silent and Healthy</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093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2EAE53-C8BD-841A-34EA-CC1DB1D3356B}"/>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14</a:t>
            </a:fld>
            <a:endParaRPr lang="en-US" dirty="0"/>
          </a:p>
        </p:txBody>
      </p:sp>
      <p:sp>
        <p:nvSpPr>
          <p:cNvPr id="11" name="TextBox 10">
            <a:extLst>
              <a:ext uri="{FF2B5EF4-FFF2-40B4-BE49-F238E27FC236}">
                <a16:creationId xmlns:a16="http://schemas.microsoft.com/office/drawing/2014/main" id="{A7A0160F-5AEB-7C0B-280F-B130AADDA918}"/>
              </a:ext>
            </a:extLst>
          </p:cNvPr>
          <p:cNvSpPr txBox="1"/>
          <p:nvPr/>
        </p:nvSpPr>
        <p:spPr>
          <a:xfrm>
            <a:off x="5010746" y="7221340"/>
            <a:ext cx="7917854" cy="430887"/>
          </a:xfrm>
          <a:prstGeom prst="rect">
            <a:avLst/>
          </a:prstGeom>
          <a:noFill/>
        </p:spPr>
        <p:txBody>
          <a:bodyPr wrap="square">
            <a:spAutoFit/>
          </a:bodyPr>
          <a:lstStyle/>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Q7    Is your primary care provider affiliated with/primarily admit patients to your preferred health system? (n=887)</a:t>
            </a:r>
          </a:p>
          <a:p>
            <a:pPr marL="457200" marR="0" indent="-45720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Q8</a:t>
            </a: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Would you have picked this primary care provider if they were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not</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affiliated with/admit to your preferred health system? (n=630)</a:t>
            </a:r>
          </a:p>
        </p:txBody>
      </p:sp>
      <p:sp>
        <p:nvSpPr>
          <p:cNvPr id="18" name="Title 17">
            <a:extLst>
              <a:ext uri="{FF2B5EF4-FFF2-40B4-BE49-F238E27FC236}">
                <a16:creationId xmlns:a16="http://schemas.microsoft.com/office/drawing/2014/main" id="{D050EBA1-C58D-5FA5-7911-D2A758F716C5}"/>
              </a:ext>
            </a:extLst>
          </p:cNvPr>
          <p:cNvSpPr>
            <a:spLocks noGrp="1"/>
          </p:cNvSpPr>
          <p:nvPr>
            <p:ph type="title"/>
          </p:nvPr>
        </p:nvSpPr>
        <p:spPr/>
        <p:txBody>
          <a:bodyPr/>
          <a:lstStyle/>
          <a:p>
            <a:r>
              <a:rPr lang="en-US" dirty="0"/>
              <a:t>Most patient’s PCPs are affiliated with their preferred health system and for many that was a deal maker/breaker</a:t>
            </a:r>
          </a:p>
        </p:txBody>
      </p:sp>
      <p:graphicFrame>
        <p:nvGraphicFramePr>
          <p:cNvPr id="24" name="Chart 23">
            <a:extLst>
              <a:ext uri="{FF2B5EF4-FFF2-40B4-BE49-F238E27FC236}">
                <a16:creationId xmlns:a16="http://schemas.microsoft.com/office/drawing/2014/main" id="{17F0D9EC-910F-1C41-FCC9-E795918B700C}"/>
              </a:ext>
            </a:extLst>
          </p:cNvPr>
          <p:cNvGraphicFramePr/>
          <p:nvPr>
            <p:extLst>
              <p:ext uri="{D42A27DB-BD31-4B8C-83A1-F6EECF244321}">
                <p14:modId xmlns:p14="http://schemas.microsoft.com/office/powerpoint/2010/main" val="2791133157"/>
              </p:ext>
            </p:extLst>
          </p:nvPr>
        </p:nvGraphicFramePr>
        <p:xfrm>
          <a:off x="2809631" y="121920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3BE76AA5-D200-E5EB-6E06-1462B81F4E42}"/>
              </a:ext>
            </a:extLst>
          </p:cNvPr>
          <p:cNvSpPr txBox="1"/>
          <p:nvPr/>
        </p:nvSpPr>
        <p:spPr>
          <a:xfrm>
            <a:off x="9412554" y="6176202"/>
            <a:ext cx="2373046" cy="461665"/>
          </a:xfrm>
          <a:prstGeom prst="rect">
            <a:avLst/>
          </a:prstGeom>
          <a:solidFill>
            <a:srgbClr val="DBD4BA">
              <a:alpha val="25000"/>
            </a:srgbClr>
          </a:solidFill>
        </p:spPr>
        <p:txBody>
          <a:bodyPr wrap="square" rtlCol="0" anchor="ctr">
            <a:spAutoFit/>
          </a:bodyPr>
          <a:lstStyle/>
          <a:p>
            <a:pPr algn="ctr" defTabSz="914400"/>
            <a:r>
              <a:rPr lang="en-US" sz="12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Gen Z and Millennials ↑</a:t>
            </a:r>
          </a:p>
          <a:p>
            <a:pPr algn="ctr" defTabSz="914400"/>
            <a:r>
              <a:rPr lang="en-US" sz="12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African Americans and Hispanics ↑</a:t>
            </a:r>
          </a:p>
        </p:txBody>
      </p:sp>
      <p:sp>
        <p:nvSpPr>
          <p:cNvPr id="26" name="TextBox 25">
            <a:extLst>
              <a:ext uri="{FF2B5EF4-FFF2-40B4-BE49-F238E27FC236}">
                <a16:creationId xmlns:a16="http://schemas.microsoft.com/office/drawing/2014/main" id="{4B64E1B5-586A-68C8-8399-8AD3422333C7}"/>
              </a:ext>
            </a:extLst>
          </p:cNvPr>
          <p:cNvSpPr txBox="1"/>
          <p:nvPr/>
        </p:nvSpPr>
        <p:spPr>
          <a:xfrm>
            <a:off x="5449277" y="3110850"/>
            <a:ext cx="2831123" cy="2031325"/>
          </a:xfrm>
          <a:prstGeom prst="rect">
            <a:avLst/>
          </a:prstGeom>
          <a:solidFill>
            <a:srgbClr val="FFFFCC"/>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Boomers are most insistent with having a PCP who is affiliated with their preferred system and if they have to switch PCPs, any new PCP must be part of that preferred system.</a:t>
            </a:r>
          </a:p>
        </p:txBody>
      </p:sp>
    </p:spTree>
    <p:extLst>
      <p:ext uri="{BB962C8B-B14F-4D97-AF65-F5344CB8AC3E}">
        <p14:creationId xmlns:p14="http://schemas.microsoft.com/office/powerpoint/2010/main" val="204203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2EAE53-C8BD-841A-34EA-CC1DB1D3356B}"/>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15</a:t>
            </a:fld>
            <a:endParaRPr lang="en-US" dirty="0"/>
          </a:p>
        </p:txBody>
      </p:sp>
      <p:sp>
        <p:nvSpPr>
          <p:cNvPr id="9" name="TextBox 8">
            <a:extLst>
              <a:ext uri="{FF2B5EF4-FFF2-40B4-BE49-F238E27FC236}">
                <a16:creationId xmlns:a16="http://schemas.microsoft.com/office/drawing/2014/main" id="{037904EB-4259-68C3-5936-AB5922B36D64}"/>
              </a:ext>
            </a:extLst>
          </p:cNvPr>
          <p:cNvSpPr txBox="1"/>
          <p:nvPr/>
        </p:nvSpPr>
        <p:spPr>
          <a:xfrm>
            <a:off x="3556000" y="2895600"/>
            <a:ext cx="990600" cy="276999"/>
          </a:xfrm>
          <a:prstGeom prst="rect">
            <a:avLst/>
          </a:prstGeom>
          <a:noFill/>
        </p:spPr>
        <p:txBody>
          <a:bodyPr wrap="square" rtlCol="0">
            <a:spAutoFit/>
          </a:bodyPr>
          <a:lstStyle/>
          <a:p>
            <a:r>
              <a:rPr lang="en-US"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7% No</a:t>
            </a:r>
          </a:p>
        </p:txBody>
      </p:sp>
      <p:sp>
        <p:nvSpPr>
          <p:cNvPr id="11" name="TextBox 10">
            <a:extLst>
              <a:ext uri="{FF2B5EF4-FFF2-40B4-BE49-F238E27FC236}">
                <a16:creationId xmlns:a16="http://schemas.microsoft.com/office/drawing/2014/main" id="{A7A0160F-5AEB-7C0B-280F-B130AADDA918}"/>
              </a:ext>
            </a:extLst>
          </p:cNvPr>
          <p:cNvSpPr txBox="1"/>
          <p:nvPr/>
        </p:nvSpPr>
        <p:spPr>
          <a:xfrm>
            <a:off x="4851400" y="7222084"/>
            <a:ext cx="7784973" cy="430887"/>
          </a:xfrm>
          <a:prstGeom prst="rect">
            <a:avLst/>
          </a:prstGeom>
          <a:noFill/>
        </p:spPr>
        <p:txBody>
          <a:bodyPr wrap="square">
            <a:spAutoFit/>
          </a:bodyPr>
          <a:lstStyle/>
          <a:p>
            <a:pPr marL="457200" marR="0" indent="-28575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Q9	If your primary care physician retired, moved, or otherwise was no longer able to be your physician, how important would it be to you to stay with a new provider who was affiliated with/admitted to the same health system/hospital?  </a:t>
            </a: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(n=887)</a:t>
            </a:r>
            <a:endPar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5" name="Chart 14">
            <a:extLst>
              <a:ext uri="{FF2B5EF4-FFF2-40B4-BE49-F238E27FC236}">
                <a16:creationId xmlns:a16="http://schemas.microsoft.com/office/drawing/2014/main" id="{6A6BAD25-8A71-38DA-DDA3-00DC9F895374}"/>
              </a:ext>
            </a:extLst>
          </p:cNvPr>
          <p:cNvGraphicFramePr/>
          <p:nvPr>
            <p:extLst>
              <p:ext uri="{D42A27DB-BD31-4B8C-83A1-F6EECF244321}">
                <p14:modId xmlns:p14="http://schemas.microsoft.com/office/powerpoint/2010/main" val="687960340"/>
              </p:ext>
            </p:extLst>
          </p:nvPr>
        </p:nvGraphicFramePr>
        <p:xfrm>
          <a:off x="3251200" y="1911298"/>
          <a:ext cx="7128722" cy="471998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F229AD56-3212-0F60-CC17-7D964EE8B1E5}"/>
              </a:ext>
            </a:extLst>
          </p:cNvPr>
          <p:cNvSpPr txBox="1"/>
          <p:nvPr/>
        </p:nvSpPr>
        <p:spPr>
          <a:xfrm>
            <a:off x="4367322" y="1171722"/>
            <a:ext cx="5082955" cy="707886"/>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Importance of Potential New PCP </a:t>
            </a:r>
          </a:p>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being Affiliated with Same as Current System</a:t>
            </a:r>
          </a:p>
        </p:txBody>
      </p:sp>
      <p:sp>
        <p:nvSpPr>
          <p:cNvPr id="7" name="Title 6">
            <a:extLst>
              <a:ext uri="{FF2B5EF4-FFF2-40B4-BE49-F238E27FC236}">
                <a16:creationId xmlns:a16="http://schemas.microsoft.com/office/drawing/2014/main" id="{ACA9905F-8CEE-DB1C-1CAB-109092C0EB55}"/>
              </a:ext>
            </a:extLst>
          </p:cNvPr>
          <p:cNvSpPr>
            <a:spLocks noGrp="1"/>
          </p:cNvSpPr>
          <p:nvPr>
            <p:ph type="title"/>
          </p:nvPr>
        </p:nvSpPr>
        <p:spPr/>
        <p:txBody>
          <a:bodyPr/>
          <a:lstStyle/>
          <a:p>
            <a:r>
              <a:rPr lang="en-US" dirty="0"/>
              <a:t>A PCP’s affiliation with their preferred health system is absolutely critical to more chronically ill patients</a:t>
            </a:r>
          </a:p>
        </p:txBody>
      </p:sp>
    </p:spTree>
    <p:extLst>
      <p:ext uri="{BB962C8B-B14F-4D97-AF65-F5344CB8AC3E}">
        <p14:creationId xmlns:p14="http://schemas.microsoft.com/office/powerpoint/2010/main" val="108422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B42868B-9459-D4E3-816A-6090E2AADF39}"/>
              </a:ext>
            </a:extLst>
          </p:cNvPr>
          <p:cNvGraphicFramePr>
            <a:graphicFrameLocks noGrp="1"/>
          </p:cNvGraphicFramePr>
          <p:nvPr>
            <p:ph sz="half" idx="1"/>
            <p:extLst>
              <p:ext uri="{D42A27DB-BD31-4B8C-83A1-F6EECF244321}">
                <p14:modId xmlns:p14="http://schemas.microsoft.com/office/powerpoint/2010/main" val="1963229562"/>
              </p:ext>
            </p:extLst>
          </p:nvPr>
        </p:nvGraphicFramePr>
        <p:xfrm>
          <a:off x="736600" y="1294313"/>
          <a:ext cx="10591799"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867365-EC56-D010-3CAD-BF54C1B0E879}"/>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16</a:t>
            </a:fld>
            <a:endParaRPr lang="en-US" dirty="0"/>
          </a:p>
        </p:txBody>
      </p:sp>
      <p:sp>
        <p:nvSpPr>
          <p:cNvPr id="11" name="TextBox 10">
            <a:extLst>
              <a:ext uri="{FF2B5EF4-FFF2-40B4-BE49-F238E27FC236}">
                <a16:creationId xmlns:a16="http://schemas.microsoft.com/office/drawing/2014/main" id="{18282474-399F-9FA3-D19B-2AAC9EFB46DD}"/>
              </a:ext>
            </a:extLst>
          </p:cNvPr>
          <p:cNvSpPr txBox="1"/>
          <p:nvPr/>
        </p:nvSpPr>
        <p:spPr>
          <a:xfrm>
            <a:off x="5918200" y="7391558"/>
            <a:ext cx="5791200" cy="261610"/>
          </a:xfrm>
          <a:prstGeom prst="rect">
            <a:avLst/>
          </a:prstGeom>
          <a:noFill/>
        </p:spPr>
        <p:txBody>
          <a:bodyPr wrap="square" rtlCol="0">
            <a:spAutoFit/>
          </a:bodyPr>
          <a:lstStyle/>
          <a:p>
            <a:r>
              <a:rPr lang="en-US" sz="1100" dirty="0">
                <a:solidFill>
                  <a:schemeClr val="tx1">
                    <a:lumMod val="50000"/>
                    <a:lumOff val="50000"/>
                  </a:schemeClr>
                </a:solidFill>
                <a:latin typeface="Calibri Light" panose="020F0302020204030204" pitchFamily="34" charset="0"/>
                <a:cs typeface="Calibri Light" panose="020F0302020204030204" pitchFamily="34" charset="0"/>
              </a:rPr>
              <a:t>Q13   Why do you currently NOT have a primary care provider?  Check up to 3 reasons.  (n=118)</a:t>
            </a:r>
          </a:p>
        </p:txBody>
      </p:sp>
      <p:sp>
        <p:nvSpPr>
          <p:cNvPr id="6" name="TextBox 5">
            <a:extLst>
              <a:ext uri="{FF2B5EF4-FFF2-40B4-BE49-F238E27FC236}">
                <a16:creationId xmlns:a16="http://schemas.microsoft.com/office/drawing/2014/main" id="{A6023F7F-30FF-D948-D370-0D0A74AEACB3}"/>
              </a:ext>
            </a:extLst>
          </p:cNvPr>
          <p:cNvSpPr txBox="1"/>
          <p:nvPr/>
        </p:nvSpPr>
        <p:spPr>
          <a:xfrm>
            <a:off x="7457224" y="2137445"/>
            <a:ext cx="1204176" cy="338554"/>
          </a:xfrm>
          <a:prstGeom prst="rect">
            <a:avLst/>
          </a:prstGeom>
          <a:noFill/>
        </p:spPr>
        <p:txBody>
          <a:bodyPr wrap="none" rtlCol="0">
            <a:spAutoFit/>
          </a:bodyPr>
          <a:lstStyle/>
          <a:p>
            <a:r>
              <a:rPr lang="en-US" sz="1600" dirty="0">
                <a:solidFill>
                  <a:schemeClr val="bg1"/>
                </a:solidFill>
                <a:latin typeface="Calibri Light" panose="020F0302020204030204" pitchFamily="34" charset="0"/>
                <a:cs typeface="Calibri Light" panose="020F0302020204030204" pitchFamily="34" charset="0"/>
              </a:rPr>
              <a:t>22% in 2023</a:t>
            </a:r>
          </a:p>
        </p:txBody>
      </p:sp>
      <p:sp>
        <p:nvSpPr>
          <p:cNvPr id="7" name="TextBox 6">
            <a:extLst>
              <a:ext uri="{FF2B5EF4-FFF2-40B4-BE49-F238E27FC236}">
                <a16:creationId xmlns:a16="http://schemas.microsoft.com/office/drawing/2014/main" id="{5373F91D-55D3-883B-BEBB-9FEDAB38F5CA}"/>
              </a:ext>
            </a:extLst>
          </p:cNvPr>
          <p:cNvSpPr txBox="1"/>
          <p:nvPr/>
        </p:nvSpPr>
        <p:spPr>
          <a:xfrm>
            <a:off x="7452958" y="2550133"/>
            <a:ext cx="1200970" cy="338554"/>
          </a:xfrm>
          <a:prstGeom prst="rect">
            <a:avLst/>
          </a:prstGeom>
          <a:noFill/>
        </p:spPr>
        <p:txBody>
          <a:bodyPr wrap="none" rtlCol="0">
            <a:spAutoFit/>
          </a:bodyPr>
          <a:lstStyle/>
          <a:p>
            <a:r>
              <a:rPr lang="en-US" sz="1600" dirty="0">
                <a:solidFill>
                  <a:schemeClr val="bg1"/>
                </a:solidFill>
                <a:latin typeface="Calibri Light" panose="020F0302020204030204" pitchFamily="34" charset="0"/>
                <a:cs typeface="Calibri Light" panose="020F0302020204030204" pitchFamily="34" charset="0"/>
              </a:rPr>
              <a:t>14% in 2023</a:t>
            </a:r>
          </a:p>
        </p:txBody>
      </p:sp>
      <p:sp>
        <p:nvSpPr>
          <p:cNvPr id="9" name="TextBox 8">
            <a:extLst>
              <a:ext uri="{FF2B5EF4-FFF2-40B4-BE49-F238E27FC236}">
                <a16:creationId xmlns:a16="http://schemas.microsoft.com/office/drawing/2014/main" id="{8F6A1317-A098-7BB6-D6B2-62EC9387848D}"/>
              </a:ext>
            </a:extLst>
          </p:cNvPr>
          <p:cNvSpPr txBox="1"/>
          <p:nvPr/>
        </p:nvSpPr>
        <p:spPr>
          <a:xfrm>
            <a:off x="7457224" y="2980577"/>
            <a:ext cx="1200970" cy="338554"/>
          </a:xfrm>
          <a:prstGeom prst="rect">
            <a:avLst/>
          </a:prstGeom>
          <a:noFill/>
        </p:spPr>
        <p:txBody>
          <a:bodyPr wrap="none" rtlCol="0">
            <a:spAutoFit/>
          </a:bodyPr>
          <a:lstStyle/>
          <a:p>
            <a:r>
              <a:rPr lang="en-US" sz="1600" dirty="0">
                <a:solidFill>
                  <a:schemeClr val="bg1"/>
                </a:solidFill>
                <a:latin typeface="Calibri Light" panose="020F0302020204030204" pitchFamily="34" charset="0"/>
                <a:cs typeface="Calibri Light" panose="020F0302020204030204" pitchFamily="34" charset="0"/>
              </a:rPr>
              <a:t>30% in 2023</a:t>
            </a:r>
          </a:p>
        </p:txBody>
      </p:sp>
      <p:sp>
        <p:nvSpPr>
          <p:cNvPr id="10" name="TextBox 9">
            <a:extLst>
              <a:ext uri="{FF2B5EF4-FFF2-40B4-BE49-F238E27FC236}">
                <a16:creationId xmlns:a16="http://schemas.microsoft.com/office/drawing/2014/main" id="{8AE00C24-0371-3A4E-ABEF-F39D5433171F}"/>
              </a:ext>
            </a:extLst>
          </p:cNvPr>
          <p:cNvSpPr txBox="1"/>
          <p:nvPr/>
        </p:nvSpPr>
        <p:spPr>
          <a:xfrm>
            <a:off x="7457224" y="3404023"/>
            <a:ext cx="1200970" cy="338554"/>
          </a:xfrm>
          <a:prstGeom prst="rect">
            <a:avLst/>
          </a:prstGeom>
          <a:noFill/>
        </p:spPr>
        <p:txBody>
          <a:bodyPr wrap="none" rtlCol="0">
            <a:spAutoFit/>
          </a:bodyPr>
          <a:lstStyle/>
          <a:p>
            <a:r>
              <a:rPr lang="en-US" sz="1600" dirty="0">
                <a:solidFill>
                  <a:schemeClr val="bg1"/>
                </a:solidFill>
                <a:latin typeface="Calibri Light" panose="020F0302020204030204" pitchFamily="34" charset="0"/>
                <a:cs typeface="Calibri Light" panose="020F0302020204030204" pitchFamily="34" charset="0"/>
              </a:rPr>
              <a:t>24% in 2023</a:t>
            </a:r>
          </a:p>
        </p:txBody>
      </p:sp>
      <p:sp>
        <p:nvSpPr>
          <p:cNvPr id="13" name="Title 12">
            <a:extLst>
              <a:ext uri="{FF2B5EF4-FFF2-40B4-BE49-F238E27FC236}">
                <a16:creationId xmlns:a16="http://schemas.microsoft.com/office/drawing/2014/main" id="{2D9A4755-3279-CAE8-C6C1-74D2DD75EE55}"/>
              </a:ext>
            </a:extLst>
          </p:cNvPr>
          <p:cNvSpPr>
            <a:spLocks noGrp="1"/>
          </p:cNvSpPr>
          <p:nvPr>
            <p:ph type="title"/>
          </p:nvPr>
        </p:nvSpPr>
        <p:spPr/>
        <p:txBody>
          <a:bodyPr/>
          <a:lstStyle/>
          <a:p>
            <a:r>
              <a:rPr lang="en-US" dirty="0"/>
              <a:t>For many, they simply can’t afford to have a PCP; mostly likely because they do not have health insurance</a:t>
            </a:r>
          </a:p>
        </p:txBody>
      </p:sp>
      <p:sp>
        <p:nvSpPr>
          <p:cNvPr id="14" name="Rectangle: Rounded Corners 13">
            <a:extLst>
              <a:ext uri="{FF2B5EF4-FFF2-40B4-BE49-F238E27FC236}">
                <a16:creationId xmlns:a16="http://schemas.microsoft.com/office/drawing/2014/main" id="{A35E3E49-6435-4C37-4F7C-55F9D227F735}"/>
              </a:ext>
            </a:extLst>
          </p:cNvPr>
          <p:cNvSpPr/>
          <p:nvPr/>
        </p:nvSpPr>
        <p:spPr>
          <a:xfrm>
            <a:off x="4600390" y="2110291"/>
            <a:ext cx="5791200" cy="834064"/>
          </a:xfrm>
          <a:prstGeom prst="roundRect">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684B8B65-B217-F924-2787-609C0FF02216}"/>
              </a:ext>
            </a:extLst>
          </p:cNvPr>
          <p:cNvCxnSpPr/>
          <p:nvPr/>
        </p:nvCxnSpPr>
        <p:spPr>
          <a:xfrm flipV="1">
            <a:off x="10218568" y="2228435"/>
            <a:ext cx="0" cy="1676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5FCF5F-4F77-8931-8944-A3D6A373E846}"/>
              </a:ext>
            </a:extLst>
          </p:cNvPr>
          <p:cNvCxnSpPr/>
          <p:nvPr/>
        </p:nvCxnSpPr>
        <p:spPr>
          <a:xfrm flipV="1">
            <a:off x="10217674" y="2644847"/>
            <a:ext cx="0" cy="1676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A09C384-4797-2732-28B1-06C6576897CF}"/>
              </a:ext>
            </a:extLst>
          </p:cNvPr>
          <p:cNvSpPr txBox="1"/>
          <p:nvPr/>
        </p:nvSpPr>
        <p:spPr>
          <a:xfrm>
            <a:off x="10419679" y="2369981"/>
            <a:ext cx="3254674" cy="307777"/>
          </a:xfrm>
          <a:prstGeom prst="rect">
            <a:avLst/>
          </a:prstGeom>
          <a:noFill/>
        </p:spPr>
        <p:txBody>
          <a:bodyPr wrap="none" rtlCol="0">
            <a:spAutoFit/>
          </a:bodyPr>
          <a:lstStyle/>
          <a:p>
            <a:r>
              <a:rPr lang="en-US" sz="1400" dirty="0">
                <a:latin typeface="Calibri Light" panose="020F0302020204030204" pitchFamily="34" charset="0"/>
                <a:cs typeface="Calibri Light" panose="020F0302020204030204" pitchFamily="34" charset="0"/>
                <a:sym typeface="Wingdings" panose="05000000000000000000" pitchFamily="2" charset="2"/>
              </a:rPr>
              <a:t> Especially Gen Z and African Americans</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284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867365-EC56-D010-3CAD-BF54C1B0E879}"/>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17</a:t>
            </a:fld>
            <a:endParaRPr lang="en-US" dirty="0"/>
          </a:p>
        </p:txBody>
      </p:sp>
      <p:sp>
        <p:nvSpPr>
          <p:cNvPr id="11" name="TextBox 10">
            <a:extLst>
              <a:ext uri="{FF2B5EF4-FFF2-40B4-BE49-F238E27FC236}">
                <a16:creationId xmlns:a16="http://schemas.microsoft.com/office/drawing/2014/main" id="{18282474-399F-9FA3-D19B-2AAC9EFB46DD}"/>
              </a:ext>
            </a:extLst>
          </p:cNvPr>
          <p:cNvSpPr txBox="1"/>
          <p:nvPr/>
        </p:nvSpPr>
        <p:spPr>
          <a:xfrm>
            <a:off x="5994400" y="7394496"/>
            <a:ext cx="4876800" cy="261610"/>
          </a:xfrm>
          <a:prstGeom prst="rect">
            <a:avLst/>
          </a:prstGeom>
          <a:noFill/>
        </p:spPr>
        <p:txBody>
          <a:bodyPr wrap="square" rtlCol="0">
            <a:spAutoFit/>
          </a:bodyPr>
          <a:lstStyle/>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Q14    What do you typically do for routine sick care or minor injuries?  (n=118)</a:t>
            </a:r>
          </a:p>
        </p:txBody>
      </p:sp>
      <p:graphicFrame>
        <p:nvGraphicFramePr>
          <p:cNvPr id="12" name="Content Placeholder 7">
            <a:extLst>
              <a:ext uri="{FF2B5EF4-FFF2-40B4-BE49-F238E27FC236}">
                <a16:creationId xmlns:a16="http://schemas.microsoft.com/office/drawing/2014/main" id="{C2BD5AF4-6FD4-43A6-40B3-4D8DFB56E873}"/>
              </a:ext>
            </a:extLst>
          </p:cNvPr>
          <p:cNvGraphicFramePr>
            <a:graphicFrameLocks/>
          </p:cNvGraphicFramePr>
          <p:nvPr>
            <p:extLst>
              <p:ext uri="{D42A27DB-BD31-4B8C-83A1-F6EECF244321}">
                <p14:modId xmlns:p14="http://schemas.microsoft.com/office/powerpoint/2010/main" val="2185027355"/>
              </p:ext>
            </p:extLst>
          </p:nvPr>
        </p:nvGraphicFramePr>
        <p:xfrm>
          <a:off x="889000" y="1039737"/>
          <a:ext cx="10926148" cy="5651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1A06736E-D834-5B3E-0A10-3A09343E62A8}"/>
              </a:ext>
            </a:extLst>
          </p:cNvPr>
          <p:cNvGraphicFramePr>
            <a:graphicFrameLocks noGrp="1"/>
          </p:cNvGraphicFramePr>
          <p:nvPr>
            <p:extLst>
              <p:ext uri="{D42A27DB-BD31-4B8C-83A1-F6EECF244321}">
                <p14:modId xmlns:p14="http://schemas.microsoft.com/office/powerpoint/2010/main" val="958931195"/>
              </p:ext>
            </p:extLst>
          </p:nvPr>
        </p:nvGraphicFramePr>
        <p:xfrm>
          <a:off x="10499389" y="5192752"/>
          <a:ext cx="2926458" cy="1695840"/>
        </p:xfrm>
        <a:graphic>
          <a:graphicData uri="http://schemas.openxmlformats.org/drawingml/2006/table">
            <a:tbl>
              <a:tblPr>
                <a:tableStyleId>{5C22544A-7EE6-4342-B048-85BDC9FD1C3A}</a:tableStyleId>
              </a:tblPr>
              <a:tblGrid>
                <a:gridCol w="2926458">
                  <a:extLst>
                    <a:ext uri="{9D8B030D-6E8A-4147-A177-3AD203B41FA5}">
                      <a16:colId xmlns:a16="http://schemas.microsoft.com/office/drawing/2014/main" val="3685278657"/>
                    </a:ext>
                  </a:extLst>
                </a:gridCol>
              </a:tblGrid>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Take care of it myself.</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4061133403"/>
                  </a:ext>
                </a:extLst>
              </a:tr>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Treat myself with over-the-counter medication.</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3438361942"/>
                  </a:ext>
                </a:extLst>
              </a:tr>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Thug it out.</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3651783074"/>
                  </a:ext>
                </a:extLst>
              </a:tr>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Self treat.</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733532372"/>
                  </a:ext>
                </a:extLst>
              </a:tr>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For anything minor/routine I take care if it myself, even if it takes weeks or months to get better.</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886960579"/>
                  </a:ext>
                </a:extLst>
              </a:tr>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Take care of myself and I'm assisted by a neighbor who was a nurse or by my sister.</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2111196780"/>
                  </a:ext>
                </a:extLst>
              </a:tr>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Take care of it at home.</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1641584815"/>
                  </a:ext>
                </a:extLst>
              </a:tr>
              <a:tr h="0">
                <a:tc>
                  <a:txBody>
                    <a:bodyPr/>
                    <a:lstStyle/>
                    <a:p>
                      <a:pPr marL="171450" indent="-171450" algn="l" fontAlgn="ctr">
                        <a:buFont typeface="Arial" panose="020B0604020202020204" pitchFamily="34" charset="0"/>
                        <a:buChar char="•"/>
                      </a:pPr>
                      <a:r>
                        <a:rPr lang="en-US" sz="100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rPr>
                        <a:t>Self-heal.</a:t>
                      </a:r>
                      <a:endParaRPr lang="en-US" sz="1000" b="0" i="1" u="none" strike="noStrike" dirty="0">
                        <a:solidFill>
                          <a:schemeClr val="tx1">
                            <a:lumMod val="65000"/>
                            <a:lumOff val="35000"/>
                          </a:schemeClr>
                        </a:solidFill>
                        <a:effectLst/>
                        <a:latin typeface="Calibri Light" panose="020F0302020204030204" pitchFamily="34" charset="0"/>
                        <a:cs typeface="Calibri Light" panose="020F0302020204030204" pitchFamily="34" charset="0"/>
                      </a:endParaRPr>
                    </a:p>
                  </a:txBody>
                  <a:tcPr marL="3580" marR="3580" marT="10740" marB="10740" anchor="ctr">
                    <a:solidFill>
                      <a:schemeClr val="bg1"/>
                    </a:solidFill>
                  </a:tcPr>
                </a:tc>
                <a:extLst>
                  <a:ext uri="{0D108BD9-81ED-4DB2-BD59-A6C34878D82A}">
                    <a16:rowId xmlns:a16="http://schemas.microsoft.com/office/drawing/2014/main" val="3010626926"/>
                  </a:ext>
                </a:extLst>
              </a:tr>
            </a:tbl>
          </a:graphicData>
        </a:graphic>
      </p:graphicFrame>
      <p:cxnSp>
        <p:nvCxnSpPr>
          <p:cNvPr id="8" name="Straight Connector 7">
            <a:extLst>
              <a:ext uri="{FF2B5EF4-FFF2-40B4-BE49-F238E27FC236}">
                <a16:creationId xmlns:a16="http://schemas.microsoft.com/office/drawing/2014/main" id="{936A890B-D7EE-5D29-F395-CF004930AA1C}"/>
              </a:ext>
            </a:extLst>
          </p:cNvPr>
          <p:cNvCxnSpPr>
            <a:cxnSpLocks/>
          </p:cNvCxnSpPr>
          <p:nvPr/>
        </p:nvCxnSpPr>
        <p:spPr>
          <a:xfrm>
            <a:off x="7977016" y="5278679"/>
            <a:ext cx="2393058" cy="0"/>
          </a:xfrm>
          <a:prstGeom prst="line">
            <a:avLst/>
          </a:prstGeom>
          <a:ln>
            <a:prstDash val="sysDash"/>
            <a:tailEnd type="stealth"/>
          </a:ln>
        </p:spPr>
        <p:style>
          <a:lnRef idx="1">
            <a:schemeClr val="accent2"/>
          </a:lnRef>
          <a:fillRef idx="0">
            <a:schemeClr val="accent2"/>
          </a:fillRef>
          <a:effectRef idx="0">
            <a:schemeClr val="accent2"/>
          </a:effectRef>
          <a:fontRef idx="minor">
            <a:schemeClr val="tx1"/>
          </a:fontRef>
        </p:style>
      </p:cxnSp>
      <p:sp>
        <p:nvSpPr>
          <p:cNvPr id="14" name="Rectangle: Rounded Corners 13">
            <a:extLst>
              <a:ext uri="{FF2B5EF4-FFF2-40B4-BE49-F238E27FC236}">
                <a16:creationId xmlns:a16="http://schemas.microsoft.com/office/drawing/2014/main" id="{2961AA37-BA55-FD01-3762-8F9B27F01797}"/>
              </a:ext>
            </a:extLst>
          </p:cNvPr>
          <p:cNvSpPr/>
          <p:nvPr/>
        </p:nvSpPr>
        <p:spPr>
          <a:xfrm>
            <a:off x="7626874" y="5279323"/>
            <a:ext cx="457200" cy="304793"/>
          </a:xfrm>
          <a:prstGeom prst="roundRect">
            <a:avLst/>
          </a:prstGeom>
          <a:noFill/>
          <a:ln w="6350">
            <a:solidFill>
              <a:schemeClr val="accent2">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8939481-E40E-DE0A-780E-6B717A6953FE}"/>
              </a:ext>
            </a:extLst>
          </p:cNvPr>
          <p:cNvSpPr>
            <a:spLocks noGrp="1"/>
          </p:cNvSpPr>
          <p:nvPr>
            <p:ph type="title"/>
          </p:nvPr>
        </p:nvSpPr>
        <p:spPr/>
        <p:txBody>
          <a:bodyPr/>
          <a:lstStyle/>
          <a:p>
            <a:r>
              <a:rPr lang="en-US" dirty="0"/>
              <a:t>How can we educate patients without a PCP when and when not to go to the ER?  They don’t have that ‘quarterback’ for care…</a:t>
            </a:r>
          </a:p>
        </p:txBody>
      </p:sp>
    </p:spTree>
    <p:extLst>
      <p:ext uri="{BB962C8B-B14F-4D97-AF65-F5344CB8AC3E}">
        <p14:creationId xmlns:p14="http://schemas.microsoft.com/office/powerpoint/2010/main" val="358754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6DD9-3B62-AAF8-37CA-2BF9F96EAFC4}"/>
              </a:ext>
            </a:extLst>
          </p:cNvPr>
          <p:cNvSpPr>
            <a:spLocks noGrp="1"/>
          </p:cNvSpPr>
          <p:nvPr>
            <p:ph type="title"/>
          </p:nvPr>
        </p:nvSpPr>
        <p:spPr/>
        <p:txBody>
          <a:bodyPr>
            <a:normAutofit/>
          </a:bodyPr>
          <a:lstStyle/>
          <a:p>
            <a:r>
              <a:rPr lang="en-US" sz="3200" dirty="0">
                <a:solidFill>
                  <a:srgbClr val="FFFFCC"/>
                </a:solidFill>
              </a:rPr>
              <a:t>Primary care access</a:t>
            </a:r>
          </a:p>
        </p:txBody>
      </p:sp>
      <p:sp>
        <p:nvSpPr>
          <p:cNvPr id="4" name="Slide Number Placeholder 3">
            <a:extLst>
              <a:ext uri="{FF2B5EF4-FFF2-40B4-BE49-F238E27FC236}">
                <a16:creationId xmlns:a16="http://schemas.microsoft.com/office/drawing/2014/main" id="{3CF20B89-CA0D-EBED-F1BF-26CFF4580FBE}"/>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18</a:t>
            </a:fld>
            <a:endParaRPr lang="en-US" dirty="0">
              <a:solidFill>
                <a:srgbClr val="FAAB1C"/>
              </a:solidFill>
            </a:endParaRPr>
          </a:p>
        </p:txBody>
      </p:sp>
      <p:pic>
        <p:nvPicPr>
          <p:cNvPr id="5" name="Picture 4" descr="Doctor talking to patient">
            <a:extLst>
              <a:ext uri="{FF2B5EF4-FFF2-40B4-BE49-F238E27FC236}">
                <a16:creationId xmlns:a16="http://schemas.microsoft.com/office/drawing/2014/main" id="{20428DFB-663A-06E4-CB47-988C0CDC6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15" y="2404861"/>
            <a:ext cx="3429000" cy="2286000"/>
          </a:xfrm>
          <a:prstGeom prst="ellipse">
            <a:avLst/>
          </a:prstGeom>
          <a:ln>
            <a:noFill/>
          </a:ln>
          <a:effectLst>
            <a:softEdge rad="112500"/>
          </a:effectLst>
        </p:spPr>
      </p:pic>
    </p:spTree>
    <p:extLst>
      <p:ext uri="{BB962C8B-B14F-4D97-AF65-F5344CB8AC3E}">
        <p14:creationId xmlns:p14="http://schemas.microsoft.com/office/powerpoint/2010/main" val="200901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478CB2"/>
                </a:solidFill>
                <a:latin typeface="Constantia" panose="02030602050306030303" pitchFamily="18" charset="0"/>
              </a:rPr>
              <a:t>introduction</a:t>
            </a:r>
          </a:p>
        </p:txBody>
      </p:sp>
      <p:sp>
        <p:nvSpPr>
          <p:cNvPr id="6" name="Text Placeholder 5">
            <a:extLst>
              <a:ext uri="{FF2B5EF4-FFF2-40B4-BE49-F238E27FC236}">
                <a16:creationId xmlns:a16="http://schemas.microsoft.com/office/drawing/2014/main" id="{02C7F480-6886-46F2-8C21-1FE7C378D2D0}"/>
              </a:ext>
            </a:extLst>
          </p:cNvPr>
          <p:cNvSpPr>
            <a:spLocks noGrp="1"/>
          </p:cNvSpPr>
          <p:nvPr>
            <p:ph type="body" idx="1"/>
          </p:nvPr>
        </p:nvSpPr>
        <p:spPr/>
        <p:txBody>
          <a:bodyPr/>
          <a:lstStyle/>
          <a:p>
            <a:r>
              <a:rPr lang="en-US" dirty="0">
                <a:solidFill>
                  <a:srgbClr val="F8A908"/>
                </a:solidFill>
              </a:rPr>
              <a:t>Background, Methodology, and Demographic Profile</a:t>
            </a:r>
          </a:p>
        </p:txBody>
      </p:sp>
      <p:sp>
        <p:nvSpPr>
          <p:cNvPr id="2" name="Slide Number Placeholder 2">
            <a:extLst>
              <a:ext uri="{FF2B5EF4-FFF2-40B4-BE49-F238E27FC236}">
                <a16:creationId xmlns:a16="http://schemas.microsoft.com/office/drawing/2014/main" id="{39BB1878-E2C8-EF9F-A212-818977EAE400}"/>
              </a:ext>
            </a:extLst>
          </p:cNvPr>
          <p:cNvSpPr>
            <a:spLocks noGrp="1"/>
          </p:cNvSpPr>
          <p:nvPr>
            <p:ph type="sldNum" sz="quarter" idx="12"/>
          </p:nvPr>
        </p:nvSpPr>
        <p:spPr>
          <a:xfrm>
            <a:off x="12577148" y="7405254"/>
            <a:ext cx="1193797" cy="304800"/>
          </a:xfrm>
        </p:spPr>
        <p:txBody>
          <a:bodyPr/>
          <a:lstStyle/>
          <a:p>
            <a:pPr defTabSz="1018524"/>
            <a:r>
              <a:rPr lang="en-US" dirty="0"/>
              <a:t>Page </a:t>
            </a:r>
            <a:fld id="{BA7A251D-85F2-4855-B559-A3CA3B7FBA69}" type="slidenum">
              <a:rPr lang="en-US" smtClean="0"/>
              <a:pPr defTabSz="1018524"/>
              <a:t>1</a:t>
            </a:fld>
            <a:endParaRPr lang="en-US" dirty="0"/>
          </a:p>
        </p:txBody>
      </p:sp>
    </p:spTree>
    <p:extLst>
      <p:ext uri="{BB962C8B-B14F-4D97-AF65-F5344CB8AC3E}">
        <p14:creationId xmlns:p14="http://schemas.microsoft.com/office/powerpoint/2010/main" val="339952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65A7C-FDDB-DD22-3FD8-ED0115959EAF}"/>
              </a:ext>
            </a:extLst>
          </p:cNvPr>
          <p:cNvSpPr>
            <a:spLocks noGrp="1"/>
          </p:cNvSpPr>
          <p:nvPr>
            <p:ph type="sldNum" sz="quarter" idx="12"/>
          </p:nvPr>
        </p:nvSpPr>
        <p:spPr/>
        <p:txBody>
          <a:bodyPr/>
          <a:lstStyle/>
          <a:p>
            <a:pPr defTabSz="741322"/>
            <a:r>
              <a:rPr lang="en-US" dirty="0"/>
              <a:t>Page </a:t>
            </a:r>
            <a:fld id="{BA7A251D-85F2-4855-B559-A3CA3B7FBA69}" type="slidenum">
              <a:rPr lang="en-US" smtClean="0"/>
              <a:pPr defTabSz="741322"/>
              <a:t>19</a:t>
            </a:fld>
            <a:endParaRPr lang="en-US" dirty="0"/>
          </a:p>
        </p:txBody>
      </p:sp>
      <p:sp>
        <p:nvSpPr>
          <p:cNvPr id="15" name="TextBox 14">
            <a:extLst>
              <a:ext uri="{FF2B5EF4-FFF2-40B4-BE49-F238E27FC236}">
                <a16:creationId xmlns:a16="http://schemas.microsoft.com/office/drawing/2014/main" id="{B6D51A7B-9B65-308E-263C-CF44C5C537D6}"/>
              </a:ext>
            </a:extLst>
          </p:cNvPr>
          <p:cNvSpPr txBox="1"/>
          <p:nvPr/>
        </p:nvSpPr>
        <p:spPr>
          <a:xfrm>
            <a:off x="5186537" y="6723990"/>
            <a:ext cx="7056263" cy="938719"/>
          </a:xfrm>
          <a:prstGeom prst="rect">
            <a:avLst/>
          </a:prstGeom>
          <a:noFill/>
        </p:spPr>
        <p:txBody>
          <a:bodyPr wrap="square">
            <a:spAutoFit/>
          </a:bodyPr>
          <a:lstStyle/>
          <a:p>
            <a:pPr marL="346075" marR="0" indent="-346075">
              <a:spcBef>
                <a:spcPts val="0"/>
              </a:spcBef>
              <a:spcAft>
                <a:spcPts val="0"/>
              </a:spcAft>
              <a:tabLst>
                <a:tab pos="682625" algn="l"/>
              </a:tabLs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Q15	When it comes to accessing primary care, would you say it is easy to access primary care…?  </a:t>
            </a: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(n=1,005)</a:t>
            </a:r>
            <a:endPar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346075" indent="-346075">
              <a:tabLst>
                <a:tab pos="682625" algn="l"/>
              </a:tabLs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Q16	You mentioned that accessing primary care was not easy EVERY TIME you needed it.  What type of appointment did you have problems with most recently? (n=621)</a:t>
            </a:r>
          </a:p>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Q17    How quickly were you able to be seen for this appointment for {RESTORE Q16 RESPONSE}?  (n=546)</a:t>
            </a:r>
          </a:p>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Q18    What would an acceptable time have been to be seen for this appointment for {RESTORE Q16 RESPONSE}?  (n=546)</a:t>
            </a:r>
          </a:p>
        </p:txBody>
      </p:sp>
      <p:sp>
        <p:nvSpPr>
          <p:cNvPr id="6" name="Title 5">
            <a:extLst>
              <a:ext uri="{FF2B5EF4-FFF2-40B4-BE49-F238E27FC236}">
                <a16:creationId xmlns:a16="http://schemas.microsoft.com/office/drawing/2014/main" id="{69D7EBD4-4396-B3AD-A5DF-20B50FFB314E}"/>
              </a:ext>
            </a:extLst>
          </p:cNvPr>
          <p:cNvSpPr>
            <a:spLocks noGrp="1"/>
          </p:cNvSpPr>
          <p:nvPr>
            <p:ph type="title"/>
          </p:nvPr>
        </p:nvSpPr>
        <p:spPr>
          <a:xfrm>
            <a:off x="537093" y="92164"/>
            <a:ext cx="13204035" cy="640662"/>
          </a:xfrm>
        </p:spPr>
        <p:txBody>
          <a:bodyPr>
            <a:noAutofit/>
          </a:bodyPr>
          <a:lstStyle/>
          <a:p>
            <a:r>
              <a:rPr lang="en-US" dirty="0"/>
              <a:t>More than six in ten patients have had difficulty accessing primary care and are typically waiting twice as long as they find acceptable</a:t>
            </a:r>
          </a:p>
        </p:txBody>
      </p:sp>
      <p:pic>
        <p:nvPicPr>
          <p:cNvPr id="9" name="Picture 4" descr="Boarding, Crowding, and Wait Times">
            <a:extLst>
              <a:ext uri="{FF2B5EF4-FFF2-40B4-BE49-F238E27FC236}">
                <a16:creationId xmlns:a16="http://schemas.microsoft.com/office/drawing/2014/main" id="{DC87E13B-E943-354E-9DCA-8947C0585873}"/>
              </a:ext>
            </a:extLst>
          </p:cNvPr>
          <p:cNvPicPr>
            <a:picLocks noChangeAspect="1" noChangeArrowheads="1"/>
          </p:cNvPicPr>
          <p:nvPr/>
        </p:nvPicPr>
        <p:blipFill>
          <a:blip r:embed="rId2">
            <a:duotone>
              <a:srgbClr val="E7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11100" y="1320097"/>
            <a:ext cx="3539467" cy="21856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88C6F3-D457-7176-0549-18C77CA4D711}"/>
              </a:ext>
            </a:extLst>
          </p:cNvPr>
          <p:cNvSpPr txBox="1"/>
          <p:nvPr/>
        </p:nvSpPr>
        <p:spPr>
          <a:xfrm>
            <a:off x="1579522" y="1320097"/>
            <a:ext cx="3349869" cy="1261884"/>
          </a:xfrm>
          <a:prstGeom prst="rect">
            <a:avLst/>
          </a:prstGeom>
          <a:noFill/>
        </p:spPr>
        <p:txBody>
          <a:bodyPr wrap="square" rtlCol="0">
            <a:spAutoFit/>
          </a:bodyPr>
          <a:lstStyle/>
          <a:p>
            <a:pPr defTabSz="914400"/>
            <a:r>
              <a:rPr lang="en-US" sz="4000" dirty="0">
                <a:solidFill>
                  <a:prstClr val="black"/>
                </a:solidFill>
                <a:latin typeface="Constantia" panose="02030602050306030303" pitchFamily="18" charset="0"/>
                <a:cs typeface="Calibri Light" panose="020F0302020204030204" pitchFamily="34" charset="0"/>
              </a:rPr>
              <a:t>63%</a:t>
            </a:r>
          </a:p>
          <a:p>
            <a:pPr defTabSz="914400"/>
            <a:r>
              <a:rPr lang="en-US" sz="1800" dirty="0">
                <a:solidFill>
                  <a:prstClr val="black"/>
                </a:solidFill>
                <a:latin typeface="Calibri Light" panose="020F0302020204030204" pitchFamily="34" charset="0"/>
                <a:cs typeface="Calibri Light" panose="020F0302020204030204" pitchFamily="34" charset="0"/>
              </a:rPr>
              <a:t>of Americans have had difficulties accessing primary care for</a:t>
            </a:r>
          </a:p>
        </p:txBody>
      </p:sp>
      <p:grpSp>
        <p:nvGrpSpPr>
          <p:cNvPr id="22" name="Group 21">
            <a:extLst>
              <a:ext uri="{FF2B5EF4-FFF2-40B4-BE49-F238E27FC236}">
                <a16:creationId xmlns:a16="http://schemas.microsoft.com/office/drawing/2014/main" id="{2D700467-F1F2-1713-E3C4-794ABF658DB0}"/>
              </a:ext>
            </a:extLst>
          </p:cNvPr>
          <p:cNvGrpSpPr/>
          <p:nvPr/>
        </p:nvGrpSpPr>
        <p:grpSpPr>
          <a:xfrm>
            <a:off x="5569321" y="4244062"/>
            <a:ext cx="6749679" cy="2080538"/>
            <a:chOff x="4367865" y="3182815"/>
            <a:chExt cx="6749679" cy="2080538"/>
          </a:xfrm>
        </p:grpSpPr>
        <p:sp>
          <p:nvSpPr>
            <p:cNvPr id="23" name="Rectangle: Rounded Corners 22" descr="Close up of pin and stethoscope, pinned on doctor's appointment">
              <a:extLst>
                <a:ext uri="{FF2B5EF4-FFF2-40B4-BE49-F238E27FC236}">
                  <a16:creationId xmlns:a16="http://schemas.microsoft.com/office/drawing/2014/main" id="{06EAF746-234A-52B9-CBE2-072B277410EC}"/>
                </a:ext>
              </a:extLst>
            </p:cNvPr>
            <p:cNvSpPr/>
            <p:nvPr/>
          </p:nvSpPr>
          <p:spPr>
            <a:xfrm>
              <a:off x="6501170" y="3708873"/>
              <a:ext cx="2516573" cy="155448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97A2523-288C-2F3C-44F4-E02499171FCD}"/>
                </a:ext>
              </a:extLst>
            </p:cNvPr>
            <p:cNvSpPr txBox="1"/>
            <p:nvPr/>
          </p:nvSpPr>
          <p:spPr>
            <a:xfrm>
              <a:off x="6145206" y="3182815"/>
              <a:ext cx="322851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Actual Visit Wait vs. Expectations</a:t>
              </a:r>
            </a:p>
          </p:txBody>
        </p:sp>
        <p:sp>
          <p:nvSpPr>
            <p:cNvPr id="25" name="Shape 3041">
              <a:extLst>
                <a:ext uri="{FF2B5EF4-FFF2-40B4-BE49-F238E27FC236}">
                  <a16:creationId xmlns:a16="http://schemas.microsoft.com/office/drawing/2014/main" id="{5750A1AE-5F12-AA44-781E-933477ABC1BA}"/>
                </a:ext>
              </a:extLst>
            </p:cNvPr>
            <p:cNvSpPr txBox="1"/>
            <p:nvPr/>
          </p:nvSpPr>
          <p:spPr>
            <a:xfrm>
              <a:off x="4367865" y="4029414"/>
              <a:ext cx="2180700" cy="908700"/>
            </a:xfrm>
            <a:prstGeom prst="rect">
              <a:avLst/>
            </a:prstGeom>
            <a:no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GB" sz="4800" b="0" i="0" u="none" strike="noStrike" kern="0" cap="none" spc="0" normalizeH="0" baseline="0" noProof="0" dirty="0">
                  <a:ln>
                    <a:noFill/>
                  </a:ln>
                  <a:solidFill>
                    <a:prstClr val="black">
                      <a:lumMod val="65000"/>
                      <a:lumOff val="35000"/>
                    </a:prstClr>
                  </a:solidFill>
                  <a:effectLst/>
                  <a:uLnTx/>
                  <a:uFillTx/>
                  <a:latin typeface="Constantia" panose="02030602050306030303" pitchFamily="18" charset="0"/>
                  <a:ea typeface="Open Sans"/>
                  <a:cs typeface="Open Sans"/>
                  <a:sym typeface="Open Sans"/>
                </a:rPr>
                <a:t>11 days</a:t>
              </a:r>
            </a:p>
          </p:txBody>
        </p:sp>
        <p:sp>
          <p:nvSpPr>
            <p:cNvPr id="26" name="Shape 3041">
              <a:extLst>
                <a:ext uri="{FF2B5EF4-FFF2-40B4-BE49-F238E27FC236}">
                  <a16:creationId xmlns:a16="http://schemas.microsoft.com/office/drawing/2014/main" id="{11974397-6B03-1020-8049-8240CAF5B9D9}"/>
                </a:ext>
              </a:extLst>
            </p:cNvPr>
            <p:cNvSpPr txBox="1"/>
            <p:nvPr/>
          </p:nvSpPr>
          <p:spPr>
            <a:xfrm>
              <a:off x="8936844" y="4029414"/>
              <a:ext cx="2180700" cy="908700"/>
            </a:xfrm>
            <a:prstGeom prst="rect">
              <a:avLst/>
            </a:prstGeom>
            <a:no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tabLst/>
                <a:defRPr/>
              </a:pPr>
              <a:r>
                <a:rPr kumimoji="0" lang="en-GB" sz="4800" b="0" i="0" u="none" strike="noStrike" kern="0" cap="none" spc="0" normalizeH="0" baseline="0" noProof="0" dirty="0">
                  <a:ln>
                    <a:noFill/>
                  </a:ln>
                  <a:solidFill>
                    <a:prstClr val="black">
                      <a:lumMod val="65000"/>
                      <a:lumOff val="35000"/>
                    </a:prstClr>
                  </a:solidFill>
                  <a:effectLst/>
                  <a:uLnTx/>
                  <a:uFillTx/>
                  <a:latin typeface="Constantia" panose="02030602050306030303" pitchFamily="18" charset="0"/>
                  <a:ea typeface="Open Sans"/>
                  <a:cs typeface="Open Sans"/>
                  <a:sym typeface="Open Sans"/>
                </a:rPr>
                <a:t>5 days</a:t>
              </a:r>
            </a:p>
          </p:txBody>
        </p:sp>
      </p:grpSp>
      <p:graphicFrame>
        <p:nvGraphicFramePr>
          <p:cNvPr id="27" name="Content Placeholder 1">
            <a:extLst>
              <a:ext uri="{FF2B5EF4-FFF2-40B4-BE49-F238E27FC236}">
                <a16:creationId xmlns:a16="http://schemas.microsoft.com/office/drawing/2014/main" id="{64B1A7F6-6B0E-9B01-2F14-1107CF03ED26}"/>
              </a:ext>
            </a:extLst>
          </p:cNvPr>
          <p:cNvGraphicFramePr>
            <a:graphicFrameLocks/>
          </p:cNvGraphicFramePr>
          <p:nvPr>
            <p:extLst>
              <p:ext uri="{D42A27DB-BD31-4B8C-83A1-F6EECF244321}">
                <p14:modId xmlns:p14="http://schemas.microsoft.com/office/powerpoint/2010/main" val="1628605047"/>
              </p:ext>
            </p:extLst>
          </p:nvPr>
        </p:nvGraphicFramePr>
        <p:xfrm>
          <a:off x="6947378" y="1320097"/>
          <a:ext cx="3947160" cy="2270760"/>
        </p:xfrm>
        <a:graphic>
          <a:graphicData uri="http://schemas.openxmlformats.org/drawingml/2006/table">
            <a:tbl>
              <a:tblPr/>
              <a:tblGrid>
                <a:gridCol w="3108960">
                  <a:extLst>
                    <a:ext uri="{9D8B030D-6E8A-4147-A177-3AD203B41FA5}">
                      <a16:colId xmlns:a16="http://schemas.microsoft.com/office/drawing/2014/main" val="3150688215"/>
                    </a:ext>
                  </a:extLst>
                </a:gridCol>
                <a:gridCol w="838200">
                  <a:extLst>
                    <a:ext uri="{9D8B030D-6E8A-4147-A177-3AD203B41FA5}">
                      <a16:colId xmlns:a16="http://schemas.microsoft.com/office/drawing/2014/main" val="2464738822"/>
                    </a:ext>
                  </a:extLst>
                </a:gridCol>
              </a:tblGrid>
              <a:tr h="253488">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Sick care with PCP</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19%</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26979747"/>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Follow-up doctor’s office visit</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18%</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4261579"/>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Annual physical/wellness visit</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15%</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76434090"/>
                  </a:ext>
                </a:extLst>
              </a:tr>
              <a:tr h="70169">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Urgent care center visit</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11%</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853774"/>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Screening test</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6%</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53143303"/>
                  </a:ext>
                </a:extLst>
              </a:tr>
              <a:tr h="109148">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Outpatient testing or imaging</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6%</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4082313"/>
                  </a:ext>
                </a:extLst>
              </a:tr>
              <a:tr h="109148">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Minor injury</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5%</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90542374"/>
                  </a:ext>
                </a:extLst>
              </a:tr>
              <a:tr h="109148">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Virtual visit</a:t>
                      </a:r>
                    </a:p>
                  </a:txBody>
                  <a:tcPr marT="9525"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fontAlgn="b"/>
                      <a:r>
                        <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4%</a:t>
                      </a: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4085418"/>
                  </a:ext>
                </a:extLst>
              </a:tr>
            </a:tbl>
          </a:graphicData>
        </a:graphic>
      </p:graphicFrame>
      <p:cxnSp>
        <p:nvCxnSpPr>
          <p:cNvPr id="28" name="Straight Arrow Connector 27">
            <a:extLst>
              <a:ext uri="{FF2B5EF4-FFF2-40B4-BE49-F238E27FC236}">
                <a16:creationId xmlns:a16="http://schemas.microsoft.com/office/drawing/2014/main" id="{D35CDD80-4598-28FB-C810-9AEC6D3131B3}"/>
              </a:ext>
            </a:extLst>
          </p:cNvPr>
          <p:cNvCxnSpPr/>
          <p:nvPr/>
        </p:nvCxnSpPr>
        <p:spPr>
          <a:xfrm>
            <a:off x="4175173" y="2412907"/>
            <a:ext cx="2611315" cy="0"/>
          </a:xfrm>
          <a:prstGeom prst="straightConnector1">
            <a:avLst/>
          </a:prstGeom>
          <a:noFill/>
          <a:ln w="28575" cap="flat" cmpd="sng" algn="ctr">
            <a:solidFill>
              <a:sysClr val="windowText" lastClr="000000">
                <a:lumMod val="65000"/>
                <a:lumOff val="35000"/>
              </a:sysClr>
            </a:solidFill>
            <a:prstDash val="solid"/>
            <a:miter lim="800000"/>
            <a:tailEnd type="triangle"/>
          </a:ln>
          <a:effectLst/>
        </p:spPr>
      </p:cxnSp>
      <p:sp>
        <p:nvSpPr>
          <p:cNvPr id="29" name="Right Brace 28">
            <a:extLst>
              <a:ext uri="{FF2B5EF4-FFF2-40B4-BE49-F238E27FC236}">
                <a16:creationId xmlns:a16="http://schemas.microsoft.com/office/drawing/2014/main" id="{6F854C47-B56A-1B9F-241F-823EE049E554}"/>
              </a:ext>
            </a:extLst>
          </p:cNvPr>
          <p:cNvSpPr/>
          <p:nvPr/>
        </p:nvSpPr>
        <p:spPr>
          <a:xfrm rot="5400000">
            <a:off x="8709643" y="1848098"/>
            <a:ext cx="453124" cy="3923884"/>
          </a:xfrm>
          <a:prstGeom prst="righ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CCE64BE-0636-0C3E-9404-BB61AA80458D}"/>
              </a:ext>
            </a:extLst>
          </p:cNvPr>
          <p:cNvSpPr txBox="1"/>
          <p:nvPr/>
        </p:nvSpPr>
        <p:spPr>
          <a:xfrm>
            <a:off x="1198488" y="4306140"/>
            <a:ext cx="4611455" cy="584775"/>
          </a:xfrm>
          <a:prstGeom prst="rect">
            <a:avLst/>
          </a:prstGeom>
          <a:noFill/>
        </p:spPr>
        <p:txBody>
          <a:bodyPr wrap="none" rtlCol="0">
            <a:spAutoFit/>
          </a:bodyPr>
          <a:lstStyle/>
          <a:p>
            <a:pPr defTabSz="914400"/>
            <a:r>
              <a:rPr lang="en-US" dirty="0">
                <a:solidFill>
                  <a:srgbClr val="C00000"/>
                </a:solidFill>
                <a:latin typeface="Constantia" panose="02030602050306030303" pitchFamily="18" charset="0"/>
              </a:rPr>
              <a:t>Our primary challenge </a:t>
            </a:r>
            <a:r>
              <a:rPr lang="en-US" dirty="0">
                <a:solidFill>
                  <a:srgbClr val="C00000"/>
                </a:solidFill>
                <a:latin typeface="Constantia" panose="02030602050306030303" pitchFamily="18" charset="0"/>
                <a:sym typeface="Wingdings" panose="05000000000000000000" pitchFamily="2" charset="2"/>
              </a:rPr>
              <a:t> </a:t>
            </a:r>
            <a:r>
              <a:rPr lang="en-US" sz="3200" dirty="0">
                <a:solidFill>
                  <a:srgbClr val="C00000"/>
                </a:solidFill>
                <a:latin typeface="Constantia" panose="02030602050306030303" pitchFamily="18" charset="0"/>
                <a:sym typeface="Wingdings" panose="05000000000000000000" pitchFamily="2" charset="2"/>
              </a:rPr>
              <a:t>ACCESS!</a:t>
            </a:r>
            <a:endParaRPr lang="en-US" sz="2400" dirty="0">
              <a:solidFill>
                <a:srgbClr val="C00000"/>
              </a:solidFill>
              <a:latin typeface="Constantia" panose="02030602050306030303" pitchFamily="18" charset="0"/>
            </a:endParaRPr>
          </a:p>
        </p:txBody>
      </p:sp>
      <p:sp>
        <p:nvSpPr>
          <p:cNvPr id="31" name="Arrow: Right 30">
            <a:extLst>
              <a:ext uri="{FF2B5EF4-FFF2-40B4-BE49-F238E27FC236}">
                <a16:creationId xmlns:a16="http://schemas.microsoft.com/office/drawing/2014/main" id="{FAADADAF-E60D-861E-A3D0-E8C26BE5FA35}"/>
              </a:ext>
            </a:extLst>
          </p:cNvPr>
          <p:cNvSpPr/>
          <p:nvPr/>
        </p:nvSpPr>
        <p:spPr>
          <a:xfrm>
            <a:off x="11958145" y="5929392"/>
            <a:ext cx="1828800" cy="938718"/>
          </a:xfrm>
          <a:prstGeom prst="rightArrow">
            <a:avLst>
              <a:gd name="adj1" fmla="val 55152"/>
              <a:gd name="adj2" fmla="val 50000"/>
            </a:avLst>
          </a:prstGeom>
          <a:solidFill>
            <a:srgbClr val="DBD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Light" panose="020F0302020204030204" pitchFamily="34" charset="0"/>
                <a:cs typeface="Calibri Light" panose="020F0302020204030204" pitchFamily="34" charset="0"/>
              </a:rPr>
              <a:t>See next chart for wait times by setting</a:t>
            </a:r>
          </a:p>
        </p:txBody>
      </p:sp>
    </p:spTree>
    <p:extLst>
      <p:ext uri="{BB962C8B-B14F-4D97-AF65-F5344CB8AC3E}">
        <p14:creationId xmlns:p14="http://schemas.microsoft.com/office/powerpoint/2010/main" val="379164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65A7C-FDDB-DD22-3FD8-ED0115959EAF}"/>
              </a:ext>
            </a:extLst>
          </p:cNvPr>
          <p:cNvSpPr>
            <a:spLocks noGrp="1"/>
          </p:cNvSpPr>
          <p:nvPr>
            <p:ph type="sldNum" sz="quarter" idx="12"/>
          </p:nvPr>
        </p:nvSpPr>
        <p:spPr/>
        <p:txBody>
          <a:bodyPr/>
          <a:lstStyle/>
          <a:p>
            <a:pPr defTabSz="741322"/>
            <a:r>
              <a:rPr lang="en-US" dirty="0"/>
              <a:t>Page </a:t>
            </a:r>
            <a:fld id="{BA7A251D-85F2-4855-B559-A3CA3B7FBA69}" type="slidenum">
              <a:rPr lang="en-US" smtClean="0"/>
              <a:pPr defTabSz="741322"/>
              <a:t>20</a:t>
            </a:fld>
            <a:endParaRPr lang="en-US" dirty="0"/>
          </a:p>
        </p:txBody>
      </p:sp>
      <p:sp>
        <p:nvSpPr>
          <p:cNvPr id="6" name="Title 5">
            <a:extLst>
              <a:ext uri="{FF2B5EF4-FFF2-40B4-BE49-F238E27FC236}">
                <a16:creationId xmlns:a16="http://schemas.microsoft.com/office/drawing/2014/main" id="{3B43D0A9-F315-DFC9-B31C-BDA4785DB0F3}"/>
              </a:ext>
            </a:extLst>
          </p:cNvPr>
          <p:cNvSpPr>
            <a:spLocks noGrp="1"/>
          </p:cNvSpPr>
          <p:nvPr>
            <p:ph type="title"/>
          </p:nvPr>
        </p:nvSpPr>
        <p:spPr/>
        <p:txBody>
          <a:bodyPr/>
          <a:lstStyle/>
          <a:p>
            <a:r>
              <a:rPr lang="en-US" dirty="0"/>
              <a:t>What’s more, regardless of the primary care ‘setting,’ patients are waiting longer than is acceptable</a:t>
            </a:r>
          </a:p>
        </p:txBody>
      </p:sp>
      <p:graphicFrame>
        <p:nvGraphicFramePr>
          <p:cNvPr id="9" name="Chart 8">
            <a:extLst>
              <a:ext uri="{FF2B5EF4-FFF2-40B4-BE49-F238E27FC236}">
                <a16:creationId xmlns:a16="http://schemas.microsoft.com/office/drawing/2014/main" id="{EDCF4BB4-DA3F-5B3E-FBC9-C4214EA17095}"/>
              </a:ext>
            </a:extLst>
          </p:cNvPr>
          <p:cNvGraphicFramePr/>
          <p:nvPr>
            <p:extLst>
              <p:ext uri="{D42A27DB-BD31-4B8C-83A1-F6EECF244321}">
                <p14:modId xmlns:p14="http://schemas.microsoft.com/office/powerpoint/2010/main" val="2649859293"/>
              </p:ext>
            </p:extLst>
          </p:nvPr>
        </p:nvGraphicFramePr>
        <p:xfrm>
          <a:off x="1810304" y="1550811"/>
          <a:ext cx="10508696" cy="4468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2">
            <a:extLst>
              <a:ext uri="{FF2B5EF4-FFF2-40B4-BE49-F238E27FC236}">
                <a16:creationId xmlns:a16="http://schemas.microsoft.com/office/drawing/2014/main" id="{10D502FC-A48A-389A-6AFF-29534F303AB4}"/>
              </a:ext>
            </a:extLst>
          </p:cNvPr>
          <p:cNvGraphicFramePr>
            <a:graphicFrameLocks noGrp="1"/>
          </p:cNvGraphicFramePr>
          <p:nvPr>
            <p:extLst>
              <p:ext uri="{D42A27DB-BD31-4B8C-83A1-F6EECF244321}">
                <p14:modId xmlns:p14="http://schemas.microsoft.com/office/powerpoint/2010/main" val="4138312285"/>
              </p:ext>
            </p:extLst>
          </p:nvPr>
        </p:nvGraphicFramePr>
        <p:xfrm>
          <a:off x="1245055" y="5071240"/>
          <a:ext cx="11068996" cy="457200"/>
        </p:xfrm>
        <a:graphic>
          <a:graphicData uri="http://schemas.openxmlformats.org/drawingml/2006/table">
            <a:tbl>
              <a:tblPr>
                <a:tableStyleId>{5C22544A-7EE6-4342-B048-85BDC9FD1C3A}</a:tableStyleId>
              </a:tblPr>
              <a:tblGrid>
                <a:gridCol w="932780">
                  <a:extLst>
                    <a:ext uri="{9D8B030D-6E8A-4147-A177-3AD203B41FA5}">
                      <a16:colId xmlns:a16="http://schemas.microsoft.com/office/drawing/2014/main" val="2873565095"/>
                    </a:ext>
                  </a:extLst>
                </a:gridCol>
                <a:gridCol w="1267027">
                  <a:extLst>
                    <a:ext uri="{9D8B030D-6E8A-4147-A177-3AD203B41FA5}">
                      <a16:colId xmlns:a16="http://schemas.microsoft.com/office/drawing/2014/main" val="2571900100"/>
                    </a:ext>
                  </a:extLst>
                </a:gridCol>
                <a:gridCol w="1267027">
                  <a:extLst>
                    <a:ext uri="{9D8B030D-6E8A-4147-A177-3AD203B41FA5}">
                      <a16:colId xmlns:a16="http://schemas.microsoft.com/office/drawing/2014/main" val="3676279884"/>
                    </a:ext>
                  </a:extLst>
                </a:gridCol>
                <a:gridCol w="1267027">
                  <a:extLst>
                    <a:ext uri="{9D8B030D-6E8A-4147-A177-3AD203B41FA5}">
                      <a16:colId xmlns:a16="http://schemas.microsoft.com/office/drawing/2014/main" val="3741403859"/>
                    </a:ext>
                  </a:extLst>
                </a:gridCol>
                <a:gridCol w="1267027">
                  <a:extLst>
                    <a:ext uri="{9D8B030D-6E8A-4147-A177-3AD203B41FA5}">
                      <a16:colId xmlns:a16="http://schemas.microsoft.com/office/drawing/2014/main" val="2811856181"/>
                    </a:ext>
                  </a:extLst>
                </a:gridCol>
                <a:gridCol w="1267027">
                  <a:extLst>
                    <a:ext uri="{9D8B030D-6E8A-4147-A177-3AD203B41FA5}">
                      <a16:colId xmlns:a16="http://schemas.microsoft.com/office/drawing/2014/main" val="721135216"/>
                    </a:ext>
                  </a:extLst>
                </a:gridCol>
                <a:gridCol w="1267027">
                  <a:extLst>
                    <a:ext uri="{9D8B030D-6E8A-4147-A177-3AD203B41FA5}">
                      <a16:colId xmlns:a16="http://schemas.microsoft.com/office/drawing/2014/main" val="939382783"/>
                    </a:ext>
                  </a:extLst>
                </a:gridCol>
                <a:gridCol w="1267027">
                  <a:extLst>
                    <a:ext uri="{9D8B030D-6E8A-4147-A177-3AD203B41FA5}">
                      <a16:colId xmlns:a16="http://schemas.microsoft.com/office/drawing/2014/main" val="1830657137"/>
                    </a:ext>
                  </a:extLst>
                </a:gridCol>
                <a:gridCol w="1267027">
                  <a:extLst>
                    <a:ext uri="{9D8B030D-6E8A-4147-A177-3AD203B41FA5}">
                      <a16:colId xmlns:a16="http://schemas.microsoft.com/office/drawing/2014/main" val="1864548210"/>
                    </a:ext>
                  </a:extLst>
                </a:gridCol>
              </a:tblGrid>
              <a:tr h="447040">
                <a:tc>
                  <a:txBody>
                    <a:bodyPr/>
                    <a:lstStyle/>
                    <a:p>
                      <a:pPr algn="r"/>
                      <a:r>
                        <a:rPr lang="en-US" sz="1200" i="1" dirty="0">
                          <a:solidFill>
                            <a:schemeClr val="tx1">
                              <a:lumMod val="75000"/>
                              <a:lumOff val="25000"/>
                            </a:schemeClr>
                          </a:solidFill>
                          <a:latin typeface="Calibri Light" panose="020F0302020204030204" pitchFamily="34" charset="0"/>
                          <a:cs typeface="Calibri Light" panose="020F0302020204030204" pitchFamily="34" charset="0"/>
                        </a:rPr>
                        <a:t>Actual Minus Expectations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dirty="0">
                          <a:solidFill>
                            <a:schemeClr val="accent2"/>
                          </a:solidFill>
                          <a:latin typeface="Calibri Light" panose="020F0302020204030204" pitchFamily="34" charset="0"/>
                          <a:ea typeface="+mn-ea"/>
                          <a:cs typeface="Calibri Light" panose="020F030202020403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dirty="0">
                          <a:solidFill>
                            <a:schemeClr val="accent2"/>
                          </a:solidFill>
                          <a:latin typeface="Calibri Light" panose="020F0302020204030204" pitchFamily="34" charset="0"/>
                          <a:ea typeface="+mn-ea"/>
                          <a:cs typeface="Calibri Light" panose="020F0302020204030204" pitchFamily="34"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190156"/>
                  </a:ext>
                </a:extLst>
              </a:tr>
            </a:tbl>
          </a:graphicData>
        </a:graphic>
      </p:graphicFrame>
      <p:sp>
        <p:nvSpPr>
          <p:cNvPr id="4" name="TextBox 3">
            <a:extLst>
              <a:ext uri="{FF2B5EF4-FFF2-40B4-BE49-F238E27FC236}">
                <a16:creationId xmlns:a16="http://schemas.microsoft.com/office/drawing/2014/main" id="{8A262616-6660-6CC7-BDF3-AE69E34A9CC5}"/>
              </a:ext>
            </a:extLst>
          </p:cNvPr>
          <p:cNvSpPr txBox="1"/>
          <p:nvPr/>
        </p:nvSpPr>
        <p:spPr>
          <a:xfrm>
            <a:off x="5308600" y="7230141"/>
            <a:ext cx="7315200" cy="430887"/>
          </a:xfrm>
          <a:prstGeom prst="rect">
            <a:avLst/>
          </a:prstGeom>
          <a:noFill/>
        </p:spPr>
        <p:txBody>
          <a:bodyPr wrap="square">
            <a:spAutoFit/>
          </a:bodyPr>
          <a:lstStyle/>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Q17    How quickly were you able to be seen for this appointment for {RESTORE Q16 RESPONSE}?  (n=546)</a:t>
            </a:r>
          </a:p>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Q18    What would an acceptable time have been to be seen for this appointment for {RESTORE Q16 RESPONSE}?  (n=546)</a:t>
            </a:r>
          </a:p>
        </p:txBody>
      </p:sp>
      <p:sp>
        <p:nvSpPr>
          <p:cNvPr id="7" name="TextBox 6">
            <a:extLst>
              <a:ext uri="{FF2B5EF4-FFF2-40B4-BE49-F238E27FC236}">
                <a16:creationId xmlns:a16="http://schemas.microsoft.com/office/drawing/2014/main" id="{B15838E9-0ED6-440E-EDD1-34AE13222C7B}"/>
              </a:ext>
            </a:extLst>
          </p:cNvPr>
          <p:cNvSpPr txBox="1"/>
          <p:nvPr/>
        </p:nvSpPr>
        <p:spPr>
          <a:xfrm>
            <a:off x="3454679" y="1253646"/>
            <a:ext cx="6908242" cy="594330"/>
          </a:xfrm>
          <a:prstGeom prst="rect">
            <a:avLst/>
          </a:prstGeom>
          <a:noFill/>
        </p:spPr>
        <p:txBody>
          <a:bodyPr wrap="square">
            <a:spAutoFit/>
          </a:bodyPr>
          <a:lstStyle/>
          <a:p>
            <a:pPr algn="ctr" rtl="0">
              <a:defRPr sz="1862" b="0" i="0" u="none" strike="noStrike" kern="1200" spc="0" baseline="0">
                <a:solidFill>
                  <a:prstClr val="black"/>
                </a:solidFill>
                <a:latin typeface="+mn-lt"/>
                <a:ea typeface="+mn-ea"/>
                <a:cs typeface="+mn-cs"/>
              </a:defRP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Timeliness of Appointments (past year):</a:t>
            </a:r>
            <a:r>
              <a:rPr lang="en-US" b="1" baseline="0" dirty="0">
                <a:solidFill>
                  <a:schemeClr val="tx1">
                    <a:lumMod val="75000"/>
                    <a:lumOff val="25000"/>
                  </a:schemeClr>
                </a:solidFill>
                <a:latin typeface="Calibri Light" panose="020F0302020204030204" pitchFamily="34" charset="0"/>
                <a:cs typeface="Calibri Light" panose="020F0302020204030204" pitchFamily="34" charset="0"/>
              </a:rPr>
              <a:t> </a:t>
            </a:r>
          </a:p>
          <a:p>
            <a:pPr algn="ctr" rtl="0">
              <a:defRPr sz="1862" b="0" i="0" u="none" strike="noStrike" kern="1200" spc="0" baseline="0">
                <a:solidFill>
                  <a:prstClr val="black"/>
                </a:solidFill>
                <a:latin typeface="+mn-lt"/>
                <a:ea typeface="+mn-ea"/>
                <a:cs typeface="+mn-cs"/>
              </a:defRPr>
            </a:pPr>
            <a:r>
              <a:rPr lang="en-US" sz="1400" b="1" dirty="0">
                <a:solidFill>
                  <a:srgbClr val="FAAB1C"/>
                </a:solidFill>
                <a:latin typeface="Calibri Light" panose="020F0302020204030204" pitchFamily="34" charset="0"/>
                <a:cs typeface="Calibri Light" panose="020F0302020204030204" pitchFamily="34" charset="0"/>
              </a:rPr>
              <a:t>Number of Days to</a:t>
            </a:r>
            <a:r>
              <a:rPr lang="en-US" sz="1400" b="1" baseline="0" dirty="0">
                <a:solidFill>
                  <a:srgbClr val="FAAB1C"/>
                </a:solidFill>
                <a:latin typeface="Calibri Light" panose="020F0302020204030204" pitchFamily="34" charset="0"/>
                <a:cs typeface="Calibri Light" panose="020F0302020204030204" pitchFamily="34" charset="0"/>
              </a:rPr>
              <a:t> Be Seen vs. Expectations</a:t>
            </a:r>
            <a:endParaRPr lang="en-US" sz="1400" b="1" dirty="0">
              <a:solidFill>
                <a:srgbClr val="FAAB1C"/>
              </a:solidFill>
              <a:latin typeface="Calibri Light" panose="020F0302020204030204" pitchFamily="34" charset="0"/>
              <a:cs typeface="Calibri Light" panose="020F0302020204030204" pitchFamily="34" charset="0"/>
            </a:endParaRPr>
          </a:p>
        </p:txBody>
      </p:sp>
      <p:graphicFrame>
        <p:nvGraphicFramePr>
          <p:cNvPr id="3" name="Table 12">
            <a:extLst>
              <a:ext uri="{FF2B5EF4-FFF2-40B4-BE49-F238E27FC236}">
                <a16:creationId xmlns:a16="http://schemas.microsoft.com/office/drawing/2014/main" id="{DADCE1C8-61D9-8A97-FD1F-61366067B4DD}"/>
              </a:ext>
            </a:extLst>
          </p:cNvPr>
          <p:cNvGraphicFramePr>
            <a:graphicFrameLocks noGrp="1"/>
          </p:cNvGraphicFramePr>
          <p:nvPr>
            <p:extLst>
              <p:ext uri="{D42A27DB-BD31-4B8C-83A1-F6EECF244321}">
                <p14:modId xmlns:p14="http://schemas.microsoft.com/office/powerpoint/2010/main" val="1814448728"/>
              </p:ext>
            </p:extLst>
          </p:nvPr>
        </p:nvGraphicFramePr>
        <p:xfrm>
          <a:off x="1011943" y="5624872"/>
          <a:ext cx="11201402" cy="370840"/>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873565095"/>
                    </a:ext>
                  </a:extLst>
                </a:gridCol>
                <a:gridCol w="1447800">
                  <a:extLst>
                    <a:ext uri="{9D8B030D-6E8A-4147-A177-3AD203B41FA5}">
                      <a16:colId xmlns:a16="http://schemas.microsoft.com/office/drawing/2014/main" val="2571900100"/>
                    </a:ext>
                  </a:extLst>
                </a:gridCol>
                <a:gridCol w="1143000">
                  <a:extLst>
                    <a:ext uri="{9D8B030D-6E8A-4147-A177-3AD203B41FA5}">
                      <a16:colId xmlns:a16="http://schemas.microsoft.com/office/drawing/2014/main" val="3676279884"/>
                    </a:ext>
                  </a:extLst>
                </a:gridCol>
                <a:gridCol w="1295400">
                  <a:extLst>
                    <a:ext uri="{9D8B030D-6E8A-4147-A177-3AD203B41FA5}">
                      <a16:colId xmlns:a16="http://schemas.microsoft.com/office/drawing/2014/main" val="3741403859"/>
                    </a:ext>
                  </a:extLst>
                </a:gridCol>
                <a:gridCol w="1295400">
                  <a:extLst>
                    <a:ext uri="{9D8B030D-6E8A-4147-A177-3AD203B41FA5}">
                      <a16:colId xmlns:a16="http://schemas.microsoft.com/office/drawing/2014/main" val="2811856181"/>
                    </a:ext>
                  </a:extLst>
                </a:gridCol>
                <a:gridCol w="1295400">
                  <a:extLst>
                    <a:ext uri="{9D8B030D-6E8A-4147-A177-3AD203B41FA5}">
                      <a16:colId xmlns:a16="http://schemas.microsoft.com/office/drawing/2014/main" val="721135216"/>
                    </a:ext>
                  </a:extLst>
                </a:gridCol>
                <a:gridCol w="1219200">
                  <a:extLst>
                    <a:ext uri="{9D8B030D-6E8A-4147-A177-3AD203B41FA5}">
                      <a16:colId xmlns:a16="http://schemas.microsoft.com/office/drawing/2014/main" val="939382783"/>
                    </a:ext>
                  </a:extLst>
                </a:gridCol>
                <a:gridCol w="1219200">
                  <a:extLst>
                    <a:ext uri="{9D8B030D-6E8A-4147-A177-3AD203B41FA5}">
                      <a16:colId xmlns:a16="http://schemas.microsoft.com/office/drawing/2014/main" val="1830657137"/>
                    </a:ext>
                  </a:extLst>
                </a:gridCol>
                <a:gridCol w="1219202">
                  <a:extLst>
                    <a:ext uri="{9D8B030D-6E8A-4147-A177-3AD203B41FA5}">
                      <a16:colId xmlns:a16="http://schemas.microsoft.com/office/drawing/2014/main" val="1864548210"/>
                    </a:ext>
                  </a:extLst>
                </a:gridCol>
              </a:tblGrid>
              <a:tr h="370840">
                <a:tc>
                  <a:txBody>
                    <a:bodyPr/>
                    <a:lstStyle/>
                    <a:p>
                      <a:pPr algn="r"/>
                      <a:r>
                        <a:rPr lang="en-US" sz="1200" i="1" dirty="0">
                          <a:latin typeface="Calibri Light" panose="020F0302020204030204" pitchFamily="34" charset="0"/>
                          <a:cs typeface="Calibri Light" panose="020F0302020204030204" pitchFamily="34" charset="0"/>
                        </a:rPr>
                        <a:t>2023 = </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dirty="0">
                          <a:solidFill>
                            <a:schemeClr val="accent2"/>
                          </a:solidFill>
                          <a:latin typeface="Calibri Light" panose="020F0302020204030204" pitchFamily="34" charset="0"/>
                          <a:ea typeface="+mn-ea"/>
                          <a:cs typeface="Calibri Light" panose="020F030202020403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Calibri Light" panose="020F0302020204030204" pitchFamily="34" charset="0"/>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2"/>
                          </a:solidFill>
                          <a:latin typeface="Calibri Light" panose="020F0302020204030204" pitchFamily="34" charset="0"/>
                          <a:cs typeface="Calibri Light" panose="020F0302020204030204" pitchFamily="34" charset="0"/>
                        </a:rPr>
                        <a:t>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dirty="0">
                          <a:solidFill>
                            <a:schemeClr val="accent2"/>
                          </a:solidFill>
                          <a:latin typeface="Calibri Light" panose="020F0302020204030204" pitchFamily="34" charset="0"/>
                          <a:ea typeface="+mn-ea"/>
                          <a:cs typeface="Calibri Light" panose="020F0302020204030204" pitchFamily="34" charset="0"/>
                        </a:rPr>
                        <a:t>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190156"/>
                  </a:ext>
                </a:extLst>
              </a:tr>
            </a:tbl>
          </a:graphicData>
        </a:graphic>
      </p:graphicFrame>
    </p:spTree>
    <p:extLst>
      <p:ext uri="{BB962C8B-B14F-4D97-AF65-F5344CB8AC3E}">
        <p14:creationId xmlns:p14="http://schemas.microsoft.com/office/powerpoint/2010/main" val="82741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8CFE2C-052F-8BC1-87E6-ADFED40F8E6B}"/>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21</a:t>
            </a:fld>
            <a:endParaRPr lang="en-US" dirty="0"/>
          </a:p>
        </p:txBody>
      </p:sp>
      <p:sp>
        <p:nvSpPr>
          <p:cNvPr id="5" name="TextBox 4">
            <a:extLst>
              <a:ext uri="{FF2B5EF4-FFF2-40B4-BE49-F238E27FC236}">
                <a16:creationId xmlns:a16="http://schemas.microsoft.com/office/drawing/2014/main" id="{AFAADD32-D5D1-7FB0-E9BA-BFF17BE7A4E0}"/>
              </a:ext>
            </a:extLst>
          </p:cNvPr>
          <p:cNvSpPr txBox="1"/>
          <p:nvPr/>
        </p:nvSpPr>
        <p:spPr>
          <a:xfrm>
            <a:off x="4927600" y="7231153"/>
            <a:ext cx="7772400" cy="430887"/>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Q19	Now, suppose you were trying to schedule a doctor’s office visit for sick care and the doctor could not see you for at least a week or longer.  If the office offered that you could be seen that same day, would you change to any of the following…? (n=1,005)</a:t>
            </a:r>
          </a:p>
        </p:txBody>
      </p:sp>
      <p:sp>
        <p:nvSpPr>
          <p:cNvPr id="4" name="Title 3">
            <a:extLst>
              <a:ext uri="{FF2B5EF4-FFF2-40B4-BE49-F238E27FC236}">
                <a16:creationId xmlns:a16="http://schemas.microsoft.com/office/drawing/2014/main" id="{FE618A4D-9198-8D8E-E186-C36913513215}"/>
              </a:ext>
            </a:extLst>
          </p:cNvPr>
          <p:cNvSpPr>
            <a:spLocks noGrp="1"/>
          </p:cNvSpPr>
          <p:nvPr>
            <p:ph type="title"/>
          </p:nvPr>
        </p:nvSpPr>
        <p:spPr>
          <a:xfrm>
            <a:off x="515174" y="336330"/>
            <a:ext cx="13175426" cy="409643"/>
          </a:xfrm>
        </p:spPr>
        <p:txBody>
          <a:bodyPr>
            <a:normAutofit/>
          </a:bodyPr>
          <a:lstStyle/>
          <a:p>
            <a:r>
              <a:rPr lang="en-US" dirty="0"/>
              <a:t>Consumers are increasingly open to alternative solutions; we can no longer say ‘sorry, Dr. Smith is not available’ and leave it at that</a:t>
            </a:r>
          </a:p>
        </p:txBody>
      </p:sp>
      <p:graphicFrame>
        <p:nvGraphicFramePr>
          <p:cNvPr id="15" name="Content Placeholder 7">
            <a:extLst>
              <a:ext uri="{FF2B5EF4-FFF2-40B4-BE49-F238E27FC236}">
                <a16:creationId xmlns:a16="http://schemas.microsoft.com/office/drawing/2014/main" id="{4E9B762D-8DE5-FCD2-0345-B84EE74D9713}"/>
              </a:ext>
            </a:extLst>
          </p:cNvPr>
          <p:cNvGraphicFramePr>
            <a:graphicFrameLocks/>
          </p:cNvGraphicFramePr>
          <p:nvPr>
            <p:extLst>
              <p:ext uri="{D42A27DB-BD31-4B8C-83A1-F6EECF244321}">
                <p14:modId xmlns:p14="http://schemas.microsoft.com/office/powerpoint/2010/main" val="653137208"/>
              </p:ext>
            </p:extLst>
          </p:nvPr>
        </p:nvGraphicFramePr>
        <p:xfrm>
          <a:off x="2829169" y="1498600"/>
          <a:ext cx="8194431" cy="513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Arrow Connector 15">
            <a:extLst>
              <a:ext uri="{FF2B5EF4-FFF2-40B4-BE49-F238E27FC236}">
                <a16:creationId xmlns:a16="http://schemas.microsoft.com/office/drawing/2014/main" id="{5A554CAF-D287-45E2-5576-E626ED7A3AF4}"/>
              </a:ext>
            </a:extLst>
          </p:cNvPr>
          <p:cNvCxnSpPr/>
          <p:nvPr/>
        </p:nvCxnSpPr>
        <p:spPr>
          <a:xfrm flipV="1">
            <a:off x="10695358" y="2156069"/>
            <a:ext cx="0" cy="175847"/>
          </a:xfrm>
          <a:prstGeom prst="straightConnector1">
            <a:avLst/>
          </a:prstGeom>
          <a:noFill/>
          <a:ln w="6350" cap="flat" cmpd="sng" algn="ctr">
            <a:solidFill>
              <a:srgbClr val="478CB2"/>
            </a:solidFill>
            <a:prstDash val="solid"/>
            <a:miter lim="800000"/>
            <a:tailEnd type="triangle"/>
          </a:ln>
          <a:effectLst/>
        </p:spPr>
      </p:cxnSp>
      <p:cxnSp>
        <p:nvCxnSpPr>
          <p:cNvPr id="17" name="Straight Arrow Connector 16">
            <a:extLst>
              <a:ext uri="{FF2B5EF4-FFF2-40B4-BE49-F238E27FC236}">
                <a16:creationId xmlns:a16="http://schemas.microsoft.com/office/drawing/2014/main" id="{9F79BEB6-934F-F7E5-B38E-4F9C85D342EF}"/>
              </a:ext>
            </a:extLst>
          </p:cNvPr>
          <p:cNvCxnSpPr/>
          <p:nvPr/>
        </p:nvCxnSpPr>
        <p:spPr>
          <a:xfrm flipV="1">
            <a:off x="10478484" y="3073400"/>
            <a:ext cx="0" cy="175847"/>
          </a:xfrm>
          <a:prstGeom prst="straightConnector1">
            <a:avLst/>
          </a:prstGeom>
          <a:noFill/>
          <a:ln w="6350" cap="flat" cmpd="sng" algn="ctr">
            <a:solidFill>
              <a:srgbClr val="478CB2"/>
            </a:solidFill>
            <a:prstDash val="solid"/>
            <a:miter lim="800000"/>
            <a:tailEnd type="triangle"/>
          </a:ln>
          <a:effectLst/>
        </p:spPr>
      </p:cxnSp>
    </p:spTree>
    <p:extLst>
      <p:ext uri="{BB962C8B-B14F-4D97-AF65-F5344CB8AC3E}">
        <p14:creationId xmlns:p14="http://schemas.microsoft.com/office/powerpoint/2010/main" val="2938198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7456FA46-4289-4FA8-BA72-DC1FEAC02993}"/>
              </a:ext>
            </a:extLst>
          </p:cNvPr>
          <p:cNvGraphicFramePr/>
          <p:nvPr/>
        </p:nvGraphicFramePr>
        <p:xfrm>
          <a:off x="8591411" y="5149480"/>
          <a:ext cx="1862667" cy="16636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6BDC7BD-897A-FB44-191E-5DBD9459F0A9}"/>
              </a:ext>
            </a:extLst>
          </p:cNvPr>
          <p:cNvSpPr txBox="1"/>
          <p:nvPr/>
        </p:nvSpPr>
        <p:spPr>
          <a:xfrm>
            <a:off x="5539508" y="7242642"/>
            <a:ext cx="6908242" cy="430887"/>
          </a:xfrm>
          <a:prstGeom prst="rect">
            <a:avLst/>
          </a:prstGeom>
          <a:noFill/>
        </p:spPr>
        <p:txBody>
          <a:bodyPr wrap="square">
            <a:spAutoFit/>
          </a:bodyPr>
          <a:lstStyle/>
          <a:p>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Q20   Have you experienced any issues with the following recently? (n=1,005)</a:t>
            </a:r>
          </a:p>
          <a:p>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Q21   How much of an impact did that issue have on your </a:t>
            </a:r>
            <a:r>
              <a:rPr lang="en-US" sz="1100" u="sng"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overall healthcare experience</a:t>
            </a: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(n=46 - 154)</a:t>
            </a:r>
          </a:p>
        </p:txBody>
      </p:sp>
      <p:sp>
        <p:nvSpPr>
          <p:cNvPr id="9" name="Title 8">
            <a:extLst>
              <a:ext uri="{FF2B5EF4-FFF2-40B4-BE49-F238E27FC236}">
                <a16:creationId xmlns:a16="http://schemas.microsoft.com/office/drawing/2014/main" id="{874A9B74-E9BA-A162-CFEF-6EEC49F3913F}"/>
              </a:ext>
            </a:extLst>
          </p:cNvPr>
          <p:cNvSpPr>
            <a:spLocks noGrp="1"/>
          </p:cNvSpPr>
          <p:nvPr>
            <p:ph type="title"/>
          </p:nvPr>
        </p:nvSpPr>
        <p:spPr>
          <a:xfrm>
            <a:off x="515174" y="62345"/>
            <a:ext cx="12878001" cy="683629"/>
          </a:xfrm>
        </p:spPr>
        <p:txBody>
          <a:bodyPr>
            <a:noAutofit/>
          </a:bodyPr>
          <a:lstStyle/>
          <a:p>
            <a:r>
              <a:rPr lang="en-US" dirty="0"/>
              <a:t>Patients across the country have experienced a wide variety of issues across their care journeys</a:t>
            </a:r>
          </a:p>
        </p:txBody>
      </p:sp>
      <p:graphicFrame>
        <p:nvGraphicFramePr>
          <p:cNvPr id="14" name="Content Placeholder 5">
            <a:extLst>
              <a:ext uri="{FF2B5EF4-FFF2-40B4-BE49-F238E27FC236}">
                <a16:creationId xmlns:a16="http://schemas.microsoft.com/office/drawing/2014/main" id="{D745759A-A250-C819-300F-D4476041EEF6}"/>
              </a:ext>
            </a:extLst>
          </p:cNvPr>
          <p:cNvGraphicFramePr>
            <a:graphicFrameLocks/>
          </p:cNvGraphicFramePr>
          <p:nvPr>
            <p:extLst>
              <p:ext uri="{D42A27DB-BD31-4B8C-83A1-F6EECF244321}">
                <p14:modId xmlns:p14="http://schemas.microsoft.com/office/powerpoint/2010/main" val="576032351"/>
              </p:ext>
            </p:extLst>
          </p:nvPr>
        </p:nvGraphicFramePr>
        <p:xfrm>
          <a:off x="1422321" y="1920240"/>
          <a:ext cx="10972958" cy="4480560"/>
        </p:xfrm>
        <a:graphic>
          <a:graphicData uri="http://schemas.openxmlformats.org/drawingml/2006/table">
            <a:tbl>
              <a:tblPr firstRow="1" bandRow="1"/>
              <a:tblGrid>
                <a:gridCol w="5212080">
                  <a:extLst>
                    <a:ext uri="{9D8B030D-6E8A-4147-A177-3AD203B41FA5}">
                      <a16:colId xmlns:a16="http://schemas.microsoft.com/office/drawing/2014/main" val="936956540"/>
                    </a:ext>
                  </a:extLst>
                </a:gridCol>
                <a:gridCol w="1188720">
                  <a:extLst>
                    <a:ext uri="{9D8B030D-6E8A-4147-A177-3AD203B41FA5}">
                      <a16:colId xmlns:a16="http://schemas.microsoft.com/office/drawing/2014/main" val="1213613012"/>
                    </a:ext>
                  </a:extLst>
                </a:gridCol>
                <a:gridCol w="1463040">
                  <a:extLst>
                    <a:ext uri="{9D8B030D-6E8A-4147-A177-3AD203B41FA5}">
                      <a16:colId xmlns:a16="http://schemas.microsoft.com/office/drawing/2014/main" val="4038080519"/>
                    </a:ext>
                  </a:extLst>
                </a:gridCol>
                <a:gridCol w="3109118">
                  <a:extLst>
                    <a:ext uri="{9D8B030D-6E8A-4147-A177-3AD203B41FA5}">
                      <a16:colId xmlns:a16="http://schemas.microsoft.com/office/drawing/2014/main" val="3493238960"/>
                    </a:ext>
                  </a:extLst>
                </a:gridCol>
              </a:tblGrid>
              <a:tr h="173037">
                <a:tc>
                  <a:txBody>
                    <a:bodyPr/>
                    <a:lstStyle>
                      <a:lvl1pPr marL="0" algn="l" defTabSz="1018524" rtl="0" eaLnBrk="1" latinLnBrk="0" hangingPunct="1">
                        <a:defRPr sz="2000" b="1" kern="1200">
                          <a:solidFill>
                            <a:schemeClr val="lt1"/>
                          </a:solidFill>
                          <a:latin typeface="Calibri" panose="020F0502020204030204"/>
                        </a:defRPr>
                      </a:lvl1pPr>
                      <a:lvl2pPr marL="509262" algn="l" defTabSz="1018524" rtl="0" eaLnBrk="1" latinLnBrk="0" hangingPunct="1">
                        <a:defRPr sz="2000" b="1" kern="1200">
                          <a:solidFill>
                            <a:schemeClr val="lt1"/>
                          </a:solidFill>
                          <a:latin typeface="Calibri" panose="020F0502020204030204"/>
                        </a:defRPr>
                      </a:lvl2pPr>
                      <a:lvl3pPr marL="1018524" algn="l" defTabSz="1018524" rtl="0" eaLnBrk="1" latinLnBrk="0" hangingPunct="1">
                        <a:defRPr sz="2000" b="1" kern="1200">
                          <a:solidFill>
                            <a:schemeClr val="lt1"/>
                          </a:solidFill>
                          <a:latin typeface="Calibri" panose="020F0502020204030204"/>
                        </a:defRPr>
                      </a:lvl3pPr>
                      <a:lvl4pPr marL="1527784" algn="l" defTabSz="1018524" rtl="0" eaLnBrk="1" latinLnBrk="0" hangingPunct="1">
                        <a:defRPr sz="2000" b="1" kern="1200">
                          <a:solidFill>
                            <a:schemeClr val="lt1"/>
                          </a:solidFill>
                          <a:latin typeface="Calibri" panose="020F0502020204030204"/>
                        </a:defRPr>
                      </a:lvl4pPr>
                      <a:lvl5pPr marL="2037047" algn="l" defTabSz="1018524" rtl="0" eaLnBrk="1" latinLnBrk="0" hangingPunct="1">
                        <a:defRPr sz="2000" b="1" kern="1200">
                          <a:solidFill>
                            <a:schemeClr val="lt1"/>
                          </a:solidFill>
                          <a:latin typeface="Calibri" panose="020F0502020204030204"/>
                        </a:defRPr>
                      </a:lvl5pPr>
                      <a:lvl6pPr marL="2546310" algn="l" defTabSz="1018524" rtl="0" eaLnBrk="1" latinLnBrk="0" hangingPunct="1">
                        <a:defRPr sz="2000" b="1" kern="1200">
                          <a:solidFill>
                            <a:schemeClr val="lt1"/>
                          </a:solidFill>
                          <a:latin typeface="Calibri" panose="020F0502020204030204"/>
                        </a:defRPr>
                      </a:lvl6pPr>
                      <a:lvl7pPr marL="3055573" algn="l" defTabSz="1018524" rtl="0" eaLnBrk="1" latinLnBrk="0" hangingPunct="1">
                        <a:defRPr sz="2000" b="1" kern="1200">
                          <a:solidFill>
                            <a:schemeClr val="lt1"/>
                          </a:solidFill>
                          <a:latin typeface="Calibri" panose="020F0502020204030204"/>
                        </a:defRPr>
                      </a:lvl7pPr>
                      <a:lvl8pPr marL="3564834" algn="l" defTabSz="1018524" rtl="0" eaLnBrk="1" latinLnBrk="0" hangingPunct="1">
                        <a:defRPr sz="2000" b="1" kern="1200">
                          <a:solidFill>
                            <a:schemeClr val="lt1"/>
                          </a:solidFill>
                          <a:latin typeface="Calibri" panose="020F0502020204030204"/>
                        </a:defRPr>
                      </a:lvl8pPr>
                      <a:lvl9pPr marL="4074095" algn="l" defTabSz="1018524" rtl="0" eaLnBrk="1" latinLnBrk="0" hangingPunct="1">
                        <a:defRPr sz="2000" b="1" kern="1200">
                          <a:solidFill>
                            <a:schemeClr val="lt1"/>
                          </a:solidFill>
                          <a:latin typeface="Calibri" panose="020F0502020204030204"/>
                        </a:defRPr>
                      </a:lvl9pPr>
                    </a:lstStyle>
                    <a:p>
                      <a:pPr algn="r"/>
                      <a:r>
                        <a:rPr lang="en-US" sz="1600" b="0" dirty="0">
                          <a:latin typeface="Calibri Light" panose="020F0302020204030204" pitchFamily="34" charset="0"/>
                          <a:cs typeface="Calibri Light" panose="020F0302020204030204" pitchFamily="34" charset="0"/>
                        </a:rPr>
                        <a:t>Have you experienced any issues with the following healthcare experiences recently?</a:t>
                      </a:r>
                    </a:p>
                  </a:txBody>
                  <a:tcPr anchor="b">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8080"/>
                    </a:solidFill>
                  </a:tcPr>
                </a:tc>
                <a:tc>
                  <a:txBody>
                    <a:bodyPr/>
                    <a:lstStyle>
                      <a:lvl1pPr marL="0" algn="l" defTabSz="1018524" rtl="0" eaLnBrk="1" latinLnBrk="0" hangingPunct="1">
                        <a:defRPr sz="2000" b="1" kern="1200">
                          <a:solidFill>
                            <a:schemeClr val="lt1"/>
                          </a:solidFill>
                          <a:latin typeface="Calibri" panose="020F0502020204030204"/>
                        </a:defRPr>
                      </a:lvl1pPr>
                      <a:lvl2pPr marL="509262" algn="l" defTabSz="1018524" rtl="0" eaLnBrk="1" latinLnBrk="0" hangingPunct="1">
                        <a:defRPr sz="2000" b="1" kern="1200">
                          <a:solidFill>
                            <a:schemeClr val="lt1"/>
                          </a:solidFill>
                          <a:latin typeface="Calibri" panose="020F0502020204030204"/>
                        </a:defRPr>
                      </a:lvl2pPr>
                      <a:lvl3pPr marL="1018524" algn="l" defTabSz="1018524" rtl="0" eaLnBrk="1" latinLnBrk="0" hangingPunct="1">
                        <a:defRPr sz="2000" b="1" kern="1200">
                          <a:solidFill>
                            <a:schemeClr val="lt1"/>
                          </a:solidFill>
                          <a:latin typeface="Calibri" panose="020F0502020204030204"/>
                        </a:defRPr>
                      </a:lvl3pPr>
                      <a:lvl4pPr marL="1527784" algn="l" defTabSz="1018524" rtl="0" eaLnBrk="1" latinLnBrk="0" hangingPunct="1">
                        <a:defRPr sz="2000" b="1" kern="1200">
                          <a:solidFill>
                            <a:schemeClr val="lt1"/>
                          </a:solidFill>
                          <a:latin typeface="Calibri" panose="020F0502020204030204"/>
                        </a:defRPr>
                      </a:lvl4pPr>
                      <a:lvl5pPr marL="2037047" algn="l" defTabSz="1018524" rtl="0" eaLnBrk="1" latinLnBrk="0" hangingPunct="1">
                        <a:defRPr sz="2000" b="1" kern="1200">
                          <a:solidFill>
                            <a:schemeClr val="lt1"/>
                          </a:solidFill>
                          <a:latin typeface="Calibri" panose="020F0502020204030204"/>
                        </a:defRPr>
                      </a:lvl5pPr>
                      <a:lvl6pPr marL="2546310" algn="l" defTabSz="1018524" rtl="0" eaLnBrk="1" latinLnBrk="0" hangingPunct="1">
                        <a:defRPr sz="2000" b="1" kern="1200">
                          <a:solidFill>
                            <a:schemeClr val="lt1"/>
                          </a:solidFill>
                          <a:latin typeface="Calibri" panose="020F0502020204030204"/>
                        </a:defRPr>
                      </a:lvl6pPr>
                      <a:lvl7pPr marL="3055573" algn="l" defTabSz="1018524" rtl="0" eaLnBrk="1" latinLnBrk="0" hangingPunct="1">
                        <a:defRPr sz="2000" b="1" kern="1200">
                          <a:solidFill>
                            <a:schemeClr val="lt1"/>
                          </a:solidFill>
                          <a:latin typeface="Calibri" panose="020F0502020204030204"/>
                        </a:defRPr>
                      </a:lvl7pPr>
                      <a:lvl8pPr marL="3564834" algn="l" defTabSz="1018524" rtl="0" eaLnBrk="1" latinLnBrk="0" hangingPunct="1">
                        <a:defRPr sz="2000" b="1" kern="1200">
                          <a:solidFill>
                            <a:schemeClr val="lt1"/>
                          </a:solidFill>
                          <a:latin typeface="Calibri" panose="020F0502020204030204"/>
                        </a:defRPr>
                      </a:lvl8pPr>
                      <a:lvl9pPr marL="4074095" algn="l" defTabSz="1018524" rtl="0" eaLnBrk="1" latinLnBrk="0" hangingPunct="1">
                        <a:defRPr sz="2000" b="1" kern="1200">
                          <a:solidFill>
                            <a:schemeClr val="lt1"/>
                          </a:solidFill>
                          <a:latin typeface="Calibri" panose="020F0502020204030204"/>
                        </a:defRPr>
                      </a:lvl9pPr>
                    </a:lstStyle>
                    <a:p>
                      <a:pPr algn="ctr"/>
                      <a:r>
                        <a:rPr lang="en-US" sz="1600" b="0" dirty="0">
                          <a:latin typeface="Calibri Light" panose="020F0302020204030204" pitchFamily="34" charset="0"/>
                          <a:cs typeface="Calibri Light" panose="020F0302020204030204" pitchFamily="34" charset="0"/>
                        </a:rPr>
                        <a:t>Total US</a:t>
                      </a:r>
                    </a:p>
                  </a:txBody>
                  <a:tcPr anchor="b">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8080"/>
                    </a:solidFill>
                  </a:tcPr>
                </a:tc>
                <a:tc>
                  <a:txBody>
                    <a:bodyPr/>
                    <a:lstStyle>
                      <a:lvl1pPr marL="0" algn="l" defTabSz="1018524" rtl="0" eaLnBrk="1" latinLnBrk="0" hangingPunct="1">
                        <a:defRPr sz="2000" b="1" kern="1200">
                          <a:solidFill>
                            <a:schemeClr val="lt1"/>
                          </a:solidFill>
                          <a:latin typeface="Calibri" panose="020F0502020204030204"/>
                        </a:defRPr>
                      </a:lvl1pPr>
                      <a:lvl2pPr marL="509262" algn="l" defTabSz="1018524" rtl="0" eaLnBrk="1" latinLnBrk="0" hangingPunct="1">
                        <a:defRPr sz="2000" b="1" kern="1200">
                          <a:solidFill>
                            <a:schemeClr val="lt1"/>
                          </a:solidFill>
                          <a:latin typeface="Calibri" panose="020F0502020204030204"/>
                        </a:defRPr>
                      </a:lvl2pPr>
                      <a:lvl3pPr marL="1018524" algn="l" defTabSz="1018524" rtl="0" eaLnBrk="1" latinLnBrk="0" hangingPunct="1">
                        <a:defRPr sz="2000" b="1" kern="1200">
                          <a:solidFill>
                            <a:schemeClr val="lt1"/>
                          </a:solidFill>
                          <a:latin typeface="Calibri" panose="020F0502020204030204"/>
                        </a:defRPr>
                      </a:lvl3pPr>
                      <a:lvl4pPr marL="1527784" algn="l" defTabSz="1018524" rtl="0" eaLnBrk="1" latinLnBrk="0" hangingPunct="1">
                        <a:defRPr sz="2000" b="1" kern="1200">
                          <a:solidFill>
                            <a:schemeClr val="lt1"/>
                          </a:solidFill>
                          <a:latin typeface="Calibri" panose="020F0502020204030204"/>
                        </a:defRPr>
                      </a:lvl4pPr>
                      <a:lvl5pPr marL="2037047" algn="l" defTabSz="1018524" rtl="0" eaLnBrk="1" latinLnBrk="0" hangingPunct="1">
                        <a:defRPr sz="2000" b="1" kern="1200">
                          <a:solidFill>
                            <a:schemeClr val="lt1"/>
                          </a:solidFill>
                          <a:latin typeface="Calibri" panose="020F0502020204030204"/>
                        </a:defRPr>
                      </a:lvl5pPr>
                      <a:lvl6pPr marL="2546310" algn="l" defTabSz="1018524" rtl="0" eaLnBrk="1" latinLnBrk="0" hangingPunct="1">
                        <a:defRPr sz="2000" b="1" kern="1200">
                          <a:solidFill>
                            <a:schemeClr val="lt1"/>
                          </a:solidFill>
                          <a:latin typeface="Calibri" panose="020F0502020204030204"/>
                        </a:defRPr>
                      </a:lvl6pPr>
                      <a:lvl7pPr marL="3055573" algn="l" defTabSz="1018524" rtl="0" eaLnBrk="1" latinLnBrk="0" hangingPunct="1">
                        <a:defRPr sz="2000" b="1" kern="1200">
                          <a:solidFill>
                            <a:schemeClr val="lt1"/>
                          </a:solidFill>
                          <a:latin typeface="Calibri" panose="020F0502020204030204"/>
                        </a:defRPr>
                      </a:lvl7pPr>
                      <a:lvl8pPr marL="3564834" algn="l" defTabSz="1018524" rtl="0" eaLnBrk="1" latinLnBrk="0" hangingPunct="1">
                        <a:defRPr sz="2000" b="1" kern="1200">
                          <a:solidFill>
                            <a:schemeClr val="lt1"/>
                          </a:solidFill>
                          <a:latin typeface="Calibri" panose="020F0502020204030204"/>
                        </a:defRPr>
                      </a:lvl8pPr>
                      <a:lvl9pPr marL="4074095" algn="l" defTabSz="1018524" rtl="0" eaLnBrk="1" latinLnBrk="0" hangingPunct="1">
                        <a:defRPr sz="2000" b="1" kern="1200">
                          <a:solidFill>
                            <a:schemeClr val="lt1"/>
                          </a:solidFill>
                          <a:latin typeface="Calibri" panose="020F0502020204030204"/>
                        </a:defRPr>
                      </a:lvl9pPr>
                    </a:lstStyle>
                    <a:p>
                      <a:pPr marL="0" marR="0" lvl="0" indent="0" algn="ctr" defTabSz="1018524" rtl="0" eaLnBrk="1" fontAlgn="auto" latinLnBrk="0" hangingPunct="1">
                        <a:lnSpc>
                          <a:spcPct val="100000"/>
                        </a:lnSpc>
                        <a:spcBef>
                          <a:spcPts val="0"/>
                        </a:spcBef>
                        <a:spcAft>
                          <a:spcPts val="0"/>
                        </a:spcAft>
                        <a:buClrTx/>
                        <a:buSzTx/>
                        <a:buFontTx/>
                        <a:buNone/>
                        <a:tabLst/>
                        <a:defRPr/>
                      </a:pPr>
                      <a:r>
                        <a:rPr lang="en-US" sz="1600" b="0" dirty="0">
                          <a:latin typeface="Calibri Light" panose="020F0302020204030204" pitchFamily="34" charset="0"/>
                          <a:cs typeface="Calibri Light" panose="020F0302020204030204" pitchFamily="34" charset="0"/>
                        </a:rPr>
                        <a:t>Major impact on overall experience</a:t>
                      </a:r>
                    </a:p>
                  </a:txBody>
                  <a:tcPr anchor="b">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8080"/>
                    </a:solidFill>
                  </a:tcPr>
                </a:tc>
                <a:tc>
                  <a:txBody>
                    <a:bodyPr/>
                    <a:lstStyle>
                      <a:lvl1pPr marL="0" algn="l" defTabSz="1018524" rtl="0" eaLnBrk="1" latinLnBrk="0" hangingPunct="1">
                        <a:defRPr sz="2000" b="1" kern="1200">
                          <a:solidFill>
                            <a:schemeClr val="lt1"/>
                          </a:solidFill>
                          <a:latin typeface="Calibri" panose="020F0502020204030204"/>
                        </a:defRPr>
                      </a:lvl1pPr>
                      <a:lvl2pPr marL="509262" algn="l" defTabSz="1018524" rtl="0" eaLnBrk="1" latinLnBrk="0" hangingPunct="1">
                        <a:defRPr sz="2000" b="1" kern="1200">
                          <a:solidFill>
                            <a:schemeClr val="lt1"/>
                          </a:solidFill>
                          <a:latin typeface="Calibri" panose="020F0502020204030204"/>
                        </a:defRPr>
                      </a:lvl2pPr>
                      <a:lvl3pPr marL="1018524" algn="l" defTabSz="1018524" rtl="0" eaLnBrk="1" latinLnBrk="0" hangingPunct="1">
                        <a:defRPr sz="2000" b="1" kern="1200">
                          <a:solidFill>
                            <a:schemeClr val="lt1"/>
                          </a:solidFill>
                          <a:latin typeface="Calibri" panose="020F0502020204030204"/>
                        </a:defRPr>
                      </a:lvl3pPr>
                      <a:lvl4pPr marL="1527784" algn="l" defTabSz="1018524" rtl="0" eaLnBrk="1" latinLnBrk="0" hangingPunct="1">
                        <a:defRPr sz="2000" b="1" kern="1200">
                          <a:solidFill>
                            <a:schemeClr val="lt1"/>
                          </a:solidFill>
                          <a:latin typeface="Calibri" panose="020F0502020204030204"/>
                        </a:defRPr>
                      </a:lvl4pPr>
                      <a:lvl5pPr marL="2037047" algn="l" defTabSz="1018524" rtl="0" eaLnBrk="1" latinLnBrk="0" hangingPunct="1">
                        <a:defRPr sz="2000" b="1" kern="1200">
                          <a:solidFill>
                            <a:schemeClr val="lt1"/>
                          </a:solidFill>
                          <a:latin typeface="Calibri" panose="020F0502020204030204"/>
                        </a:defRPr>
                      </a:lvl5pPr>
                      <a:lvl6pPr marL="2546310" algn="l" defTabSz="1018524" rtl="0" eaLnBrk="1" latinLnBrk="0" hangingPunct="1">
                        <a:defRPr sz="2000" b="1" kern="1200">
                          <a:solidFill>
                            <a:schemeClr val="lt1"/>
                          </a:solidFill>
                          <a:latin typeface="Calibri" panose="020F0502020204030204"/>
                        </a:defRPr>
                      </a:lvl6pPr>
                      <a:lvl7pPr marL="3055573" algn="l" defTabSz="1018524" rtl="0" eaLnBrk="1" latinLnBrk="0" hangingPunct="1">
                        <a:defRPr sz="2000" b="1" kern="1200">
                          <a:solidFill>
                            <a:schemeClr val="lt1"/>
                          </a:solidFill>
                          <a:latin typeface="Calibri" panose="020F0502020204030204"/>
                        </a:defRPr>
                      </a:lvl7pPr>
                      <a:lvl8pPr marL="3564834" algn="l" defTabSz="1018524" rtl="0" eaLnBrk="1" latinLnBrk="0" hangingPunct="1">
                        <a:defRPr sz="2000" b="1" kern="1200">
                          <a:solidFill>
                            <a:schemeClr val="lt1"/>
                          </a:solidFill>
                          <a:latin typeface="Calibri" panose="020F0502020204030204"/>
                        </a:defRPr>
                      </a:lvl8pPr>
                      <a:lvl9pPr marL="4074095" algn="l" defTabSz="1018524" rtl="0" eaLnBrk="1" latinLnBrk="0" hangingPunct="1">
                        <a:defRPr sz="2000" b="1" kern="1200">
                          <a:solidFill>
                            <a:schemeClr val="lt1"/>
                          </a:solidFill>
                          <a:latin typeface="Calibri" panose="020F0502020204030204"/>
                        </a:defRPr>
                      </a:lvl9pPr>
                    </a:lstStyle>
                    <a:p>
                      <a:pPr algn="ctr"/>
                      <a:r>
                        <a:rPr lang="en-US" sz="1600" b="0" dirty="0">
                          <a:latin typeface="Calibri Light" panose="020F0302020204030204" pitchFamily="34" charset="0"/>
                          <a:cs typeface="Calibri Light" panose="020F0302020204030204" pitchFamily="34" charset="0"/>
                        </a:rPr>
                        <a:t>Segments more likely experiencing issues with this experience</a:t>
                      </a:r>
                    </a:p>
                  </a:txBody>
                  <a:tcPr anchor="b">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4211669908"/>
                  </a:ext>
                </a:extLst>
              </a:tr>
              <a:tr h="173037">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1" i="0" u="none" strike="noStrike" dirty="0">
                          <a:solidFill>
                            <a:srgbClr val="000000"/>
                          </a:solidFill>
                          <a:effectLst/>
                          <a:latin typeface="Calibri Light" panose="020F0302020204030204" pitchFamily="34" charset="0"/>
                          <a:cs typeface="Calibri Light" panose="020F0302020204030204" pitchFamily="34" charset="0"/>
                        </a:rPr>
                        <a:t>Scheduling an appointment with your provider</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17%</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36%</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Millennials, Hispanics</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793137906"/>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1" i="0" u="none" strike="noStrike" dirty="0">
                          <a:solidFill>
                            <a:srgbClr val="000000"/>
                          </a:solidFill>
                          <a:effectLst/>
                          <a:latin typeface="Calibri Light" panose="020F0302020204030204" pitchFamily="34" charset="0"/>
                          <a:cs typeface="Calibri Light" panose="020F0302020204030204" pitchFamily="34" charset="0"/>
                        </a:rPr>
                        <a:t>Finding good information about health, healthcare, or wellness topics</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12%</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33%</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Acute condition</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05247585"/>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Getting follow-up care after a visit or procedure</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11%</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35%</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Acute condition</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09922024"/>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Getting accurate upfront pricing about a procedure, test, visit, etc.</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10%</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47%</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and Millennials, Healthy</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75600820"/>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Using an online patient portal (electronic medical record)</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10%</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23%</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and Millennials, have a PCP</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30820107"/>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Using a healthcare website or app</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9%</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27%</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Millennials, Silent</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82783790"/>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Getting calls/emails from your provider's office</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8%</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37%</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Acute condition</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58496769"/>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Receiving care at a hospital or clinic</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8%</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50%</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Acute condition</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845684478"/>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Having a tele-health or virtual visit</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7%</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34%</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Men, Gen Z, African Americans</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749929049"/>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Getting in to have a procedure at the hospital</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6%</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39%</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Acute condition</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12722351"/>
                  </a:ext>
                </a:extLst>
              </a:tr>
              <a:tr h="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Trying to pay a bill online</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5%</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35%</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Gen Z and Millennials, African Americans</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803466361"/>
                  </a:ext>
                </a:extLst>
              </a:tr>
              <a:tr h="228600">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None of the above</a:t>
                      </a:r>
                    </a:p>
                  </a:txBody>
                  <a:tcPr marT="9525" marB="0"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56%</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1018524" rtl="0" eaLnBrk="1" latinLnBrk="0" hangingPunct="1">
                        <a:defRPr sz="2000" kern="1200">
                          <a:solidFill>
                            <a:schemeClr val="dk1"/>
                          </a:solidFill>
                          <a:latin typeface="Calibri" panose="020F0502020204030204"/>
                        </a:defRPr>
                      </a:lvl1pPr>
                      <a:lvl2pPr marL="509262" algn="l" defTabSz="1018524" rtl="0" eaLnBrk="1" latinLnBrk="0" hangingPunct="1">
                        <a:defRPr sz="2000" kern="1200">
                          <a:solidFill>
                            <a:schemeClr val="dk1"/>
                          </a:solidFill>
                          <a:latin typeface="Calibri" panose="020F0502020204030204"/>
                        </a:defRPr>
                      </a:lvl2pPr>
                      <a:lvl3pPr marL="1018524" algn="l" defTabSz="1018524" rtl="0" eaLnBrk="1" latinLnBrk="0" hangingPunct="1">
                        <a:defRPr sz="2000" kern="1200">
                          <a:solidFill>
                            <a:schemeClr val="dk1"/>
                          </a:solidFill>
                          <a:latin typeface="Calibri" panose="020F0502020204030204"/>
                        </a:defRPr>
                      </a:lvl3pPr>
                      <a:lvl4pPr marL="1527784" algn="l" defTabSz="1018524" rtl="0" eaLnBrk="1" latinLnBrk="0" hangingPunct="1">
                        <a:defRPr sz="2000" kern="1200">
                          <a:solidFill>
                            <a:schemeClr val="dk1"/>
                          </a:solidFill>
                          <a:latin typeface="Calibri" panose="020F0502020204030204"/>
                        </a:defRPr>
                      </a:lvl4pPr>
                      <a:lvl5pPr marL="2037047" algn="l" defTabSz="1018524" rtl="0" eaLnBrk="1" latinLnBrk="0" hangingPunct="1">
                        <a:defRPr sz="2000" kern="1200">
                          <a:solidFill>
                            <a:schemeClr val="dk1"/>
                          </a:solidFill>
                          <a:latin typeface="Calibri" panose="020F0502020204030204"/>
                        </a:defRPr>
                      </a:lvl5pPr>
                      <a:lvl6pPr marL="2546310" algn="l" defTabSz="1018524" rtl="0" eaLnBrk="1" latinLnBrk="0" hangingPunct="1">
                        <a:defRPr sz="2000" kern="1200">
                          <a:solidFill>
                            <a:schemeClr val="dk1"/>
                          </a:solidFill>
                          <a:latin typeface="Calibri" panose="020F0502020204030204"/>
                        </a:defRPr>
                      </a:lvl6pPr>
                      <a:lvl7pPr marL="3055573" algn="l" defTabSz="1018524" rtl="0" eaLnBrk="1" latinLnBrk="0" hangingPunct="1">
                        <a:defRPr sz="2000" kern="1200">
                          <a:solidFill>
                            <a:schemeClr val="dk1"/>
                          </a:solidFill>
                          <a:latin typeface="Calibri" panose="020F0502020204030204"/>
                        </a:defRPr>
                      </a:lvl7pPr>
                      <a:lvl8pPr marL="3564834" algn="l" defTabSz="1018524" rtl="0" eaLnBrk="1" latinLnBrk="0" hangingPunct="1">
                        <a:defRPr sz="2000" kern="1200">
                          <a:solidFill>
                            <a:schemeClr val="dk1"/>
                          </a:solidFill>
                          <a:latin typeface="Calibri" panose="020F0502020204030204"/>
                        </a:defRPr>
                      </a:lvl8pPr>
                      <a:lvl9pPr marL="4074095" algn="l" defTabSz="1018524" rtl="0" eaLnBrk="1" latinLnBrk="0" hangingPunct="1">
                        <a:defRPr sz="2000" kern="1200">
                          <a:solidFill>
                            <a:schemeClr val="dk1"/>
                          </a:solidFill>
                          <a:latin typeface="Calibri" panose="020F0502020204030204"/>
                        </a:defRPr>
                      </a:lvl9pPr>
                    </a:lstStyle>
                    <a:p>
                      <a:pPr algn="ctr"/>
                      <a:r>
                        <a:rPr lang="en-US" sz="1400" dirty="0">
                          <a:latin typeface="Calibri Light" panose="020F0302020204030204" pitchFamily="34" charset="0"/>
                          <a:cs typeface="Calibri Light" panose="020F0302020204030204" pitchFamily="34" charset="0"/>
                        </a:rPr>
                        <a:t>Younger adults, Healthy or Chronic</a:t>
                      </a:r>
                    </a:p>
                  </a:txBody>
                  <a:tcPr anchor="ctr">
                    <a:lnL w="762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3145555943"/>
                  </a:ext>
                </a:extLst>
              </a:tr>
            </a:tbl>
          </a:graphicData>
        </a:graphic>
      </p:graphicFrame>
      <p:sp>
        <p:nvSpPr>
          <p:cNvPr id="15" name="Slide Number Placeholder 2">
            <a:extLst>
              <a:ext uri="{FF2B5EF4-FFF2-40B4-BE49-F238E27FC236}">
                <a16:creationId xmlns:a16="http://schemas.microsoft.com/office/drawing/2014/main" id="{521EBDF0-E4CC-BC77-2F38-D9A5AA5F62F5}"/>
              </a:ext>
            </a:extLst>
          </p:cNvPr>
          <p:cNvSpPr>
            <a:spLocks noGrp="1"/>
          </p:cNvSpPr>
          <p:nvPr>
            <p:ph type="sldNum" sz="quarter" idx="12"/>
          </p:nvPr>
        </p:nvSpPr>
        <p:spPr>
          <a:xfrm>
            <a:off x="12577148" y="7405254"/>
            <a:ext cx="1193797" cy="304800"/>
          </a:xfrm>
        </p:spPr>
        <p:txBody>
          <a:bodyPr/>
          <a:lstStyle/>
          <a:p>
            <a:pPr defTabSz="1018524"/>
            <a:r>
              <a:rPr lang="en-US" dirty="0"/>
              <a:t>Page </a:t>
            </a:r>
            <a:fld id="{BA7A251D-85F2-4855-B559-A3CA3B7FBA69}" type="slidenum">
              <a:rPr lang="en-US" smtClean="0"/>
              <a:pPr defTabSz="1018524"/>
              <a:t>22</a:t>
            </a:fld>
            <a:endParaRPr lang="en-US" dirty="0"/>
          </a:p>
        </p:txBody>
      </p:sp>
      <p:sp>
        <p:nvSpPr>
          <p:cNvPr id="2" name="Title 8">
            <a:extLst>
              <a:ext uri="{FF2B5EF4-FFF2-40B4-BE49-F238E27FC236}">
                <a16:creationId xmlns:a16="http://schemas.microsoft.com/office/drawing/2014/main" id="{D3064A93-0157-9EC4-7595-EA5FAA7D7BB4}"/>
              </a:ext>
            </a:extLst>
          </p:cNvPr>
          <p:cNvSpPr txBox="1">
            <a:spLocks/>
          </p:cNvSpPr>
          <p:nvPr/>
        </p:nvSpPr>
        <p:spPr>
          <a:xfrm>
            <a:off x="2554890" y="990599"/>
            <a:ext cx="8773510" cy="914401"/>
          </a:xfrm>
          <a:prstGeom prst="rect">
            <a:avLst/>
          </a:prstGeom>
        </p:spPr>
        <p:txBody>
          <a:bodyPr vert="horz" lIns="101853" tIns="50926" rIns="101853" bIns="50926" rtlCol="0" anchor="b">
            <a:noAutofit/>
          </a:bodyPr>
          <a:lstStyle>
            <a:lvl1pPr algn="l" defTabSz="1018524" rtl="0" eaLnBrk="1" latinLnBrk="0" hangingPunct="1">
              <a:spcBef>
                <a:spcPct val="0"/>
              </a:spcBef>
              <a:buNone/>
              <a:defRPr sz="1800" b="0" kern="1200">
                <a:solidFill>
                  <a:srgbClr val="478CB2"/>
                </a:solidFill>
                <a:latin typeface="Constantia" panose="02030602050306030303" pitchFamily="18" charset="0"/>
                <a:ea typeface="+mj-ea"/>
                <a:cs typeface="+mj-cs"/>
              </a:defRPr>
            </a:lvl1pPr>
          </a:lstStyle>
          <a:p>
            <a:pPr marL="342900" indent="-342900">
              <a:buAutoNum type="arabicParenR"/>
            </a:pPr>
            <a:r>
              <a:rPr lang="en-US" dirty="0">
                <a:solidFill>
                  <a:schemeClr val="tx1">
                    <a:lumMod val="65000"/>
                    <a:lumOff val="35000"/>
                  </a:schemeClr>
                </a:solidFill>
                <a:latin typeface="Calibri Light" panose="020F0302020204030204" pitchFamily="34" charset="0"/>
                <a:cs typeface="Calibri Light" panose="020F0302020204030204" pitchFamily="34" charset="0"/>
              </a:rPr>
              <a:t>Scheduling issues are the new poster child for health care hassles</a:t>
            </a:r>
          </a:p>
          <a:p>
            <a:pPr marL="342900" indent="-342900">
              <a:buAutoNum type="arabicParenR"/>
            </a:pPr>
            <a:r>
              <a:rPr lang="en-US" dirty="0">
                <a:solidFill>
                  <a:schemeClr val="tx1">
                    <a:lumMod val="65000"/>
                    <a:lumOff val="35000"/>
                  </a:schemeClr>
                </a:solidFill>
                <a:latin typeface="Calibri Light" panose="020F0302020204030204" pitchFamily="34" charset="0"/>
                <a:cs typeface="Calibri Light" panose="020F0302020204030204" pitchFamily="34" charset="0"/>
              </a:rPr>
              <a:t>Post-Covid, consumers want health care to partner with them in their health and well-being, so we need to up our game in providing that type of information and services</a:t>
            </a:r>
          </a:p>
        </p:txBody>
      </p:sp>
    </p:spTree>
    <p:extLst>
      <p:ext uri="{BB962C8B-B14F-4D97-AF65-F5344CB8AC3E}">
        <p14:creationId xmlns:p14="http://schemas.microsoft.com/office/powerpoint/2010/main" val="352123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E5F-336B-42EA-993B-557B7CC407FB}"/>
              </a:ext>
            </a:extLst>
          </p:cNvPr>
          <p:cNvSpPr>
            <a:spLocks noGrp="1"/>
          </p:cNvSpPr>
          <p:nvPr>
            <p:ph type="title"/>
          </p:nvPr>
        </p:nvSpPr>
        <p:spPr/>
        <p:txBody>
          <a:bodyPr>
            <a:normAutofit/>
          </a:bodyPr>
          <a:lstStyle/>
          <a:p>
            <a:r>
              <a:rPr lang="en-US" sz="3200" dirty="0">
                <a:solidFill>
                  <a:srgbClr val="FFFFCC"/>
                </a:solidFill>
              </a:rPr>
              <a:t>The Digital health care highway</a:t>
            </a:r>
          </a:p>
        </p:txBody>
      </p:sp>
      <p:sp>
        <p:nvSpPr>
          <p:cNvPr id="4" name="Slide Number Placeholder 3">
            <a:extLst>
              <a:ext uri="{FF2B5EF4-FFF2-40B4-BE49-F238E27FC236}">
                <a16:creationId xmlns:a16="http://schemas.microsoft.com/office/drawing/2014/main" id="{27C9EEA8-346E-744D-18FA-5B0A6E48F003}"/>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23</a:t>
            </a:fld>
            <a:endParaRPr lang="en-US" dirty="0">
              <a:solidFill>
                <a:srgbClr val="FAAB1C"/>
              </a:solidFill>
            </a:endParaRPr>
          </a:p>
        </p:txBody>
      </p:sp>
      <p:pic>
        <p:nvPicPr>
          <p:cNvPr id="6" name="Picture 5" descr="Person in telemedicine call">
            <a:extLst>
              <a:ext uri="{FF2B5EF4-FFF2-40B4-BE49-F238E27FC236}">
                <a16:creationId xmlns:a16="http://schemas.microsoft.com/office/drawing/2014/main" id="{F4883FEE-4873-B794-1A4F-72497EC1B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15" y="2286000"/>
            <a:ext cx="3429000" cy="2286000"/>
          </a:xfrm>
          <a:prstGeom prst="ellipse">
            <a:avLst/>
          </a:prstGeom>
          <a:ln>
            <a:noFill/>
          </a:ln>
          <a:effectLst>
            <a:softEdge rad="112500"/>
          </a:effectLst>
        </p:spPr>
      </p:pic>
    </p:spTree>
    <p:extLst>
      <p:ext uri="{BB962C8B-B14F-4D97-AF65-F5344CB8AC3E}">
        <p14:creationId xmlns:p14="http://schemas.microsoft.com/office/powerpoint/2010/main" val="30620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7B339-CA1D-75D0-BC9C-287B6F351101}"/>
              </a:ext>
            </a:extLst>
          </p:cNvPr>
          <p:cNvSpPr>
            <a:spLocks noGrp="1"/>
          </p:cNvSpPr>
          <p:nvPr>
            <p:ph type="sldNum" sz="quarter" idx="12"/>
          </p:nvPr>
        </p:nvSpPr>
        <p:spPr/>
        <p:txBody>
          <a:bodyPr/>
          <a:lstStyle/>
          <a:p>
            <a:pPr defTabSz="741322"/>
            <a:r>
              <a:rPr lang="en-US" dirty="0"/>
              <a:t>Page </a:t>
            </a:r>
            <a:fld id="{BA7A251D-85F2-4855-B559-A3CA3B7FBA69}" type="slidenum">
              <a:rPr lang="en-US" smtClean="0"/>
              <a:pPr defTabSz="741322"/>
              <a:t>24</a:t>
            </a:fld>
            <a:endParaRPr lang="en-US" dirty="0"/>
          </a:p>
        </p:txBody>
      </p:sp>
      <p:sp>
        <p:nvSpPr>
          <p:cNvPr id="3" name="Title 2">
            <a:extLst>
              <a:ext uri="{FF2B5EF4-FFF2-40B4-BE49-F238E27FC236}">
                <a16:creationId xmlns:a16="http://schemas.microsoft.com/office/drawing/2014/main" id="{C069646C-B16C-5B55-A8A1-F79597990E29}"/>
              </a:ext>
            </a:extLst>
          </p:cNvPr>
          <p:cNvSpPr>
            <a:spLocks noGrp="1"/>
          </p:cNvSpPr>
          <p:nvPr>
            <p:ph type="title"/>
          </p:nvPr>
        </p:nvSpPr>
        <p:spPr>
          <a:xfrm>
            <a:off x="515174" y="62346"/>
            <a:ext cx="12878001" cy="683627"/>
          </a:xfrm>
        </p:spPr>
        <p:txBody>
          <a:bodyPr>
            <a:noAutofit/>
          </a:bodyPr>
          <a:lstStyle/>
          <a:p>
            <a:r>
              <a:rPr lang="en-US" dirty="0">
                <a:solidFill>
                  <a:srgbClr val="478CB2"/>
                </a:solidFill>
                <a:latin typeface="Constantia" panose="02030602050306030303" pitchFamily="18" charset="0"/>
              </a:rPr>
              <a:t>The digital health care highway is getting busy, especially with Gen Z and Millennials </a:t>
            </a:r>
            <a:r>
              <a:rPr lang="en-US" dirty="0">
                <a:solidFill>
                  <a:srgbClr val="478CB2"/>
                </a:solidFill>
                <a:latin typeface="Constantia" panose="02030602050306030303" pitchFamily="18" charset="0"/>
                <a:sym typeface="Wingdings" panose="05000000000000000000" pitchFamily="2" charset="2"/>
              </a:rPr>
              <a:t> are we ready to meet them on their digital journey?</a:t>
            </a:r>
            <a:endParaRPr lang="en-US" dirty="0">
              <a:solidFill>
                <a:srgbClr val="478CB2"/>
              </a:solidFill>
              <a:latin typeface="Constantia" panose="02030602050306030303" pitchFamily="18" charset="0"/>
            </a:endParaRPr>
          </a:p>
        </p:txBody>
      </p:sp>
      <p:graphicFrame>
        <p:nvGraphicFramePr>
          <p:cNvPr id="7" name="Diagram 6">
            <a:extLst>
              <a:ext uri="{FF2B5EF4-FFF2-40B4-BE49-F238E27FC236}">
                <a16:creationId xmlns:a16="http://schemas.microsoft.com/office/drawing/2014/main" id="{8DBA59B2-1F5E-B81D-31FE-3D910C3B6D75}"/>
              </a:ext>
            </a:extLst>
          </p:cNvPr>
          <p:cNvGraphicFramePr/>
          <p:nvPr>
            <p:extLst>
              <p:ext uri="{D42A27DB-BD31-4B8C-83A1-F6EECF244321}">
                <p14:modId xmlns:p14="http://schemas.microsoft.com/office/powerpoint/2010/main" val="2786789529"/>
              </p:ext>
            </p:extLst>
          </p:nvPr>
        </p:nvGraphicFramePr>
        <p:xfrm>
          <a:off x="876166" y="1961724"/>
          <a:ext cx="5486400" cy="2038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E659B3A4-71A4-ADB2-2461-177E18CA68E3}"/>
              </a:ext>
            </a:extLst>
          </p:cNvPr>
          <p:cNvGrpSpPr/>
          <p:nvPr/>
        </p:nvGrpSpPr>
        <p:grpSpPr>
          <a:xfrm>
            <a:off x="7449622" y="2341123"/>
            <a:ext cx="4920193" cy="1573621"/>
            <a:chOff x="7449622" y="1992738"/>
            <a:chExt cx="4920193" cy="1573621"/>
          </a:xfrm>
        </p:grpSpPr>
        <p:sp>
          <p:nvSpPr>
            <p:cNvPr id="5" name="Arrow: Right 4">
              <a:extLst>
                <a:ext uri="{FF2B5EF4-FFF2-40B4-BE49-F238E27FC236}">
                  <a16:creationId xmlns:a16="http://schemas.microsoft.com/office/drawing/2014/main" id="{93850F32-5AFA-3935-8460-936ADDB42CD3}"/>
                </a:ext>
              </a:extLst>
            </p:cNvPr>
            <p:cNvSpPr/>
            <p:nvPr/>
          </p:nvSpPr>
          <p:spPr>
            <a:xfrm>
              <a:off x="9366893" y="1992738"/>
              <a:ext cx="3002922" cy="491756"/>
            </a:xfrm>
            <a:prstGeom prst="rightArrow">
              <a:avLst>
                <a:gd name="adj1" fmla="val 75000"/>
                <a:gd name="adj2" fmla="val 50000"/>
              </a:avLst>
            </a:pr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eform: Shape 5">
              <a:extLst>
                <a:ext uri="{FF2B5EF4-FFF2-40B4-BE49-F238E27FC236}">
                  <a16:creationId xmlns:a16="http://schemas.microsoft.com/office/drawing/2014/main" id="{1012DEBC-401F-B947-AD1B-3FCF06F5D5D2}"/>
                </a:ext>
              </a:extLst>
            </p:cNvPr>
            <p:cNvSpPr/>
            <p:nvPr/>
          </p:nvSpPr>
          <p:spPr>
            <a:xfrm>
              <a:off x="7449622" y="1992738"/>
              <a:ext cx="1917271" cy="491756"/>
            </a:xfrm>
            <a:custGeom>
              <a:avLst/>
              <a:gdLst>
                <a:gd name="connsiteX0" fmla="*/ 0 w 1917271"/>
                <a:gd name="connsiteY0" fmla="*/ 81961 h 491756"/>
                <a:gd name="connsiteX1" fmla="*/ 81961 w 1917271"/>
                <a:gd name="connsiteY1" fmla="*/ 0 h 491756"/>
                <a:gd name="connsiteX2" fmla="*/ 1835310 w 1917271"/>
                <a:gd name="connsiteY2" fmla="*/ 0 h 491756"/>
                <a:gd name="connsiteX3" fmla="*/ 1917271 w 1917271"/>
                <a:gd name="connsiteY3" fmla="*/ 81961 h 491756"/>
                <a:gd name="connsiteX4" fmla="*/ 1917271 w 1917271"/>
                <a:gd name="connsiteY4" fmla="*/ 409795 h 491756"/>
                <a:gd name="connsiteX5" fmla="*/ 1835310 w 1917271"/>
                <a:gd name="connsiteY5" fmla="*/ 491756 h 491756"/>
                <a:gd name="connsiteX6" fmla="*/ 81961 w 1917271"/>
                <a:gd name="connsiteY6" fmla="*/ 491756 h 491756"/>
                <a:gd name="connsiteX7" fmla="*/ 0 w 1917271"/>
                <a:gd name="connsiteY7" fmla="*/ 409795 h 491756"/>
                <a:gd name="connsiteX8" fmla="*/ 0 w 1917271"/>
                <a:gd name="connsiteY8" fmla="*/ 81961 h 4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271" h="491756">
                  <a:moveTo>
                    <a:pt x="0" y="81961"/>
                  </a:moveTo>
                  <a:cubicBezTo>
                    <a:pt x="0" y="36695"/>
                    <a:pt x="36695" y="0"/>
                    <a:pt x="81961" y="0"/>
                  </a:cubicBezTo>
                  <a:lnTo>
                    <a:pt x="1835310" y="0"/>
                  </a:lnTo>
                  <a:cubicBezTo>
                    <a:pt x="1880576" y="0"/>
                    <a:pt x="1917271" y="36695"/>
                    <a:pt x="1917271" y="81961"/>
                  </a:cubicBezTo>
                  <a:lnTo>
                    <a:pt x="1917271" y="409795"/>
                  </a:lnTo>
                  <a:cubicBezTo>
                    <a:pt x="1917271" y="455061"/>
                    <a:pt x="1880576" y="491756"/>
                    <a:pt x="1835310" y="491756"/>
                  </a:cubicBezTo>
                  <a:lnTo>
                    <a:pt x="81961" y="491756"/>
                  </a:lnTo>
                  <a:cubicBezTo>
                    <a:pt x="36695" y="491756"/>
                    <a:pt x="0" y="455061"/>
                    <a:pt x="0" y="409795"/>
                  </a:cubicBezTo>
                  <a:lnTo>
                    <a:pt x="0" y="81961"/>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69726" tIns="46866" rIns="69726" bIns="46866"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Scheduled</a:t>
              </a:r>
              <a:r>
                <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200" b="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 health care visit</a:t>
              </a:r>
              <a:r>
                <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test, procedure, etc.</a:t>
              </a:r>
              <a:endParaRPr lang="en-US" sz="1600" kern="1200" dirty="0">
                <a:solidFill>
                  <a:schemeClr val="tx1"/>
                </a:solidFill>
              </a:endParaRPr>
            </a:p>
          </p:txBody>
        </p:sp>
        <p:sp>
          <p:nvSpPr>
            <p:cNvPr id="9" name="Arrow: Right 8">
              <a:extLst>
                <a:ext uri="{FF2B5EF4-FFF2-40B4-BE49-F238E27FC236}">
                  <a16:creationId xmlns:a16="http://schemas.microsoft.com/office/drawing/2014/main" id="{2D9FF960-DDCB-F071-8FD0-61DDBFE21A39}"/>
                </a:ext>
              </a:extLst>
            </p:cNvPr>
            <p:cNvSpPr/>
            <p:nvPr/>
          </p:nvSpPr>
          <p:spPr>
            <a:xfrm>
              <a:off x="9366893" y="2533670"/>
              <a:ext cx="2317413" cy="491756"/>
            </a:xfrm>
            <a:prstGeom prst="rightArrow">
              <a:avLst>
                <a:gd name="adj1" fmla="val 75000"/>
                <a:gd name="adj2" fmla="val 50000"/>
              </a:avLst>
            </a:pr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Freeform: Shape 10">
              <a:extLst>
                <a:ext uri="{FF2B5EF4-FFF2-40B4-BE49-F238E27FC236}">
                  <a16:creationId xmlns:a16="http://schemas.microsoft.com/office/drawing/2014/main" id="{A788CFA9-EA8F-ACF1-2F1A-209F34497D9F}"/>
                </a:ext>
              </a:extLst>
            </p:cNvPr>
            <p:cNvSpPr/>
            <p:nvPr/>
          </p:nvSpPr>
          <p:spPr>
            <a:xfrm>
              <a:off x="7449622" y="2533670"/>
              <a:ext cx="1917271" cy="491756"/>
            </a:xfrm>
            <a:custGeom>
              <a:avLst/>
              <a:gdLst>
                <a:gd name="connsiteX0" fmla="*/ 0 w 1917271"/>
                <a:gd name="connsiteY0" fmla="*/ 81961 h 491756"/>
                <a:gd name="connsiteX1" fmla="*/ 81961 w 1917271"/>
                <a:gd name="connsiteY1" fmla="*/ 0 h 491756"/>
                <a:gd name="connsiteX2" fmla="*/ 1835310 w 1917271"/>
                <a:gd name="connsiteY2" fmla="*/ 0 h 491756"/>
                <a:gd name="connsiteX3" fmla="*/ 1917271 w 1917271"/>
                <a:gd name="connsiteY3" fmla="*/ 81961 h 491756"/>
                <a:gd name="connsiteX4" fmla="*/ 1917271 w 1917271"/>
                <a:gd name="connsiteY4" fmla="*/ 409795 h 491756"/>
                <a:gd name="connsiteX5" fmla="*/ 1835310 w 1917271"/>
                <a:gd name="connsiteY5" fmla="*/ 491756 h 491756"/>
                <a:gd name="connsiteX6" fmla="*/ 81961 w 1917271"/>
                <a:gd name="connsiteY6" fmla="*/ 491756 h 491756"/>
                <a:gd name="connsiteX7" fmla="*/ 0 w 1917271"/>
                <a:gd name="connsiteY7" fmla="*/ 409795 h 491756"/>
                <a:gd name="connsiteX8" fmla="*/ 0 w 1917271"/>
                <a:gd name="connsiteY8" fmla="*/ 81961 h 4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271" h="491756">
                  <a:moveTo>
                    <a:pt x="0" y="81961"/>
                  </a:moveTo>
                  <a:cubicBezTo>
                    <a:pt x="0" y="36695"/>
                    <a:pt x="36695" y="0"/>
                    <a:pt x="81961" y="0"/>
                  </a:cubicBezTo>
                  <a:lnTo>
                    <a:pt x="1835310" y="0"/>
                  </a:lnTo>
                  <a:cubicBezTo>
                    <a:pt x="1880576" y="0"/>
                    <a:pt x="1917271" y="36695"/>
                    <a:pt x="1917271" y="81961"/>
                  </a:cubicBezTo>
                  <a:lnTo>
                    <a:pt x="1917271" y="409795"/>
                  </a:lnTo>
                  <a:cubicBezTo>
                    <a:pt x="1917271" y="455061"/>
                    <a:pt x="1880576" y="491756"/>
                    <a:pt x="1835310" y="491756"/>
                  </a:cubicBezTo>
                  <a:lnTo>
                    <a:pt x="81961" y="491756"/>
                  </a:lnTo>
                  <a:cubicBezTo>
                    <a:pt x="36695" y="491756"/>
                    <a:pt x="0" y="455061"/>
                    <a:pt x="0" y="409795"/>
                  </a:cubicBezTo>
                  <a:lnTo>
                    <a:pt x="0" y="81961"/>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69726" tIns="46866" rIns="69726" bIns="46866"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Had a </a:t>
              </a:r>
              <a:r>
                <a:rPr lang="en-US" sz="12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virtual or telehealth </a:t>
              </a:r>
              <a:r>
                <a:rPr lang="en-US" sz="120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visit with a provider</a:t>
              </a:r>
              <a:endParaRPr lang="en-US" sz="1600" kern="1200" dirty="0">
                <a:solidFill>
                  <a:schemeClr val="tx1"/>
                </a:solidFill>
              </a:endParaRPr>
            </a:p>
          </p:txBody>
        </p:sp>
        <p:sp>
          <p:nvSpPr>
            <p:cNvPr id="12" name="Arrow: Right 11">
              <a:extLst>
                <a:ext uri="{FF2B5EF4-FFF2-40B4-BE49-F238E27FC236}">
                  <a16:creationId xmlns:a16="http://schemas.microsoft.com/office/drawing/2014/main" id="{724F1029-D3FE-E192-7BF7-E4CA30B66725}"/>
                </a:ext>
              </a:extLst>
            </p:cNvPr>
            <p:cNvSpPr/>
            <p:nvPr/>
          </p:nvSpPr>
          <p:spPr>
            <a:xfrm>
              <a:off x="9366893" y="3074603"/>
              <a:ext cx="2753135" cy="491756"/>
            </a:xfrm>
            <a:prstGeom prst="rightArrow">
              <a:avLst>
                <a:gd name="adj1" fmla="val 75000"/>
                <a:gd name="adj2" fmla="val 50000"/>
              </a:avLst>
            </a:pr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Freeform: Shape 12">
              <a:extLst>
                <a:ext uri="{FF2B5EF4-FFF2-40B4-BE49-F238E27FC236}">
                  <a16:creationId xmlns:a16="http://schemas.microsoft.com/office/drawing/2014/main" id="{6885FE1A-3FD6-E1A1-5C1D-904E3C8C49FB}"/>
                </a:ext>
              </a:extLst>
            </p:cNvPr>
            <p:cNvSpPr/>
            <p:nvPr/>
          </p:nvSpPr>
          <p:spPr>
            <a:xfrm>
              <a:off x="7449622" y="3074603"/>
              <a:ext cx="1917271" cy="491756"/>
            </a:xfrm>
            <a:custGeom>
              <a:avLst/>
              <a:gdLst>
                <a:gd name="connsiteX0" fmla="*/ 0 w 1917271"/>
                <a:gd name="connsiteY0" fmla="*/ 81961 h 491756"/>
                <a:gd name="connsiteX1" fmla="*/ 81961 w 1917271"/>
                <a:gd name="connsiteY1" fmla="*/ 0 h 491756"/>
                <a:gd name="connsiteX2" fmla="*/ 1835310 w 1917271"/>
                <a:gd name="connsiteY2" fmla="*/ 0 h 491756"/>
                <a:gd name="connsiteX3" fmla="*/ 1917271 w 1917271"/>
                <a:gd name="connsiteY3" fmla="*/ 81961 h 491756"/>
                <a:gd name="connsiteX4" fmla="*/ 1917271 w 1917271"/>
                <a:gd name="connsiteY4" fmla="*/ 409795 h 491756"/>
                <a:gd name="connsiteX5" fmla="*/ 1835310 w 1917271"/>
                <a:gd name="connsiteY5" fmla="*/ 491756 h 491756"/>
                <a:gd name="connsiteX6" fmla="*/ 81961 w 1917271"/>
                <a:gd name="connsiteY6" fmla="*/ 491756 h 491756"/>
                <a:gd name="connsiteX7" fmla="*/ 0 w 1917271"/>
                <a:gd name="connsiteY7" fmla="*/ 409795 h 491756"/>
                <a:gd name="connsiteX8" fmla="*/ 0 w 1917271"/>
                <a:gd name="connsiteY8" fmla="*/ 81961 h 4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271" h="491756">
                  <a:moveTo>
                    <a:pt x="0" y="81961"/>
                  </a:moveTo>
                  <a:cubicBezTo>
                    <a:pt x="0" y="36695"/>
                    <a:pt x="36695" y="0"/>
                    <a:pt x="81961" y="0"/>
                  </a:cubicBezTo>
                  <a:lnTo>
                    <a:pt x="1835310" y="0"/>
                  </a:lnTo>
                  <a:cubicBezTo>
                    <a:pt x="1880576" y="0"/>
                    <a:pt x="1917271" y="36695"/>
                    <a:pt x="1917271" y="81961"/>
                  </a:cubicBezTo>
                  <a:lnTo>
                    <a:pt x="1917271" y="409795"/>
                  </a:lnTo>
                  <a:cubicBezTo>
                    <a:pt x="1917271" y="455061"/>
                    <a:pt x="1880576" y="491756"/>
                    <a:pt x="1835310" y="491756"/>
                  </a:cubicBezTo>
                  <a:lnTo>
                    <a:pt x="81961" y="491756"/>
                  </a:lnTo>
                  <a:cubicBezTo>
                    <a:pt x="36695" y="491756"/>
                    <a:pt x="0" y="455061"/>
                    <a:pt x="0" y="409795"/>
                  </a:cubicBezTo>
                  <a:lnTo>
                    <a:pt x="0" y="81961"/>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69726" tIns="46866" rIns="69726" bIns="46866"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Contacted your provider </a:t>
              </a:r>
              <a:r>
                <a:rPr lang="en-US" sz="1200" b="0" kern="12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with a question or issue</a:t>
              </a:r>
              <a:endParaRPr lang="en-US" sz="1600" b="0" kern="1200" dirty="0">
                <a:solidFill>
                  <a:schemeClr val="tx1"/>
                </a:solidFill>
              </a:endParaRPr>
            </a:p>
          </p:txBody>
        </p:sp>
      </p:grpSp>
      <p:sp>
        <p:nvSpPr>
          <p:cNvPr id="26" name="Rectangle: Rounded Corners 25" descr="Assorted pills and capsules">
            <a:extLst>
              <a:ext uri="{FF2B5EF4-FFF2-40B4-BE49-F238E27FC236}">
                <a16:creationId xmlns:a16="http://schemas.microsoft.com/office/drawing/2014/main" id="{41CEC8D1-8EF5-8BE2-2AAF-B54F2A8E92C7}"/>
              </a:ext>
            </a:extLst>
          </p:cNvPr>
          <p:cNvSpPr/>
          <p:nvPr/>
        </p:nvSpPr>
        <p:spPr>
          <a:xfrm>
            <a:off x="1117600" y="5176731"/>
            <a:ext cx="2194555" cy="1554477"/>
          </a:xfrm>
          <a:prstGeom prst="roundRect">
            <a:avLst/>
          </a:prstGeom>
          <a:blipFill dpi="0" rotWithShape="0">
            <a:blip r:embed="rId7"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en-US" dirty="0"/>
          </a:p>
        </p:txBody>
      </p:sp>
      <p:sp>
        <p:nvSpPr>
          <p:cNvPr id="29" name="Freeform: Shape 28">
            <a:extLst>
              <a:ext uri="{FF2B5EF4-FFF2-40B4-BE49-F238E27FC236}">
                <a16:creationId xmlns:a16="http://schemas.microsoft.com/office/drawing/2014/main" id="{5EED7279-2125-F7A6-F79E-B918E697BC5E}"/>
              </a:ext>
            </a:extLst>
          </p:cNvPr>
          <p:cNvSpPr/>
          <p:nvPr/>
        </p:nvSpPr>
        <p:spPr>
          <a:xfrm>
            <a:off x="1470471" y="4664058"/>
            <a:ext cx="1554062" cy="627902"/>
          </a:xfrm>
          <a:custGeom>
            <a:avLst/>
            <a:gdLst>
              <a:gd name="connsiteX0" fmla="*/ 0 w 1302911"/>
              <a:gd name="connsiteY0" fmla="*/ 0 h 627902"/>
              <a:gd name="connsiteX1" fmla="*/ 1302911 w 1302911"/>
              <a:gd name="connsiteY1" fmla="*/ 0 h 627902"/>
              <a:gd name="connsiteX2" fmla="*/ 1302911 w 1302911"/>
              <a:gd name="connsiteY2" fmla="*/ 627902 h 627902"/>
              <a:gd name="connsiteX3" fmla="*/ 0 w 1302911"/>
              <a:gd name="connsiteY3" fmla="*/ 627902 h 627902"/>
              <a:gd name="connsiteX4" fmla="*/ 0 w 1302911"/>
              <a:gd name="connsiteY4" fmla="*/ 0 h 62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911" h="627902">
                <a:moveTo>
                  <a:pt x="0" y="0"/>
                </a:moveTo>
                <a:lnTo>
                  <a:pt x="1302911" y="0"/>
                </a:lnTo>
                <a:lnTo>
                  <a:pt x="1302911" y="627902"/>
                </a:lnTo>
                <a:lnTo>
                  <a:pt x="0" y="62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effectLst/>
                <a:latin typeface="Calibri Light" panose="020F0302020204030204" pitchFamily="34" charset="0"/>
                <a:ea typeface="Calibri Light" panose="020F0302020204030204" pitchFamily="34" charset="0"/>
                <a:cs typeface="Calibri Light" panose="020F0302020204030204" pitchFamily="34" charset="0"/>
              </a:rPr>
              <a:t>(Re)filled a </a:t>
            </a:r>
            <a:r>
              <a:rPr lang="en-US" sz="1200" b="1" kern="1200" dirty="0">
                <a:effectLst/>
                <a:latin typeface="Calibri Light" panose="020F0302020204030204" pitchFamily="34" charset="0"/>
                <a:ea typeface="Calibri Light" panose="020F0302020204030204" pitchFamily="34" charset="0"/>
                <a:cs typeface="Calibri Light" panose="020F0302020204030204" pitchFamily="34" charset="0"/>
              </a:rPr>
              <a:t>prescription</a:t>
            </a:r>
            <a:endParaRPr lang="en-US" sz="1600" b="1" kern="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Rectangle: Rounded Corners 30" descr="Woman with credit card using laptop">
            <a:extLst>
              <a:ext uri="{FF2B5EF4-FFF2-40B4-BE49-F238E27FC236}">
                <a16:creationId xmlns:a16="http://schemas.microsoft.com/office/drawing/2014/main" id="{1C69DC1C-F55F-797E-CE91-133AE4E39F9A}"/>
              </a:ext>
            </a:extLst>
          </p:cNvPr>
          <p:cNvSpPr/>
          <p:nvPr/>
        </p:nvSpPr>
        <p:spPr>
          <a:xfrm>
            <a:off x="3618416" y="5152561"/>
            <a:ext cx="2194555" cy="1554477"/>
          </a:xfrm>
          <a:prstGeom prst="roundRect">
            <a:avLst/>
          </a:prstGeom>
          <a:blipFill dpi="0" rotWithShape="0">
            <a:blip r:embed="rId8"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en-US" dirty="0"/>
          </a:p>
        </p:txBody>
      </p:sp>
      <p:sp>
        <p:nvSpPr>
          <p:cNvPr id="35" name="Freeform: Shape 34">
            <a:extLst>
              <a:ext uri="{FF2B5EF4-FFF2-40B4-BE49-F238E27FC236}">
                <a16:creationId xmlns:a16="http://schemas.microsoft.com/office/drawing/2014/main" id="{2B672237-C787-DE99-F3AF-A81F7D5EB57D}"/>
              </a:ext>
            </a:extLst>
          </p:cNvPr>
          <p:cNvSpPr/>
          <p:nvPr/>
        </p:nvSpPr>
        <p:spPr>
          <a:xfrm>
            <a:off x="4092399" y="4678123"/>
            <a:ext cx="1302911" cy="627902"/>
          </a:xfrm>
          <a:custGeom>
            <a:avLst/>
            <a:gdLst>
              <a:gd name="connsiteX0" fmla="*/ 0 w 1302911"/>
              <a:gd name="connsiteY0" fmla="*/ 0 h 627902"/>
              <a:gd name="connsiteX1" fmla="*/ 1302911 w 1302911"/>
              <a:gd name="connsiteY1" fmla="*/ 0 h 627902"/>
              <a:gd name="connsiteX2" fmla="*/ 1302911 w 1302911"/>
              <a:gd name="connsiteY2" fmla="*/ 627902 h 627902"/>
              <a:gd name="connsiteX3" fmla="*/ 0 w 1302911"/>
              <a:gd name="connsiteY3" fmla="*/ 627902 h 627902"/>
              <a:gd name="connsiteX4" fmla="*/ 0 w 1302911"/>
              <a:gd name="connsiteY4" fmla="*/ 0 h 62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911" h="627902">
                <a:moveTo>
                  <a:pt x="0" y="0"/>
                </a:moveTo>
                <a:lnTo>
                  <a:pt x="1302911" y="0"/>
                </a:lnTo>
                <a:lnTo>
                  <a:pt x="1302911" y="627902"/>
                </a:lnTo>
                <a:lnTo>
                  <a:pt x="0" y="627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latin typeface="Calibri Light" panose="020F0302020204030204" pitchFamily="34" charset="0"/>
                <a:ea typeface="Calibri Light" panose="020F0302020204030204" pitchFamily="34" charset="0"/>
                <a:cs typeface="Calibri Light" panose="020F0302020204030204" pitchFamily="34" charset="0"/>
              </a:rPr>
              <a:t>Paid</a:t>
            </a:r>
            <a:r>
              <a:rPr lang="en-US" sz="1200" kern="1200" dirty="0">
                <a:effectLst/>
                <a:latin typeface="Calibri Light" panose="020F0302020204030204" pitchFamily="34" charset="0"/>
                <a:ea typeface="Calibri Light" panose="020F0302020204030204" pitchFamily="34" charset="0"/>
                <a:cs typeface="Calibri Light" panose="020F0302020204030204" pitchFamily="34" charset="0"/>
              </a:rPr>
              <a:t> a medical bill</a:t>
            </a:r>
            <a:endParaRPr lang="en-US" sz="1600" kern="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E8C43AA3-777A-F0E3-B5AF-78F3CD86A115}"/>
              </a:ext>
            </a:extLst>
          </p:cNvPr>
          <p:cNvSpPr txBox="1"/>
          <p:nvPr/>
        </p:nvSpPr>
        <p:spPr>
          <a:xfrm>
            <a:off x="1434283" y="3714690"/>
            <a:ext cx="931690" cy="400110"/>
          </a:xfrm>
          <a:prstGeom prst="rect">
            <a:avLst/>
          </a:prstGeom>
          <a:noFill/>
        </p:spPr>
        <p:txBody>
          <a:bodyPr wrap="square" rtlCol="0">
            <a:spAutoFit/>
          </a:bodyPr>
          <a:lstStyle/>
          <a:p>
            <a:r>
              <a:rPr lang="en-US" b="1" dirty="0">
                <a:latin typeface="Calibri Light" panose="020F0302020204030204" pitchFamily="34" charset="0"/>
                <a:cs typeface="Calibri Light" panose="020F0302020204030204" pitchFamily="34" charset="0"/>
              </a:rPr>
              <a:t>53%</a:t>
            </a:r>
          </a:p>
        </p:txBody>
      </p:sp>
      <p:sp>
        <p:nvSpPr>
          <p:cNvPr id="15" name="TextBox 14">
            <a:extLst>
              <a:ext uri="{FF2B5EF4-FFF2-40B4-BE49-F238E27FC236}">
                <a16:creationId xmlns:a16="http://schemas.microsoft.com/office/drawing/2014/main" id="{5BFCFD13-ABF7-16A4-9757-CFD8A4F6166A}"/>
              </a:ext>
            </a:extLst>
          </p:cNvPr>
          <p:cNvSpPr txBox="1"/>
          <p:nvPr/>
        </p:nvSpPr>
        <p:spPr>
          <a:xfrm>
            <a:off x="3377582" y="3711454"/>
            <a:ext cx="931690" cy="400110"/>
          </a:xfrm>
          <a:prstGeom prst="rect">
            <a:avLst/>
          </a:prstGeom>
          <a:noFill/>
        </p:spPr>
        <p:txBody>
          <a:bodyPr wrap="square" rtlCol="0">
            <a:spAutoFit/>
          </a:bodyPr>
          <a:lstStyle/>
          <a:p>
            <a:r>
              <a:rPr lang="en-US" b="1" dirty="0">
                <a:latin typeface="Calibri Light" panose="020F0302020204030204" pitchFamily="34" charset="0"/>
                <a:cs typeface="Calibri Light" panose="020F0302020204030204" pitchFamily="34" charset="0"/>
              </a:rPr>
              <a:t>30%</a:t>
            </a:r>
          </a:p>
        </p:txBody>
      </p:sp>
      <p:sp>
        <p:nvSpPr>
          <p:cNvPr id="16" name="TextBox 15">
            <a:extLst>
              <a:ext uri="{FF2B5EF4-FFF2-40B4-BE49-F238E27FC236}">
                <a16:creationId xmlns:a16="http://schemas.microsoft.com/office/drawing/2014/main" id="{490CC76A-AEB9-D052-ACC0-03C55F4E9F04}"/>
              </a:ext>
            </a:extLst>
          </p:cNvPr>
          <p:cNvSpPr txBox="1"/>
          <p:nvPr/>
        </p:nvSpPr>
        <p:spPr>
          <a:xfrm>
            <a:off x="5388930" y="3711454"/>
            <a:ext cx="931690" cy="400110"/>
          </a:xfrm>
          <a:prstGeom prst="rect">
            <a:avLst/>
          </a:prstGeom>
          <a:noFill/>
        </p:spPr>
        <p:txBody>
          <a:bodyPr wrap="square" rtlCol="0">
            <a:spAutoFit/>
          </a:bodyPr>
          <a:lstStyle/>
          <a:p>
            <a:r>
              <a:rPr lang="en-US" b="1" dirty="0">
                <a:latin typeface="Calibri Light" panose="020F0302020204030204" pitchFamily="34" charset="0"/>
                <a:cs typeface="Calibri Light" panose="020F0302020204030204" pitchFamily="34" charset="0"/>
              </a:rPr>
              <a:t>29%</a:t>
            </a:r>
          </a:p>
        </p:txBody>
      </p:sp>
      <p:sp>
        <p:nvSpPr>
          <p:cNvPr id="17" name="TextBox 16">
            <a:extLst>
              <a:ext uri="{FF2B5EF4-FFF2-40B4-BE49-F238E27FC236}">
                <a16:creationId xmlns:a16="http://schemas.microsoft.com/office/drawing/2014/main" id="{352528FF-5809-C119-33CE-4D89A7DF52BD}"/>
              </a:ext>
            </a:extLst>
          </p:cNvPr>
          <p:cNvSpPr txBox="1"/>
          <p:nvPr/>
        </p:nvSpPr>
        <p:spPr>
          <a:xfrm>
            <a:off x="9400031" y="2357609"/>
            <a:ext cx="931690" cy="461665"/>
          </a:xfrm>
          <a:prstGeom prst="rect">
            <a:avLst/>
          </a:prstGeom>
          <a:noFill/>
        </p:spPr>
        <p:txBody>
          <a:bodyPr wrap="square" rtlCol="0" anchor="ctr">
            <a:spAutoFit/>
          </a:bodyPr>
          <a:lstStyle/>
          <a:p>
            <a:r>
              <a:rPr lang="en-US" sz="2400" b="1" dirty="0">
                <a:latin typeface="Calibri Light" panose="020F0302020204030204" pitchFamily="34" charset="0"/>
                <a:cs typeface="Calibri Light" panose="020F0302020204030204" pitchFamily="34" charset="0"/>
              </a:rPr>
              <a:t>58%</a:t>
            </a:r>
          </a:p>
        </p:txBody>
      </p:sp>
      <p:sp>
        <p:nvSpPr>
          <p:cNvPr id="18" name="TextBox 17">
            <a:extLst>
              <a:ext uri="{FF2B5EF4-FFF2-40B4-BE49-F238E27FC236}">
                <a16:creationId xmlns:a16="http://schemas.microsoft.com/office/drawing/2014/main" id="{B1DB5B80-73D0-8AD9-7224-8898A947FC66}"/>
              </a:ext>
            </a:extLst>
          </p:cNvPr>
          <p:cNvSpPr txBox="1"/>
          <p:nvPr/>
        </p:nvSpPr>
        <p:spPr>
          <a:xfrm>
            <a:off x="9327421" y="2912227"/>
            <a:ext cx="931690" cy="461665"/>
          </a:xfrm>
          <a:prstGeom prst="rect">
            <a:avLst/>
          </a:prstGeom>
          <a:noFill/>
        </p:spPr>
        <p:txBody>
          <a:bodyPr wrap="square" rtlCol="0">
            <a:spAutoFit/>
          </a:bodyPr>
          <a:lstStyle/>
          <a:p>
            <a:pPr algn="ctr"/>
            <a:r>
              <a:rPr lang="en-US" sz="2400" b="1" dirty="0">
                <a:latin typeface="Calibri Light" panose="020F0302020204030204" pitchFamily="34" charset="0"/>
                <a:cs typeface="Calibri Light" panose="020F0302020204030204" pitchFamily="34" charset="0"/>
              </a:rPr>
              <a:t>43%</a:t>
            </a:r>
          </a:p>
        </p:txBody>
      </p:sp>
      <p:sp>
        <p:nvSpPr>
          <p:cNvPr id="19" name="TextBox 18">
            <a:extLst>
              <a:ext uri="{FF2B5EF4-FFF2-40B4-BE49-F238E27FC236}">
                <a16:creationId xmlns:a16="http://schemas.microsoft.com/office/drawing/2014/main" id="{C2EA2E19-A802-2D3B-5486-8CB6010080BF}"/>
              </a:ext>
            </a:extLst>
          </p:cNvPr>
          <p:cNvSpPr txBox="1"/>
          <p:nvPr/>
        </p:nvSpPr>
        <p:spPr>
          <a:xfrm>
            <a:off x="9318980" y="3448556"/>
            <a:ext cx="931690" cy="461665"/>
          </a:xfrm>
          <a:prstGeom prst="rect">
            <a:avLst/>
          </a:prstGeom>
          <a:noFill/>
        </p:spPr>
        <p:txBody>
          <a:bodyPr wrap="square" rtlCol="0">
            <a:spAutoFit/>
          </a:bodyPr>
          <a:lstStyle/>
          <a:p>
            <a:pPr algn="ctr"/>
            <a:r>
              <a:rPr lang="en-US" sz="2400" b="1" dirty="0">
                <a:latin typeface="Calibri Light" panose="020F0302020204030204" pitchFamily="34" charset="0"/>
                <a:cs typeface="Calibri Light" panose="020F0302020204030204" pitchFamily="34" charset="0"/>
              </a:rPr>
              <a:t>51%</a:t>
            </a:r>
          </a:p>
        </p:txBody>
      </p:sp>
      <p:sp>
        <p:nvSpPr>
          <p:cNvPr id="20" name="TextBox 19">
            <a:extLst>
              <a:ext uri="{FF2B5EF4-FFF2-40B4-BE49-F238E27FC236}">
                <a16:creationId xmlns:a16="http://schemas.microsoft.com/office/drawing/2014/main" id="{A5398AC4-4180-D4BF-C5CD-442C9ABFDDE4}"/>
              </a:ext>
            </a:extLst>
          </p:cNvPr>
          <p:cNvSpPr txBox="1"/>
          <p:nvPr/>
        </p:nvSpPr>
        <p:spPr>
          <a:xfrm>
            <a:off x="2387820" y="6247946"/>
            <a:ext cx="931690" cy="461665"/>
          </a:xfrm>
          <a:prstGeom prst="rect">
            <a:avLst/>
          </a:prstGeom>
          <a:noFill/>
        </p:spPr>
        <p:txBody>
          <a:bodyPr wrap="square" rtlCol="0">
            <a:spAutoFit/>
          </a:bodyPr>
          <a:lstStyle/>
          <a:p>
            <a:r>
              <a:rPr lang="en-US" sz="2400" b="1" dirty="0">
                <a:latin typeface="Calibri Light" panose="020F0302020204030204" pitchFamily="34" charset="0"/>
                <a:ea typeface="Calibri Light" panose="020F0302020204030204" pitchFamily="34" charset="0"/>
                <a:cs typeface="Calibri Light" panose="020F0302020204030204" pitchFamily="34" charset="0"/>
              </a:rPr>
              <a:t>60%</a:t>
            </a:r>
          </a:p>
        </p:txBody>
      </p:sp>
      <p:sp>
        <p:nvSpPr>
          <p:cNvPr id="21" name="TextBox 20">
            <a:extLst>
              <a:ext uri="{FF2B5EF4-FFF2-40B4-BE49-F238E27FC236}">
                <a16:creationId xmlns:a16="http://schemas.microsoft.com/office/drawing/2014/main" id="{655AC3D1-FD7D-0D9D-9ED9-914B0DA858E6}"/>
              </a:ext>
            </a:extLst>
          </p:cNvPr>
          <p:cNvSpPr txBox="1"/>
          <p:nvPr/>
        </p:nvSpPr>
        <p:spPr>
          <a:xfrm>
            <a:off x="4856736" y="5244406"/>
            <a:ext cx="931690" cy="461665"/>
          </a:xfrm>
          <a:prstGeom prst="rect">
            <a:avLst/>
          </a:prstGeom>
          <a:noFill/>
        </p:spPr>
        <p:txBody>
          <a:bodyPr wrap="square" rtlCol="0">
            <a:spAutoFit/>
          </a:bodyPr>
          <a:lstStyle/>
          <a:p>
            <a:pPr algn="ctr"/>
            <a:r>
              <a:rPr lang="en-US" sz="2400" b="1" dirty="0">
                <a:latin typeface="Calibri Light" panose="020F0302020204030204" pitchFamily="34" charset="0"/>
                <a:ea typeface="Calibri Light" panose="020F0302020204030204" pitchFamily="34" charset="0"/>
                <a:cs typeface="Calibri Light" panose="020F0302020204030204" pitchFamily="34" charset="0"/>
              </a:rPr>
              <a:t>54%</a:t>
            </a:r>
          </a:p>
        </p:txBody>
      </p:sp>
      <p:sp>
        <p:nvSpPr>
          <p:cNvPr id="27" name="TextBox 26">
            <a:extLst>
              <a:ext uri="{FF2B5EF4-FFF2-40B4-BE49-F238E27FC236}">
                <a16:creationId xmlns:a16="http://schemas.microsoft.com/office/drawing/2014/main" id="{379EBC82-1D11-F7C7-3F1C-1F361E358891}"/>
              </a:ext>
            </a:extLst>
          </p:cNvPr>
          <p:cNvSpPr txBox="1"/>
          <p:nvPr/>
        </p:nvSpPr>
        <p:spPr>
          <a:xfrm>
            <a:off x="5461573" y="7397753"/>
            <a:ext cx="6908242" cy="261610"/>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Q22	Which of the following healthcare experiences, if any, have you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experienced digitally?</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(n=1,005)</a:t>
            </a:r>
          </a:p>
        </p:txBody>
      </p:sp>
      <p:sp>
        <p:nvSpPr>
          <p:cNvPr id="28" name="TextBox 27">
            <a:extLst>
              <a:ext uri="{FF2B5EF4-FFF2-40B4-BE49-F238E27FC236}">
                <a16:creationId xmlns:a16="http://schemas.microsoft.com/office/drawing/2014/main" id="{D849C962-60D1-0A10-79BA-F8FF94246F54}"/>
              </a:ext>
            </a:extLst>
          </p:cNvPr>
          <p:cNvSpPr txBox="1"/>
          <p:nvPr/>
        </p:nvSpPr>
        <p:spPr>
          <a:xfrm>
            <a:off x="4165600" y="1428690"/>
            <a:ext cx="5486400" cy="400110"/>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Experiences with Digital Healthcare</a:t>
            </a:r>
          </a:p>
        </p:txBody>
      </p:sp>
      <p:sp>
        <p:nvSpPr>
          <p:cNvPr id="30" name="TextBox 29">
            <a:extLst>
              <a:ext uri="{FF2B5EF4-FFF2-40B4-BE49-F238E27FC236}">
                <a16:creationId xmlns:a16="http://schemas.microsoft.com/office/drawing/2014/main" id="{B2928543-AD4E-B40E-07C9-FD4B6D5742BE}"/>
              </a:ext>
            </a:extLst>
          </p:cNvPr>
          <p:cNvSpPr txBox="1"/>
          <p:nvPr/>
        </p:nvSpPr>
        <p:spPr>
          <a:xfrm>
            <a:off x="10094227" y="4424824"/>
            <a:ext cx="1972523" cy="716991"/>
          </a:xfrm>
          <a:prstGeom prst="rect">
            <a:avLst/>
          </a:prstGeom>
          <a:noFill/>
        </p:spPr>
        <p:txBody>
          <a:bodyPr wrap="square">
            <a:spAutoFit/>
          </a:bodyPr>
          <a:lstStyle/>
          <a:p>
            <a:pPr marR="0" lvl="0" algn="ctr">
              <a:lnSpc>
                <a:spcPct val="115000"/>
              </a:lnSpc>
              <a:spcBef>
                <a:spcPts val="0"/>
              </a:spcBef>
              <a:spcAft>
                <a:spcPts val="0"/>
              </a:spcAft>
            </a:pPr>
            <a:r>
              <a:rPr lang="en-US" sz="1200" b="1" dirty="0">
                <a:effectLst/>
                <a:latin typeface="Calibri Light" panose="020F0302020204030204" pitchFamily="34" charset="0"/>
                <a:ea typeface="Calibri Light" panose="020F0302020204030204" pitchFamily="34" charset="0"/>
                <a:cs typeface="Calibri Light" panose="020F0302020204030204" pitchFamily="34" charset="0"/>
              </a:rPr>
              <a:t>Manage your overall health </a:t>
            </a: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using a digital tool that interacts with your provider</a:t>
            </a:r>
            <a:endParaRPr lang="en-US" sz="16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C69FA6DD-1141-ACE1-6FCD-C382CB52996C}"/>
              </a:ext>
            </a:extLst>
          </p:cNvPr>
          <p:cNvSpPr txBox="1"/>
          <p:nvPr/>
        </p:nvSpPr>
        <p:spPr>
          <a:xfrm>
            <a:off x="7574505" y="4490599"/>
            <a:ext cx="2186631" cy="646331"/>
          </a:xfrm>
          <a:prstGeom prst="rect">
            <a:avLst/>
          </a:prstGeom>
          <a:noFill/>
        </p:spPr>
        <p:txBody>
          <a:bodyPr wrap="square">
            <a:spAutoFit/>
          </a:bodyPr>
          <a:lstStyle/>
          <a:p>
            <a:pPr lvl="0" algn="ctr"/>
            <a:r>
              <a:rPr lang="en-US" sz="1200" b="1" dirty="0">
                <a:effectLst/>
                <a:latin typeface="Calibri Light" panose="020F0302020204030204" pitchFamily="34" charset="0"/>
                <a:ea typeface="Calibri Light" panose="020F0302020204030204" pitchFamily="34" charset="0"/>
                <a:cs typeface="Calibri Light" panose="020F0302020204030204" pitchFamily="34" charset="0"/>
              </a:rPr>
              <a:t>Share condition-related data </a:t>
            </a:r>
            <a:r>
              <a:rPr lang="en-US" sz="1200" dirty="0">
                <a:effectLst/>
                <a:latin typeface="Calibri Light" panose="020F0302020204030204" pitchFamily="34" charset="0"/>
                <a:ea typeface="Calibri Light" panose="020F0302020204030204" pitchFamily="34" charset="0"/>
                <a:cs typeface="Calibri Light" panose="020F0302020204030204" pitchFamily="34" charset="0"/>
              </a:rPr>
              <a:t>with your provider using a smart watch or other wearable device</a:t>
            </a:r>
            <a:endParaRPr lang="en-US"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3" name="Rectangle: Rounded Corners 32" descr="Person wearing a smart watch">
            <a:extLst>
              <a:ext uri="{FF2B5EF4-FFF2-40B4-BE49-F238E27FC236}">
                <a16:creationId xmlns:a16="http://schemas.microsoft.com/office/drawing/2014/main" id="{07A9A2BD-FA41-C646-9B53-B75365BA7B5F}"/>
              </a:ext>
            </a:extLst>
          </p:cNvPr>
          <p:cNvSpPr/>
          <p:nvPr/>
        </p:nvSpPr>
        <p:spPr>
          <a:xfrm>
            <a:off x="7566582" y="5153353"/>
            <a:ext cx="2194555" cy="1554477"/>
          </a:xfrm>
          <a:prstGeom prst="roundRect">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en-US" dirty="0"/>
          </a:p>
        </p:txBody>
      </p:sp>
      <p:sp>
        <p:nvSpPr>
          <p:cNvPr id="22" name="TextBox 21">
            <a:extLst>
              <a:ext uri="{FF2B5EF4-FFF2-40B4-BE49-F238E27FC236}">
                <a16:creationId xmlns:a16="http://schemas.microsoft.com/office/drawing/2014/main" id="{282A1308-CE3B-25F3-4F28-DA02D2AB784C}"/>
              </a:ext>
            </a:extLst>
          </p:cNvPr>
          <p:cNvSpPr txBox="1"/>
          <p:nvPr/>
        </p:nvSpPr>
        <p:spPr>
          <a:xfrm>
            <a:off x="8785675" y="5653947"/>
            <a:ext cx="931690" cy="461665"/>
          </a:xfrm>
          <a:prstGeom prst="rect">
            <a:avLst/>
          </a:prstGeom>
          <a:noFill/>
        </p:spPr>
        <p:txBody>
          <a:bodyPr wrap="square" rtlCol="0">
            <a:spAutoFit/>
          </a:bodyPr>
          <a:lstStyle/>
          <a:p>
            <a:pPr algn="ctr"/>
            <a:r>
              <a:rPr lang="en-US" sz="2400" b="1" dirty="0">
                <a:latin typeface="Calibri Light" panose="020F0302020204030204" pitchFamily="34" charset="0"/>
                <a:ea typeface="Calibri Light" panose="020F0302020204030204" pitchFamily="34" charset="0"/>
                <a:cs typeface="Calibri Light" panose="020F0302020204030204" pitchFamily="34" charset="0"/>
              </a:rPr>
              <a:t>19%</a:t>
            </a:r>
          </a:p>
        </p:txBody>
      </p:sp>
      <p:sp>
        <p:nvSpPr>
          <p:cNvPr id="34" name="Rectangle: Rounded Corners 33" descr="Old woman working in kitchen">
            <a:extLst>
              <a:ext uri="{FF2B5EF4-FFF2-40B4-BE49-F238E27FC236}">
                <a16:creationId xmlns:a16="http://schemas.microsoft.com/office/drawing/2014/main" id="{3A0E537C-2F98-1477-0346-C421365327CC}"/>
              </a:ext>
            </a:extLst>
          </p:cNvPr>
          <p:cNvSpPr/>
          <p:nvPr/>
        </p:nvSpPr>
        <p:spPr>
          <a:xfrm>
            <a:off x="9980891" y="5153353"/>
            <a:ext cx="2194555" cy="1554477"/>
          </a:xfrm>
          <a:prstGeom prst="roundRect">
            <a:avLst/>
          </a:prstGeom>
          <a:blipFill dpi="0" rotWithShape="1">
            <a:blip r:embed="rId10"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a:lstStyle/>
          <a:p>
            <a:endParaRPr lang="en-US" dirty="0"/>
          </a:p>
        </p:txBody>
      </p:sp>
      <p:sp>
        <p:nvSpPr>
          <p:cNvPr id="23" name="TextBox 22">
            <a:extLst>
              <a:ext uri="{FF2B5EF4-FFF2-40B4-BE49-F238E27FC236}">
                <a16:creationId xmlns:a16="http://schemas.microsoft.com/office/drawing/2014/main" id="{8E5505BB-E6CE-9842-B1DC-AFE2175E3793}"/>
              </a:ext>
            </a:extLst>
          </p:cNvPr>
          <p:cNvSpPr txBox="1"/>
          <p:nvPr/>
        </p:nvSpPr>
        <p:spPr>
          <a:xfrm>
            <a:off x="11463510" y="6278723"/>
            <a:ext cx="931690" cy="461665"/>
          </a:xfrm>
          <a:prstGeom prst="rect">
            <a:avLst/>
          </a:prstGeom>
          <a:noFill/>
        </p:spPr>
        <p:txBody>
          <a:bodyPr wrap="square" rtlCol="0">
            <a:spAutoFit/>
          </a:bodyPr>
          <a:lstStyle/>
          <a:p>
            <a:r>
              <a:rPr lang="en-US" sz="2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36%</a:t>
            </a:r>
          </a:p>
        </p:txBody>
      </p:sp>
      <p:sp>
        <p:nvSpPr>
          <p:cNvPr id="24" name="Speech Bubble: Rectangle with Corners Rounded 23">
            <a:extLst>
              <a:ext uri="{FF2B5EF4-FFF2-40B4-BE49-F238E27FC236}">
                <a16:creationId xmlns:a16="http://schemas.microsoft.com/office/drawing/2014/main" id="{E12BED73-CE67-9B48-BBA1-7B69471B5A5D}"/>
              </a:ext>
            </a:extLst>
          </p:cNvPr>
          <p:cNvSpPr/>
          <p:nvPr/>
        </p:nvSpPr>
        <p:spPr>
          <a:xfrm>
            <a:off x="417509" y="1063633"/>
            <a:ext cx="2683734" cy="853805"/>
          </a:xfrm>
          <a:prstGeom prst="wedgeRoundRectCallout">
            <a:avLst>
              <a:gd name="adj1" fmla="val 41579"/>
              <a:gd name="adj2" fmla="val -83887"/>
              <a:gd name="adj3" fmla="val 16667"/>
            </a:avLst>
          </a:prstGeom>
          <a:solidFill>
            <a:srgbClr val="DBD4BA"/>
          </a:solidFill>
          <a:ln>
            <a:solidFill>
              <a:srgbClr val="8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Calibri Light" panose="020F0302020204030204" pitchFamily="34" charset="0"/>
                <a:cs typeface="Calibri Light" panose="020F0302020204030204" pitchFamily="34" charset="0"/>
              </a:rPr>
              <a:t>“Brands must invest in people before people invest in brands.”</a:t>
            </a:r>
          </a:p>
          <a:p>
            <a:pPr algn="r"/>
            <a:r>
              <a:rPr lang="en-US" sz="1200" dirty="0">
                <a:solidFill>
                  <a:schemeClr val="tx1"/>
                </a:solidFill>
                <a:latin typeface="Calibri Light" panose="020F0302020204030204" pitchFamily="34" charset="0"/>
                <a:cs typeface="Calibri Light" panose="020F0302020204030204" pitchFamily="34" charset="0"/>
              </a:rPr>
              <a:t>-- Rob Klein</a:t>
            </a:r>
          </a:p>
        </p:txBody>
      </p:sp>
    </p:spTree>
    <p:extLst>
      <p:ext uri="{BB962C8B-B14F-4D97-AF65-F5344CB8AC3E}">
        <p14:creationId xmlns:p14="http://schemas.microsoft.com/office/powerpoint/2010/main" val="378687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31C9FCD-C638-B100-07E1-15798DE51652}"/>
              </a:ext>
            </a:extLst>
          </p:cNvPr>
          <p:cNvGraphicFramePr>
            <a:graphicFrameLocks noGrp="1"/>
          </p:cNvGraphicFramePr>
          <p:nvPr>
            <p:ph idx="1"/>
            <p:extLst>
              <p:ext uri="{D42A27DB-BD31-4B8C-83A1-F6EECF244321}">
                <p14:modId xmlns:p14="http://schemas.microsoft.com/office/powerpoint/2010/main" val="429337590"/>
              </p:ext>
            </p:extLst>
          </p:nvPr>
        </p:nvGraphicFramePr>
        <p:xfrm>
          <a:off x="2336800" y="1221983"/>
          <a:ext cx="9144000" cy="5699760"/>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1835432195"/>
                    </a:ext>
                  </a:extLst>
                </a:gridCol>
                <a:gridCol w="4572000">
                  <a:extLst>
                    <a:ext uri="{9D8B030D-6E8A-4147-A177-3AD203B41FA5}">
                      <a16:colId xmlns:a16="http://schemas.microsoft.com/office/drawing/2014/main" val="625177543"/>
                    </a:ext>
                  </a:extLst>
                </a:gridCol>
              </a:tblGrid>
              <a:tr h="0">
                <a:tc>
                  <a:txBody>
                    <a:bodyPr/>
                    <a:lstStyle/>
                    <a:p>
                      <a:pPr algn="r"/>
                      <a:r>
                        <a:rPr lang="en-US" sz="1800" b="0" dirty="0">
                          <a:latin typeface="Calibri Light" panose="020F0302020204030204" pitchFamily="34" charset="0"/>
                          <a:cs typeface="Calibri Light" panose="020F0302020204030204" pitchFamily="34" charset="0"/>
                        </a:rPr>
                        <a:t>Stop on the digital highway</a:t>
                      </a:r>
                    </a:p>
                  </a:txBody>
                  <a:tcPr marT="91440" marB="91440">
                    <a:lnR w="76200" cap="flat" cmpd="sng" algn="ctr">
                      <a:solidFill>
                        <a:schemeClr val="bg1"/>
                      </a:solidFill>
                      <a:prstDash val="solid"/>
                      <a:round/>
                      <a:headEnd type="none" w="med" len="med"/>
                      <a:tailEnd type="none" w="med" len="med"/>
                    </a:lnR>
                    <a:solidFill>
                      <a:schemeClr val="tx1">
                        <a:lumMod val="65000"/>
                        <a:lumOff val="35000"/>
                      </a:schemeClr>
                    </a:solidFill>
                  </a:tcPr>
                </a:tc>
                <a:tc>
                  <a:txBody>
                    <a:bodyPr/>
                    <a:lstStyle/>
                    <a:p>
                      <a:pPr algn="ctr"/>
                      <a:r>
                        <a:rPr lang="en-US" sz="1800" b="0" dirty="0">
                          <a:latin typeface="Calibri Light" panose="020F0302020204030204" pitchFamily="34" charset="0"/>
                          <a:cs typeface="Calibri Light" panose="020F0302020204030204" pitchFamily="34" charset="0"/>
                        </a:rPr>
                        <a:t>Target Audience</a:t>
                      </a:r>
                    </a:p>
                  </a:txBody>
                  <a:tcPr marT="91440" marB="91440">
                    <a:lnL w="76200" cap="flat" cmpd="sng" algn="ctr">
                      <a:solidFill>
                        <a:schemeClr val="bg1"/>
                      </a:solidFill>
                      <a:prstDash val="solid"/>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2018171974"/>
                  </a:ext>
                </a:extLst>
              </a:tr>
              <a:tr h="218757">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Sought out information about a medical condition</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Hispanics, Chronic condition</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2459016575"/>
                  </a:ext>
                </a:extLst>
              </a:tr>
              <a:tr h="218757">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Compared what different providers offer before choosing where to go</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Gen Z, Hispanics, Acute situation, Parents</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761403817"/>
                  </a:ext>
                </a:extLst>
              </a:tr>
              <a:tr h="218757">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Looked for and chose a new physician</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Gen Z, Asian Americans, Parents</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1006088587"/>
                  </a:ext>
                </a:extLst>
              </a:tr>
              <a:tr h="218757">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Scheduled a health care visit, test, procedure, etc.</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Gen Z, Higher income</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3995782451"/>
                  </a:ext>
                </a:extLst>
              </a:tr>
              <a:tr h="218757">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Had a virtual or telehealth visit with a provider</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Millennials and Gen X, Hispanics, Have a PCP, Acute and/or Chronic condition</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501280140"/>
                  </a:ext>
                </a:extLst>
              </a:tr>
              <a:tr h="218757">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Contacted your provider with a question or issue</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Women, Hispanics, Have a PCP, Chronic condition</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2454545884"/>
                  </a:ext>
                </a:extLst>
              </a:tr>
              <a:tr h="218757">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(Re)filled a prescription</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Women, not Gen Z, Have a PCP</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3794486462"/>
                  </a:ext>
                </a:extLst>
              </a:tr>
              <a:tr h="0">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Paid a medical bill</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Healthy, Higher income</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2521373920"/>
                  </a:ext>
                </a:extLst>
              </a:tr>
              <a:tr h="0">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Share condition-related data with your provider using a smart watch or other wearable device</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Men, Gen Z, Hispanics, Lower income</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1793354628"/>
                  </a:ext>
                </a:extLst>
              </a:tr>
              <a:tr h="0">
                <a:tc>
                  <a:txBody>
                    <a:bodyPr/>
                    <a:lstStyle/>
                    <a:p>
                      <a:pPr algn="r" fontAlgn="b"/>
                      <a:r>
                        <a:rPr lang="en-US" sz="1600" b="0" i="0" u="none" strike="noStrike" dirty="0">
                          <a:solidFill>
                            <a:srgbClr val="000000"/>
                          </a:solidFill>
                          <a:effectLst/>
                          <a:latin typeface="Calibri Light" panose="020F0302020204030204" pitchFamily="34" charset="0"/>
                          <a:cs typeface="Calibri Light" panose="020F0302020204030204" pitchFamily="34" charset="0"/>
                        </a:rPr>
                        <a:t>Manage your overall health using a digital tool that interacts with your provider</a:t>
                      </a:r>
                    </a:p>
                  </a:txBody>
                  <a:tcPr marT="91440" marB="91440" anchor="ctr">
                    <a:lnR w="76200" cap="flat" cmpd="sng" algn="ctr">
                      <a:solidFill>
                        <a:schemeClr val="bg1"/>
                      </a:solidFill>
                      <a:prstDash val="solid"/>
                      <a:round/>
                      <a:headEnd type="none" w="med" len="med"/>
                      <a:tailEnd type="none" w="med" len="med"/>
                    </a:lnR>
                    <a:solidFill>
                      <a:srgbClr val="DBD4BA">
                        <a:alpha val="50196"/>
                      </a:srgbClr>
                    </a:solidFill>
                  </a:tcPr>
                </a:tc>
                <a:tc>
                  <a:txBody>
                    <a:bodyPr/>
                    <a:lstStyle/>
                    <a:p>
                      <a:pPr algn="ctr"/>
                      <a:r>
                        <a:rPr lang="en-US" sz="1600" dirty="0">
                          <a:latin typeface="Calibri Light" panose="020F0302020204030204" pitchFamily="34" charset="0"/>
                          <a:cs typeface="Calibri Light" panose="020F0302020204030204" pitchFamily="34" charset="0"/>
                        </a:rPr>
                        <a:t>Gen Z, Hispanics, Have a PCP</a:t>
                      </a:r>
                    </a:p>
                  </a:txBody>
                  <a:tcPr marT="91440" marB="91440" anchor="ctr">
                    <a:lnL w="76200" cap="flat" cmpd="sng" algn="ctr">
                      <a:solidFill>
                        <a:schemeClr val="bg1"/>
                      </a:solidFill>
                      <a:prstDash val="solid"/>
                      <a:round/>
                      <a:headEnd type="none" w="med" len="med"/>
                      <a:tailEnd type="none" w="med" len="med"/>
                    </a:lnL>
                    <a:solidFill>
                      <a:srgbClr val="DBD4BA">
                        <a:alpha val="50196"/>
                      </a:srgbClr>
                    </a:solidFill>
                  </a:tcPr>
                </a:tc>
                <a:extLst>
                  <a:ext uri="{0D108BD9-81ED-4DB2-BD59-A6C34878D82A}">
                    <a16:rowId xmlns:a16="http://schemas.microsoft.com/office/drawing/2014/main" val="3295354525"/>
                  </a:ext>
                </a:extLst>
              </a:tr>
            </a:tbl>
          </a:graphicData>
        </a:graphic>
      </p:graphicFrame>
      <p:sp>
        <p:nvSpPr>
          <p:cNvPr id="3" name="Slide Number Placeholder 2">
            <a:extLst>
              <a:ext uri="{FF2B5EF4-FFF2-40B4-BE49-F238E27FC236}">
                <a16:creationId xmlns:a16="http://schemas.microsoft.com/office/drawing/2014/main" id="{1345B692-3833-AD2F-448C-F47525F3F546}"/>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25</a:t>
            </a:fld>
            <a:endParaRPr lang="en-US" dirty="0"/>
          </a:p>
        </p:txBody>
      </p:sp>
      <p:sp>
        <p:nvSpPr>
          <p:cNvPr id="4" name="Title 3">
            <a:extLst>
              <a:ext uri="{FF2B5EF4-FFF2-40B4-BE49-F238E27FC236}">
                <a16:creationId xmlns:a16="http://schemas.microsoft.com/office/drawing/2014/main" id="{A2E010D8-FE3A-9BAC-E6DB-17797DCFE36C}"/>
              </a:ext>
            </a:extLst>
          </p:cNvPr>
          <p:cNvSpPr>
            <a:spLocks noGrp="1"/>
          </p:cNvSpPr>
          <p:nvPr>
            <p:ph type="title"/>
          </p:nvPr>
        </p:nvSpPr>
        <p:spPr/>
        <p:txBody>
          <a:bodyPr/>
          <a:lstStyle/>
          <a:p>
            <a:r>
              <a:rPr lang="en-US" dirty="0"/>
              <a:t>Look who is already on the digital health care highway…</a:t>
            </a:r>
          </a:p>
        </p:txBody>
      </p:sp>
      <p:sp>
        <p:nvSpPr>
          <p:cNvPr id="5" name="TextBox 4">
            <a:extLst>
              <a:ext uri="{FF2B5EF4-FFF2-40B4-BE49-F238E27FC236}">
                <a16:creationId xmlns:a16="http://schemas.microsoft.com/office/drawing/2014/main" id="{BBD2B5F8-6BB6-10D5-9FC3-80AE6D205EEA}"/>
              </a:ext>
            </a:extLst>
          </p:cNvPr>
          <p:cNvSpPr txBox="1"/>
          <p:nvPr/>
        </p:nvSpPr>
        <p:spPr>
          <a:xfrm>
            <a:off x="5461573" y="7397753"/>
            <a:ext cx="6908242" cy="261610"/>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Q22	Which of the following healthcare experiences, if any, have you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experienced digitally?</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(n=1,005)</a:t>
            </a:r>
          </a:p>
        </p:txBody>
      </p:sp>
    </p:spTree>
    <p:extLst>
      <p:ext uri="{BB962C8B-B14F-4D97-AF65-F5344CB8AC3E}">
        <p14:creationId xmlns:p14="http://schemas.microsoft.com/office/powerpoint/2010/main" val="399147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77AB-7403-997D-63A8-500AB97471F4}"/>
              </a:ext>
            </a:extLst>
          </p:cNvPr>
          <p:cNvSpPr>
            <a:spLocks noGrp="1"/>
          </p:cNvSpPr>
          <p:nvPr>
            <p:ph type="title"/>
          </p:nvPr>
        </p:nvSpPr>
        <p:spPr/>
        <p:txBody>
          <a:bodyPr>
            <a:normAutofit/>
          </a:bodyPr>
          <a:lstStyle/>
          <a:p>
            <a:r>
              <a:rPr lang="en-US" sz="3200" dirty="0">
                <a:solidFill>
                  <a:srgbClr val="FFFFCC"/>
                </a:solidFill>
              </a:rPr>
              <a:t>hospital reviews &amp; ratings</a:t>
            </a:r>
          </a:p>
        </p:txBody>
      </p:sp>
      <p:sp>
        <p:nvSpPr>
          <p:cNvPr id="4" name="Slide Number Placeholder 3">
            <a:extLst>
              <a:ext uri="{FF2B5EF4-FFF2-40B4-BE49-F238E27FC236}">
                <a16:creationId xmlns:a16="http://schemas.microsoft.com/office/drawing/2014/main" id="{C4AC30D7-0D88-FCC8-2079-417B1E14BA9C}"/>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26</a:t>
            </a:fld>
            <a:endParaRPr lang="en-US" dirty="0">
              <a:solidFill>
                <a:srgbClr val="FAAB1C"/>
              </a:solidFill>
            </a:endParaRPr>
          </a:p>
        </p:txBody>
      </p:sp>
      <p:pic>
        <p:nvPicPr>
          <p:cNvPr id="5" name="Picture 4" descr="Hand placing stars">
            <a:extLst>
              <a:ext uri="{FF2B5EF4-FFF2-40B4-BE49-F238E27FC236}">
                <a16:creationId xmlns:a16="http://schemas.microsoft.com/office/drawing/2014/main" id="{C6EBC4EF-62BD-FDA8-B2A2-C7C5F89BFE61}"/>
              </a:ext>
            </a:extLst>
          </p:cNvPr>
          <p:cNvPicPr>
            <a:picLocks noChangeAspect="1"/>
          </p:cNvPicPr>
          <p:nvPr/>
        </p:nvPicPr>
        <p:blipFill>
          <a:blip r:embed="rId2" cstate="print">
            <a:alphaModFix amt="75000"/>
            <a:extLst>
              <a:ext uri="{28A0092B-C50C-407E-A947-70E740481C1C}">
                <a14:useLocalDpi xmlns:a14="http://schemas.microsoft.com/office/drawing/2010/main" val="0"/>
              </a:ext>
            </a:extLst>
          </a:blip>
          <a:stretch>
            <a:fillRect/>
          </a:stretch>
        </p:blipFill>
        <p:spPr>
          <a:xfrm>
            <a:off x="965200" y="2389686"/>
            <a:ext cx="3425591" cy="2286000"/>
          </a:xfrm>
          <a:prstGeom prst="ellipse">
            <a:avLst/>
          </a:prstGeom>
          <a:ln>
            <a:noFill/>
          </a:ln>
          <a:effectLst>
            <a:softEdge rad="112500"/>
          </a:effectLst>
        </p:spPr>
      </p:pic>
    </p:spTree>
    <p:extLst>
      <p:ext uri="{BB962C8B-B14F-4D97-AF65-F5344CB8AC3E}">
        <p14:creationId xmlns:p14="http://schemas.microsoft.com/office/powerpoint/2010/main" val="317326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9BEBD6-763B-0FA3-2A38-63EC5F5C88BD}"/>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27</a:t>
            </a:fld>
            <a:endParaRPr lang="en-US" dirty="0"/>
          </a:p>
        </p:txBody>
      </p:sp>
      <p:grpSp>
        <p:nvGrpSpPr>
          <p:cNvPr id="32" name="Group 31">
            <a:extLst>
              <a:ext uri="{FF2B5EF4-FFF2-40B4-BE49-F238E27FC236}">
                <a16:creationId xmlns:a16="http://schemas.microsoft.com/office/drawing/2014/main" id="{ECDC26F2-8FC1-83F0-B74B-676921DE717F}"/>
              </a:ext>
            </a:extLst>
          </p:cNvPr>
          <p:cNvGrpSpPr/>
          <p:nvPr/>
        </p:nvGrpSpPr>
        <p:grpSpPr>
          <a:xfrm>
            <a:off x="4080289" y="1533840"/>
            <a:ext cx="5733421" cy="4630187"/>
            <a:chOff x="1833563" y="1707653"/>
            <a:chExt cx="3769257" cy="3159621"/>
          </a:xfrm>
        </p:grpSpPr>
        <p:pic>
          <p:nvPicPr>
            <p:cNvPr id="33" name="Picture 2" descr="I:\SD\GR_SANA\photo\award\i-mac2.png">
              <a:extLst>
                <a:ext uri="{FF2B5EF4-FFF2-40B4-BE49-F238E27FC236}">
                  <a16:creationId xmlns:a16="http://schemas.microsoft.com/office/drawing/2014/main" id="{B3449F21-CE2B-D41E-5234-ACC47653F3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63" y="1707653"/>
              <a:ext cx="3769257" cy="315962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D1B0E612-C86E-1028-A39C-53B241DA2A2B}"/>
                </a:ext>
              </a:extLst>
            </p:cNvPr>
            <p:cNvSpPr/>
            <p:nvPr/>
          </p:nvSpPr>
          <p:spPr>
            <a:xfrm>
              <a:off x="2051720" y="1916779"/>
              <a:ext cx="3350353" cy="187910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8A908"/>
                  </a:solidFill>
                  <a:effectLst/>
                  <a:uLnTx/>
                  <a:uFillTx/>
                  <a:latin typeface="Calibri Light" panose="020F0302020204030204" pitchFamily="34" charset="0"/>
                  <a:cs typeface="Calibri Light" panose="020F0302020204030204" pitchFamily="34" charset="0"/>
                </a:rPr>
                <a:t>Most Useful Source for Information on Hospitals before Choosing One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effectLst/>
                <a:uLnTx/>
                <a:uFillTx/>
                <a:latin typeface="Calibri Light" panose="020F0302020204030204" pitchFamily="34" charset="0"/>
                <a:cs typeface="Calibri Light" panose="020F0302020204030204" pitchFamily="34" charset="0"/>
              </a:endParaRPr>
            </a:p>
            <a:p>
              <a:pPr algn="ctr" defTabSz="914400">
                <a:defRPr/>
              </a:pPr>
              <a:r>
                <a:rPr lang="en-US" sz="2400" b="1" kern="0" dirty="0">
                  <a:solidFill>
                    <a:srgbClr val="478CB2"/>
                  </a:solidFill>
                  <a:latin typeface="Calibri Light" panose="020F0302020204030204" pitchFamily="34" charset="0"/>
                  <a:cs typeface="Calibri Light" panose="020F0302020204030204" pitchFamily="34" charset="0"/>
                </a:rPr>
                <a:t>Online patient review sites: 43% </a:t>
              </a:r>
              <a:r>
                <a:rPr lang="en-US" sz="1600" b="1" kern="0" dirty="0">
                  <a:solidFill>
                    <a:srgbClr val="478CB2"/>
                  </a:solidFill>
                  <a:latin typeface="Calibri Light" panose="020F0302020204030204" pitchFamily="34" charset="0"/>
                  <a:cs typeface="Calibri Light" panose="020F0302020204030204" pitchFamily="34" charset="0"/>
                </a:rPr>
                <a:t>(39% 2023)</a:t>
              </a:r>
              <a:endParaRPr lang="en-US" sz="2400" b="1" kern="0" dirty="0">
                <a:solidFill>
                  <a:srgbClr val="478CB2"/>
                </a:solidFill>
                <a:latin typeface="Calibri Light" panose="020F0302020204030204" pitchFamily="34" charset="0"/>
                <a:cs typeface="Calibri Light" panose="020F03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2">
                      <a:lumMod val="50000"/>
                    </a:schemeClr>
                  </a:solidFill>
                  <a:effectLst/>
                  <a:uLnTx/>
                  <a:uFillTx/>
                  <a:latin typeface="Calibri Light" panose="020F0302020204030204" pitchFamily="34" charset="0"/>
                  <a:cs typeface="Calibri Light" panose="020F0302020204030204" pitchFamily="34" charset="0"/>
                </a:rPr>
                <a:t>Quality ranking organizations: </a:t>
              </a:r>
              <a:r>
                <a:rPr lang="en-US" kern="0" dirty="0">
                  <a:solidFill>
                    <a:schemeClr val="bg2">
                      <a:lumMod val="50000"/>
                    </a:schemeClr>
                  </a:solidFill>
                  <a:latin typeface="Calibri Light" panose="020F0302020204030204" pitchFamily="34" charset="0"/>
                  <a:cs typeface="Calibri Light" panose="020F0302020204030204" pitchFamily="34" charset="0"/>
                </a:rPr>
                <a:t>25</a:t>
              </a:r>
              <a:r>
                <a:rPr kumimoji="0" lang="en-US" b="0" i="0" u="none" strike="noStrike" kern="0" cap="none" spc="0" normalizeH="0" baseline="0" noProof="0" dirty="0">
                  <a:ln>
                    <a:noFill/>
                  </a:ln>
                  <a:solidFill>
                    <a:schemeClr val="bg2">
                      <a:lumMod val="50000"/>
                    </a:schemeClr>
                  </a:solidFill>
                  <a:effectLst/>
                  <a:uLnTx/>
                  <a:uFillTx/>
                  <a:latin typeface="Calibri Light" panose="020F0302020204030204" pitchFamily="34" charset="0"/>
                  <a:cs typeface="Calibri Light" panose="020F0302020204030204" pitchFamily="34" charset="0"/>
                </a:rPr>
                <a:t>%</a:t>
              </a:r>
              <a:r>
                <a:rPr kumimoji="0" lang="en-US" sz="1400" b="0" i="0" u="none" strike="noStrike" kern="0" cap="none" spc="0" normalizeH="0" baseline="0" noProof="0" dirty="0">
                  <a:ln>
                    <a:noFill/>
                  </a:ln>
                  <a:solidFill>
                    <a:schemeClr val="bg2">
                      <a:lumMod val="50000"/>
                    </a:schemeClr>
                  </a:solidFill>
                  <a:effectLst/>
                  <a:uLnTx/>
                  <a:uFillTx/>
                  <a:latin typeface="Calibri Light" panose="020F0302020204030204" pitchFamily="34" charset="0"/>
                  <a:cs typeface="Calibri Light" panose="020F0302020204030204" pitchFamily="34" charset="0"/>
                </a:rPr>
                <a:t> (25% 2023)</a:t>
              </a:r>
              <a:endParaRPr kumimoji="0" lang="en-US" b="0" i="0" u="none" strike="noStrike" kern="0" cap="none" spc="0" normalizeH="0" baseline="0" noProof="0" dirty="0">
                <a:ln>
                  <a:noFill/>
                </a:ln>
                <a:solidFill>
                  <a:schemeClr val="bg2">
                    <a:lumMod val="50000"/>
                  </a:schemeClr>
                </a:solidFill>
                <a:effectLst/>
                <a:uLnTx/>
                <a:uFillTx/>
                <a:latin typeface="Calibri Light" panose="020F0302020204030204" pitchFamily="34" charset="0"/>
                <a:cs typeface="Calibri Light" panose="020F03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rPr>
                <a:t>Neither: 17%</a:t>
              </a:r>
              <a:r>
                <a:rPr kumimoji="0" lang="en-US" sz="140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rPr>
                <a:t> (25% 2023)</a:t>
              </a:r>
              <a:endParaRPr kumimoji="0" lang="en-US" sz="180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chemeClr val="tx1">
                      <a:lumMod val="50000"/>
                      <a:lumOff val="50000"/>
                    </a:schemeClr>
                  </a:solidFill>
                  <a:latin typeface="Calibri Light" panose="020F0302020204030204" pitchFamily="34" charset="0"/>
                  <a:cs typeface="Calibri Light" panose="020F0302020204030204" pitchFamily="34" charset="0"/>
                </a:rPr>
                <a:t>Not sure: 14%</a:t>
              </a:r>
              <a:r>
                <a:rPr lang="en-US" sz="1200" kern="0" dirty="0">
                  <a:solidFill>
                    <a:schemeClr val="tx1">
                      <a:lumMod val="50000"/>
                      <a:lumOff val="50000"/>
                    </a:schemeClr>
                  </a:solidFill>
                  <a:latin typeface="Calibri Light" panose="020F0302020204030204" pitchFamily="34" charset="0"/>
                  <a:cs typeface="Calibri Light" panose="020F0302020204030204" pitchFamily="34" charset="0"/>
                </a:rPr>
                <a:t> (11% 2023)</a:t>
              </a:r>
              <a:endParaRPr kumimoji="0" lang="uk-UA" sz="1600" b="0" i="0" u="none" strike="noStrike" kern="0" cap="none" spc="0" normalizeH="0" baseline="0" noProof="0" dirty="0">
                <a:ln>
                  <a:noFill/>
                </a:ln>
                <a:solidFill>
                  <a:schemeClr val="tx1">
                    <a:lumMod val="50000"/>
                    <a:lumOff val="50000"/>
                  </a:schemeClr>
                </a:solidFill>
                <a:effectLst/>
                <a:uLnTx/>
                <a:uFillTx/>
                <a:latin typeface="Calibri Light" panose="020F0302020204030204" pitchFamily="34" charset="0"/>
                <a:cs typeface="Calibri Light" panose="020F0302020204030204" pitchFamily="34" charset="0"/>
              </a:endParaRPr>
            </a:p>
          </p:txBody>
        </p:sp>
      </p:grpSp>
      <p:sp>
        <p:nvSpPr>
          <p:cNvPr id="6" name="TextBox 5">
            <a:extLst>
              <a:ext uri="{FF2B5EF4-FFF2-40B4-BE49-F238E27FC236}">
                <a16:creationId xmlns:a16="http://schemas.microsoft.com/office/drawing/2014/main" id="{46462F07-41C6-E8EA-9080-8DB585102B54}"/>
              </a:ext>
            </a:extLst>
          </p:cNvPr>
          <p:cNvSpPr txBox="1"/>
          <p:nvPr/>
        </p:nvSpPr>
        <p:spPr>
          <a:xfrm>
            <a:off x="5077370" y="7214592"/>
            <a:ext cx="7772400" cy="430887"/>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Q23	Now, if you were looking online for information to compare different hospitals before you decided on which hospital to choose which of the following sources of information, if either, would you more likely find useful in your decision-making? (n=1,005)</a:t>
            </a:r>
          </a:p>
        </p:txBody>
      </p:sp>
      <p:sp>
        <p:nvSpPr>
          <p:cNvPr id="9" name="Title 8">
            <a:extLst>
              <a:ext uri="{FF2B5EF4-FFF2-40B4-BE49-F238E27FC236}">
                <a16:creationId xmlns:a16="http://schemas.microsoft.com/office/drawing/2014/main" id="{E7C857BF-78C3-A6C8-827F-D354ED4B592A}"/>
              </a:ext>
            </a:extLst>
          </p:cNvPr>
          <p:cNvSpPr>
            <a:spLocks noGrp="1"/>
          </p:cNvSpPr>
          <p:nvPr>
            <p:ph type="title"/>
          </p:nvPr>
        </p:nvSpPr>
        <p:spPr>
          <a:xfrm>
            <a:off x="515174" y="62346"/>
            <a:ext cx="12878001" cy="683627"/>
          </a:xfrm>
        </p:spPr>
        <p:txBody>
          <a:bodyPr>
            <a:noAutofit/>
          </a:bodyPr>
          <a:lstStyle/>
          <a:p>
            <a:r>
              <a:rPr lang="en-US" dirty="0"/>
              <a:t>Patient satisfaction is no longer just a retention strategy… patients review you online and others listen, and that can drive net-new business or limit it (i.e., a customer acquisition strategy)</a:t>
            </a:r>
          </a:p>
        </p:txBody>
      </p:sp>
      <p:sp>
        <p:nvSpPr>
          <p:cNvPr id="10" name="Speech Bubble: Rectangle with Corners Rounded 9">
            <a:extLst>
              <a:ext uri="{FF2B5EF4-FFF2-40B4-BE49-F238E27FC236}">
                <a16:creationId xmlns:a16="http://schemas.microsoft.com/office/drawing/2014/main" id="{BCBEB909-D17F-B0CA-0B8C-1663F6AC2FAF}"/>
              </a:ext>
            </a:extLst>
          </p:cNvPr>
          <p:cNvSpPr/>
          <p:nvPr/>
        </p:nvSpPr>
        <p:spPr>
          <a:xfrm>
            <a:off x="726090" y="3123367"/>
            <a:ext cx="2743200" cy="1454727"/>
          </a:xfrm>
          <a:prstGeom prst="wedgeRoundRectCallout">
            <a:avLst>
              <a:gd name="adj1" fmla="val 86447"/>
              <a:gd name="adj2" fmla="val -34709"/>
              <a:gd name="adj3" fmla="val 16667"/>
            </a:avLst>
          </a:prstGeom>
          <a:solidFill>
            <a:srgbClr val="478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Light" panose="020F0302020204030204" pitchFamily="34" charset="0"/>
                <a:cs typeface="Calibri Light" panose="020F0302020204030204" pitchFamily="34" charset="0"/>
              </a:rPr>
              <a:t>Especially among Women, Millennials and Gen X, and Parents</a:t>
            </a:r>
          </a:p>
        </p:txBody>
      </p:sp>
    </p:spTree>
    <p:extLst>
      <p:ext uri="{BB962C8B-B14F-4D97-AF65-F5344CB8AC3E}">
        <p14:creationId xmlns:p14="http://schemas.microsoft.com/office/powerpoint/2010/main" val="3006239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CBFA-1AA7-D1E7-F351-0597B128677A}"/>
              </a:ext>
            </a:extLst>
          </p:cNvPr>
          <p:cNvSpPr>
            <a:spLocks noGrp="1"/>
          </p:cNvSpPr>
          <p:nvPr>
            <p:ph type="title"/>
          </p:nvPr>
        </p:nvSpPr>
        <p:spPr/>
        <p:txBody>
          <a:bodyPr>
            <a:normAutofit/>
          </a:bodyPr>
          <a:lstStyle/>
          <a:p>
            <a:r>
              <a:rPr lang="en-US" sz="3200" dirty="0">
                <a:solidFill>
                  <a:srgbClr val="FFFFCC"/>
                </a:solidFill>
              </a:rPr>
              <a:t>Comfort level with aI</a:t>
            </a:r>
          </a:p>
        </p:txBody>
      </p:sp>
      <p:sp>
        <p:nvSpPr>
          <p:cNvPr id="4" name="Slide Number Placeholder 3">
            <a:extLst>
              <a:ext uri="{FF2B5EF4-FFF2-40B4-BE49-F238E27FC236}">
                <a16:creationId xmlns:a16="http://schemas.microsoft.com/office/drawing/2014/main" id="{E23E6D7F-F7F4-1E14-0FFC-9BBC1D57EF42}"/>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28</a:t>
            </a:fld>
            <a:endParaRPr lang="en-US" dirty="0">
              <a:solidFill>
                <a:srgbClr val="FAAB1C"/>
              </a:solidFill>
            </a:endParaRPr>
          </a:p>
        </p:txBody>
      </p:sp>
      <p:pic>
        <p:nvPicPr>
          <p:cNvPr id="2052" name="Picture 4" descr="Artificial Intelligence in Indonesia - The current state and its opportunities">
            <a:extLst>
              <a:ext uri="{FF2B5EF4-FFF2-40B4-BE49-F238E27FC236}">
                <a16:creationId xmlns:a16="http://schemas.microsoft.com/office/drawing/2014/main" id="{6C3AC150-B2FD-5051-E1AE-068388871A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6" r="1886" b="-606"/>
          <a:stretch/>
        </p:blipFill>
        <p:spPr bwMode="auto">
          <a:xfrm>
            <a:off x="812800" y="2693035"/>
            <a:ext cx="3422650"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9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2C5661-16A9-475C-990F-8F035E28B402}"/>
              </a:ext>
            </a:extLst>
          </p:cNvPr>
          <p:cNvSpPr>
            <a:spLocks noGrp="1"/>
          </p:cNvSpPr>
          <p:nvPr>
            <p:ph type="sldNum" sz="quarter" idx="12"/>
          </p:nvPr>
        </p:nvSpPr>
        <p:spPr>
          <a:xfrm>
            <a:off x="12577148" y="7405254"/>
            <a:ext cx="1193797" cy="304800"/>
          </a:xfrm>
        </p:spPr>
        <p:txBody>
          <a:bodyPr/>
          <a:lstStyle/>
          <a:p>
            <a:r>
              <a:rPr lang="en-US" dirty="0"/>
              <a:t>Page </a:t>
            </a:r>
            <a:fld id="{BA7A251D-85F2-4855-B559-A3CA3B7FBA69}" type="slidenum">
              <a:rPr lang="en-US" smtClean="0"/>
              <a:pPr/>
              <a:t>2</a:t>
            </a:fld>
            <a:endParaRPr lang="en-US" dirty="0"/>
          </a:p>
        </p:txBody>
      </p:sp>
      <p:sp>
        <p:nvSpPr>
          <p:cNvPr id="3" name="Title 2"/>
          <p:cNvSpPr>
            <a:spLocks noGrp="1"/>
          </p:cNvSpPr>
          <p:nvPr>
            <p:ph type="title"/>
          </p:nvPr>
        </p:nvSpPr>
        <p:spPr>
          <a:xfrm>
            <a:off x="534001" y="191271"/>
            <a:ext cx="12878001" cy="547425"/>
          </a:xfrm>
        </p:spPr>
        <p:txBody>
          <a:bodyPr>
            <a:normAutofit/>
          </a:bodyPr>
          <a:lstStyle/>
          <a:p>
            <a:r>
              <a:rPr lang="en-US" dirty="0">
                <a:solidFill>
                  <a:srgbClr val="478CB2"/>
                </a:solidFill>
                <a:latin typeface="Constantia" panose="02030602050306030303" pitchFamily="18" charset="0"/>
              </a:rPr>
              <a:t>Introduction</a:t>
            </a:r>
          </a:p>
        </p:txBody>
      </p:sp>
      <p:sp>
        <p:nvSpPr>
          <p:cNvPr id="4" name="Rectangle: Rounded Corners 3">
            <a:extLst>
              <a:ext uri="{FF2B5EF4-FFF2-40B4-BE49-F238E27FC236}">
                <a16:creationId xmlns:a16="http://schemas.microsoft.com/office/drawing/2014/main" id="{692A1BB5-C132-3F85-2F5A-0BC23E8EA96E}"/>
              </a:ext>
            </a:extLst>
          </p:cNvPr>
          <p:cNvSpPr/>
          <p:nvPr/>
        </p:nvSpPr>
        <p:spPr>
          <a:xfrm>
            <a:off x="1466314" y="1301447"/>
            <a:ext cx="10975720" cy="4489753"/>
          </a:xfrm>
          <a:prstGeom prst="roundRect">
            <a:avLst/>
          </a:prstGeom>
          <a:solidFill>
            <a:srgbClr val="FAAB1C"/>
          </a:solidFill>
          <a:ln>
            <a:noFill/>
          </a:ln>
          <a:effectLst/>
        </p:spPr>
        <p:style>
          <a:lnRef idx="1">
            <a:schemeClr val="accent1"/>
          </a:lnRef>
          <a:fillRef idx="3">
            <a:schemeClr val="accent1"/>
          </a:fillRef>
          <a:effectRef idx="2">
            <a:schemeClr val="accent1"/>
          </a:effectRef>
          <a:fontRef idx="minor">
            <a:schemeClr val="lt1"/>
          </a:fontRef>
        </p:style>
        <p:txBody>
          <a:bodyPr wrap="square" lIns="2926080" tIns="172720" rIns="294640" bIns="17272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lt1"/>
                </a:solidFill>
                <a:effectLst/>
                <a:uFillTx/>
                <a:latin typeface="+mn-lt"/>
                <a:ea typeface="+mn-ea"/>
                <a:cs typeface="+mn-cs"/>
                <a:sym typeface="Helvetica Neue"/>
              </a:defRPr>
            </a:lvl9pPr>
          </a:lstStyle>
          <a:p>
            <a:pPr algn="l" defTabSz="1219170" fontAlgn="base" hangingPunct="1">
              <a:spcBef>
                <a:spcPts val="1600"/>
              </a:spcBef>
              <a:spcAft>
                <a:spcPct val="0"/>
              </a:spcAft>
              <a:defRPr/>
            </a:pPr>
            <a:endParaRPr lang="en-US" sz="2000" b="1"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 name="Graphic 3">
            <a:extLst>
              <a:ext uri="{FF2B5EF4-FFF2-40B4-BE49-F238E27FC236}">
                <a16:creationId xmlns:a16="http://schemas.microsoft.com/office/drawing/2014/main" id="{8261369F-E5F3-DF42-D458-86A3571B48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7672" y="1724091"/>
            <a:ext cx="552189" cy="577815"/>
          </a:xfrm>
          <a:prstGeom prst="rect">
            <a:avLst/>
          </a:prstGeom>
        </p:spPr>
      </p:pic>
      <p:cxnSp>
        <p:nvCxnSpPr>
          <p:cNvPr id="7" name="Straight Arrow Connector 6">
            <a:extLst>
              <a:ext uri="{FF2B5EF4-FFF2-40B4-BE49-F238E27FC236}">
                <a16:creationId xmlns:a16="http://schemas.microsoft.com/office/drawing/2014/main" id="{B2B610E4-26DE-4681-14CC-D3983B34E4D6}"/>
              </a:ext>
            </a:extLst>
          </p:cNvPr>
          <p:cNvCxnSpPr/>
          <p:nvPr/>
        </p:nvCxnSpPr>
        <p:spPr>
          <a:xfrm>
            <a:off x="2342160" y="1730700"/>
            <a:ext cx="7622" cy="588602"/>
          </a:xfrm>
          <a:prstGeom prst="straightConnector1">
            <a:avLst/>
          </a:prstGeom>
          <a:solidFill>
            <a:schemeClr val="accent6"/>
          </a:solid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8" name="Content Placeholder 10">
            <a:extLst>
              <a:ext uri="{FF2B5EF4-FFF2-40B4-BE49-F238E27FC236}">
                <a16:creationId xmlns:a16="http://schemas.microsoft.com/office/drawing/2014/main" id="{E0AE927E-4A7C-77F5-DA4D-A607FAAF26F4}"/>
              </a:ext>
            </a:extLst>
          </p:cNvPr>
          <p:cNvSpPr>
            <a:spLocks noGrp="1"/>
          </p:cNvSpPr>
          <p:nvPr>
            <p:ph idx="1"/>
          </p:nvPr>
        </p:nvSpPr>
        <p:spPr>
          <a:xfrm>
            <a:off x="2412921" y="1676401"/>
            <a:ext cx="9296479" cy="4038600"/>
          </a:xfrm>
        </p:spPr>
        <p:txBody>
          <a:bodyPr anchor="t">
            <a:noAutofit/>
          </a:bodyPr>
          <a:lstStyle/>
          <a:p>
            <a:pPr marL="0" indent="0">
              <a:spcBef>
                <a:spcPts val="0"/>
              </a:spcBef>
              <a:spcAft>
                <a:spcPts val="2400"/>
              </a:spcAft>
              <a:buClr>
                <a:schemeClr val="bg1"/>
              </a:buClr>
              <a:buSzPct val="125000"/>
              <a:buNone/>
            </a:pPr>
            <a:r>
              <a:rPr lang="en-US" sz="2000" dirty="0"/>
              <a:t>Klein &amp; Partners has conducted an annual national online survey among consumers across a wide variety of health care topics for many years.  This edition focuses on a wide range of topics from COVID-brain to primary care access challenges to AI in health care to pricing and billing to many more.</a:t>
            </a:r>
          </a:p>
          <a:p>
            <a:pPr marL="0" indent="0">
              <a:spcBef>
                <a:spcPts val="0"/>
              </a:spcBef>
              <a:spcAft>
                <a:spcPts val="2400"/>
              </a:spcAft>
              <a:buClr>
                <a:schemeClr val="bg1"/>
              </a:buClr>
              <a:buSzPct val="125000"/>
              <a:buNone/>
            </a:pPr>
            <a:r>
              <a:rPr lang="en-US" sz="2000" dirty="0"/>
              <a:t>Feel free to use any of these charts and share with your colleagues.  We just ask that you acknowledge </a:t>
            </a:r>
            <a:r>
              <a:rPr lang="en-US" sz="2000" b="1" dirty="0"/>
              <a:t>Klein &amp; Partners: 2024 NCIS</a:t>
            </a:r>
            <a:r>
              <a:rPr lang="en-US" sz="2000" dirty="0"/>
              <a:t> as the source of the information.</a:t>
            </a:r>
          </a:p>
          <a:p>
            <a:pPr marL="0" indent="0">
              <a:spcBef>
                <a:spcPts val="0"/>
              </a:spcBef>
              <a:spcAft>
                <a:spcPts val="2400"/>
              </a:spcAft>
              <a:buClr>
                <a:schemeClr val="bg1"/>
              </a:buClr>
              <a:buSzPct val="125000"/>
              <a:buNone/>
            </a:pPr>
            <a:r>
              <a:rPr lang="en-US" sz="2000" dirty="0"/>
              <a:t>Many of these topics have additional data available for further analysis or discussion.  If you are interested in learning more, please contact us.  We’d be happy to present this information or do a deeper dive on any particular ‘chapter’ of the research with you and your team.</a:t>
            </a:r>
          </a:p>
        </p:txBody>
      </p:sp>
    </p:spTree>
    <p:extLst>
      <p:ext uri="{BB962C8B-B14F-4D97-AF65-F5344CB8AC3E}">
        <p14:creationId xmlns:p14="http://schemas.microsoft.com/office/powerpoint/2010/main" val="3187304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7B339-CA1D-75D0-BC9C-287B6F351101}"/>
              </a:ext>
            </a:extLst>
          </p:cNvPr>
          <p:cNvSpPr>
            <a:spLocks noGrp="1"/>
          </p:cNvSpPr>
          <p:nvPr>
            <p:ph type="sldNum" sz="quarter" idx="12"/>
          </p:nvPr>
        </p:nvSpPr>
        <p:spPr/>
        <p:txBody>
          <a:bodyPr/>
          <a:lstStyle/>
          <a:p>
            <a:pPr defTabSz="741322"/>
            <a:r>
              <a:rPr lang="en-US" dirty="0"/>
              <a:t>Page </a:t>
            </a:r>
            <a:fld id="{BA7A251D-85F2-4855-B559-A3CA3B7FBA69}" type="slidenum">
              <a:rPr lang="en-US" smtClean="0"/>
              <a:pPr defTabSz="741322"/>
              <a:t>29</a:t>
            </a:fld>
            <a:endParaRPr lang="en-US" dirty="0"/>
          </a:p>
        </p:txBody>
      </p:sp>
      <p:sp>
        <p:nvSpPr>
          <p:cNvPr id="3" name="Title 2">
            <a:extLst>
              <a:ext uri="{FF2B5EF4-FFF2-40B4-BE49-F238E27FC236}">
                <a16:creationId xmlns:a16="http://schemas.microsoft.com/office/drawing/2014/main" id="{C069646C-B16C-5B55-A8A1-F79597990E29}"/>
              </a:ext>
            </a:extLst>
          </p:cNvPr>
          <p:cNvSpPr>
            <a:spLocks noGrp="1"/>
          </p:cNvSpPr>
          <p:nvPr>
            <p:ph type="title"/>
          </p:nvPr>
        </p:nvSpPr>
        <p:spPr/>
        <p:txBody>
          <a:bodyPr>
            <a:noAutofit/>
          </a:bodyPr>
          <a:lstStyle/>
          <a:p>
            <a:r>
              <a:rPr lang="en-US" dirty="0">
                <a:solidFill>
                  <a:srgbClr val="478CB2"/>
                </a:solidFill>
                <a:latin typeface="Constantia" panose="02030602050306030303" pitchFamily="18" charset="0"/>
              </a:rPr>
              <a:t>Most Americans, especially women, are skeptical about the use of AI in health care, and this skepticism only increases with age</a:t>
            </a:r>
          </a:p>
        </p:txBody>
      </p:sp>
      <p:sp>
        <p:nvSpPr>
          <p:cNvPr id="6" name="TextBox 5">
            <a:extLst>
              <a:ext uri="{FF2B5EF4-FFF2-40B4-BE49-F238E27FC236}">
                <a16:creationId xmlns:a16="http://schemas.microsoft.com/office/drawing/2014/main" id="{127C24C1-C970-73D1-6050-B36FDA0571FB}"/>
              </a:ext>
            </a:extLst>
          </p:cNvPr>
          <p:cNvSpPr txBox="1"/>
          <p:nvPr/>
        </p:nvSpPr>
        <p:spPr>
          <a:xfrm>
            <a:off x="5688724" y="7249510"/>
            <a:ext cx="5106276" cy="430887"/>
          </a:xfrm>
          <a:prstGeom prst="rect">
            <a:avLst/>
          </a:prstGeom>
          <a:noFill/>
        </p:spPr>
        <p:txBody>
          <a:bodyPr wrap="square">
            <a:spAutoFit/>
          </a:bodyPr>
          <a:lstStyle/>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Q24    Overall, how comfortable are you with the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use of AI in health care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(n=1,005)</a:t>
            </a:r>
          </a:p>
          <a:p>
            <a:pPr marL="0" marR="0">
              <a:spcBef>
                <a:spcPts val="0"/>
              </a:spcBef>
              <a:spcAft>
                <a:spcPts val="0"/>
              </a:spcAft>
            </a:pP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 description of AI provided</a:t>
            </a:r>
          </a:p>
        </p:txBody>
      </p:sp>
      <p:sp>
        <p:nvSpPr>
          <p:cNvPr id="10" name="TextBox 9">
            <a:extLst>
              <a:ext uri="{FF2B5EF4-FFF2-40B4-BE49-F238E27FC236}">
                <a16:creationId xmlns:a16="http://schemas.microsoft.com/office/drawing/2014/main" id="{42626196-BD8C-8F45-DA7D-63DB6BC8EB2F}"/>
              </a:ext>
            </a:extLst>
          </p:cNvPr>
          <p:cNvSpPr txBox="1"/>
          <p:nvPr/>
        </p:nvSpPr>
        <p:spPr>
          <a:xfrm>
            <a:off x="985821" y="6000755"/>
            <a:ext cx="6356780" cy="938719"/>
          </a:xfrm>
          <a:prstGeom prst="rect">
            <a:avLst/>
          </a:prstGeom>
          <a:solidFill>
            <a:srgbClr val="FFFFCC"/>
          </a:solidFill>
          <a:ln>
            <a:solidFill>
              <a:schemeClr val="tx1">
                <a:lumMod val="50000"/>
                <a:lumOff val="50000"/>
              </a:schemeClr>
            </a:solidFill>
          </a:ln>
        </p:spPr>
        <p:txBody>
          <a:bodyPr wrap="square">
            <a:spAutoFit/>
          </a:bodyPr>
          <a:lstStyle/>
          <a:p>
            <a:r>
              <a:rPr lang="en-US" sz="1100" i="1" dirty="0">
                <a:solidFill>
                  <a:schemeClr val="tx1">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^AI stands for Artificial Intelligence.  Artificial intelligence is the simulation of human intelligence processes by machines, especially computer systems.  Specific applications of AI include expert systems, natural language processing, speech recognition and machine vision.  Artificial intelligence in healthcare refers to the use of advanced computer systems intended to analyze health data, improve patient care through personalized treatment plans, and enhance diagnostic accuracy, streamlining healthcare processes for better outcomes</a:t>
            </a:r>
            <a:r>
              <a:rPr lang="en-US" sz="1100" i="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a:t>
            </a:r>
          </a:p>
        </p:txBody>
      </p:sp>
      <p:graphicFrame>
        <p:nvGraphicFramePr>
          <p:cNvPr id="13" name="Chart 12">
            <a:extLst>
              <a:ext uri="{FF2B5EF4-FFF2-40B4-BE49-F238E27FC236}">
                <a16:creationId xmlns:a16="http://schemas.microsoft.com/office/drawing/2014/main" id="{1DA3B210-8D52-6E95-006C-643A2559A36F}"/>
              </a:ext>
            </a:extLst>
          </p:cNvPr>
          <p:cNvGraphicFramePr/>
          <p:nvPr>
            <p:extLst>
              <p:ext uri="{D42A27DB-BD31-4B8C-83A1-F6EECF244321}">
                <p14:modId xmlns:p14="http://schemas.microsoft.com/office/powerpoint/2010/main" val="4154042671"/>
              </p:ext>
            </p:extLst>
          </p:nvPr>
        </p:nvGraphicFramePr>
        <p:xfrm>
          <a:off x="1467292" y="1763904"/>
          <a:ext cx="5418109" cy="392681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C5E5B19-3A72-4EA1-3CFC-D66928F072B8}"/>
              </a:ext>
            </a:extLst>
          </p:cNvPr>
          <p:cNvSpPr txBox="1"/>
          <p:nvPr/>
        </p:nvSpPr>
        <p:spPr>
          <a:xfrm>
            <a:off x="1848291" y="1183743"/>
            <a:ext cx="4648200" cy="400110"/>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Comfort Level with AI in Health Care</a:t>
            </a:r>
          </a:p>
        </p:txBody>
      </p:sp>
      <p:sp>
        <p:nvSpPr>
          <p:cNvPr id="5" name="Arrow: Right 4">
            <a:extLst>
              <a:ext uri="{FF2B5EF4-FFF2-40B4-BE49-F238E27FC236}">
                <a16:creationId xmlns:a16="http://schemas.microsoft.com/office/drawing/2014/main" id="{5EC00C61-7579-ABA0-F7BD-24567CECA617}"/>
              </a:ext>
            </a:extLst>
          </p:cNvPr>
          <p:cNvSpPr/>
          <p:nvPr/>
        </p:nvSpPr>
        <p:spPr>
          <a:xfrm rot="723010">
            <a:off x="8552521" y="3479273"/>
            <a:ext cx="4267200" cy="293496"/>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BD5FA1F-0211-F89E-C647-929178745DF7}"/>
              </a:ext>
            </a:extLst>
          </p:cNvPr>
          <p:cNvSpPr txBox="1"/>
          <p:nvPr/>
        </p:nvSpPr>
        <p:spPr>
          <a:xfrm rot="709533">
            <a:off x="8572547" y="3218255"/>
            <a:ext cx="4201150" cy="338554"/>
          </a:xfrm>
          <a:prstGeom prst="rect">
            <a:avLst/>
          </a:prstGeom>
          <a:noFill/>
        </p:spPr>
        <p:txBody>
          <a:bodyPr wrap="none" rtlCol="0">
            <a:spAutoFit/>
          </a:bodyPr>
          <a:lstStyle/>
          <a:p>
            <a:pPr algn="ctr"/>
            <a:r>
              <a:rPr lang="en-US" sz="1600" dirty="0">
                <a:latin typeface="Calibri Light" panose="020F0302020204030204" pitchFamily="34" charset="0"/>
                <a:cs typeface="Calibri Light" panose="020F0302020204030204" pitchFamily="34" charset="0"/>
              </a:rPr>
              <a:t>Gen Z     Millennials     Gen X     Boomers     Silent</a:t>
            </a:r>
          </a:p>
        </p:txBody>
      </p:sp>
      <p:sp>
        <p:nvSpPr>
          <p:cNvPr id="9" name="TextBox 8">
            <a:extLst>
              <a:ext uri="{FF2B5EF4-FFF2-40B4-BE49-F238E27FC236}">
                <a16:creationId xmlns:a16="http://schemas.microsoft.com/office/drawing/2014/main" id="{C520DDF8-85CB-16AF-98F7-9B80531F6A29}"/>
              </a:ext>
            </a:extLst>
          </p:cNvPr>
          <p:cNvSpPr txBox="1"/>
          <p:nvPr/>
        </p:nvSpPr>
        <p:spPr>
          <a:xfrm rot="709533">
            <a:off x="8571865" y="3691051"/>
            <a:ext cx="4036682"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32%            28%             21%          16%           5%</a:t>
            </a:r>
          </a:p>
        </p:txBody>
      </p:sp>
      <p:sp>
        <p:nvSpPr>
          <p:cNvPr id="11" name="Speech Bubble: Rectangle with Corners Rounded 10">
            <a:extLst>
              <a:ext uri="{FF2B5EF4-FFF2-40B4-BE49-F238E27FC236}">
                <a16:creationId xmlns:a16="http://schemas.microsoft.com/office/drawing/2014/main" id="{C13E9599-46C7-CEC3-4A36-32403972DC97}"/>
              </a:ext>
            </a:extLst>
          </p:cNvPr>
          <p:cNvSpPr/>
          <p:nvPr/>
        </p:nvSpPr>
        <p:spPr>
          <a:xfrm>
            <a:off x="8104601" y="4641364"/>
            <a:ext cx="2286000" cy="1378436"/>
          </a:xfrm>
          <a:prstGeom prst="wedgeRoundRectCallout">
            <a:avLst>
              <a:gd name="adj1" fmla="val -57614"/>
              <a:gd name="adj2" fmla="val -102196"/>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r"/>
            <a:r>
              <a:rPr lang="en-US" sz="1600" dirty="0">
                <a:solidFill>
                  <a:schemeClr val="tx1"/>
                </a:solidFill>
                <a:latin typeface="Calibri Light" panose="020F0302020204030204" pitchFamily="34" charset="0"/>
                <a:cs typeface="Calibri Light" panose="020F0302020204030204" pitchFamily="34" charset="0"/>
              </a:rPr>
              <a:t>Hispanics: 35%</a:t>
            </a:r>
          </a:p>
          <a:p>
            <a:pPr algn="r"/>
            <a:r>
              <a:rPr lang="en-US" sz="1600" dirty="0">
                <a:solidFill>
                  <a:schemeClr val="tx1"/>
                </a:solidFill>
                <a:latin typeface="Calibri Light" panose="020F0302020204030204" pitchFamily="34" charset="0"/>
                <a:cs typeface="Calibri Light" panose="020F0302020204030204" pitchFamily="34" charset="0"/>
              </a:rPr>
              <a:t>African Americans: 25%</a:t>
            </a:r>
          </a:p>
          <a:p>
            <a:pPr algn="r"/>
            <a:r>
              <a:rPr lang="en-US" sz="1600" dirty="0">
                <a:solidFill>
                  <a:schemeClr val="tx1"/>
                </a:solidFill>
                <a:latin typeface="Calibri Light" panose="020F0302020204030204" pitchFamily="34" charset="0"/>
                <a:cs typeface="Calibri Light" panose="020F0302020204030204" pitchFamily="34" charset="0"/>
              </a:rPr>
              <a:t>Caucasians: 22%</a:t>
            </a:r>
          </a:p>
          <a:p>
            <a:pPr algn="r"/>
            <a:r>
              <a:rPr lang="en-US" sz="1600" dirty="0">
                <a:solidFill>
                  <a:schemeClr val="tx1"/>
                </a:solidFill>
                <a:latin typeface="Calibri Light" panose="020F0302020204030204" pitchFamily="34" charset="0"/>
                <a:cs typeface="Calibri Light" panose="020F0302020204030204" pitchFamily="34" charset="0"/>
              </a:rPr>
              <a:t>Asian Americans: 21%</a:t>
            </a:r>
          </a:p>
        </p:txBody>
      </p:sp>
      <p:sp>
        <p:nvSpPr>
          <p:cNvPr id="12" name="Right Brace 11">
            <a:extLst>
              <a:ext uri="{FF2B5EF4-FFF2-40B4-BE49-F238E27FC236}">
                <a16:creationId xmlns:a16="http://schemas.microsoft.com/office/drawing/2014/main" id="{4166CC48-9EED-4085-A5E4-797D5E8D7739}"/>
              </a:ext>
            </a:extLst>
          </p:cNvPr>
          <p:cNvSpPr/>
          <p:nvPr/>
        </p:nvSpPr>
        <p:spPr>
          <a:xfrm>
            <a:off x="6496491" y="2330621"/>
            <a:ext cx="693710" cy="2317579"/>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9523248D-4876-CD5A-30DA-0496434206C0}"/>
              </a:ext>
            </a:extLst>
          </p:cNvPr>
          <p:cNvCxnSpPr/>
          <p:nvPr/>
        </p:nvCxnSpPr>
        <p:spPr>
          <a:xfrm flipV="1">
            <a:off x="10282871" y="4871065"/>
            <a:ext cx="0" cy="17175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266695-C380-62A0-C392-684F5FCADDAC}"/>
              </a:ext>
            </a:extLst>
          </p:cNvPr>
          <p:cNvSpPr txBox="1"/>
          <p:nvPr/>
        </p:nvSpPr>
        <p:spPr>
          <a:xfrm>
            <a:off x="7210414" y="3172557"/>
            <a:ext cx="812595" cy="523220"/>
          </a:xfrm>
          <a:prstGeom prst="rect">
            <a:avLst/>
          </a:prstGeom>
          <a:noFill/>
        </p:spPr>
        <p:txBody>
          <a:bodyPr wrap="none" rtlCol="0">
            <a:spAutoFit/>
          </a:bodyPr>
          <a:lstStyle/>
          <a:p>
            <a:r>
              <a:rPr lang="en-US" sz="2800" dirty="0">
                <a:solidFill>
                  <a:schemeClr val="accent3">
                    <a:lumMod val="75000"/>
                  </a:schemeClr>
                </a:solidFill>
                <a:latin typeface="Constantia" panose="02030602050306030303" pitchFamily="18" charset="0"/>
              </a:rPr>
              <a:t>23%</a:t>
            </a:r>
          </a:p>
        </p:txBody>
      </p:sp>
      <p:sp>
        <p:nvSpPr>
          <p:cNvPr id="17" name="TextBox 16">
            <a:extLst>
              <a:ext uri="{FF2B5EF4-FFF2-40B4-BE49-F238E27FC236}">
                <a16:creationId xmlns:a16="http://schemas.microsoft.com/office/drawing/2014/main" id="{FE309ED6-4D3B-99FF-ADF2-35B2059B0087}"/>
              </a:ext>
            </a:extLst>
          </p:cNvPr>
          <p:cNvSpPr txBox="1"/>
          <p:nvPr/>
        </p:nvSpPr>
        <p:spPr>
          <a:xfrm>
            <a:off x="8073103" y="2369387"/>
            <a:ext cx="5236497" cy="369332"/>
          </a:xfrm>
          <a:prstGeom prst="rect">
            <a:avLst/>
          </a:prstGeom>
          <a:noFill/>
        </p:spPr>
        <p:txBody>
          <a:bodyPr wrap="none" rtlCol="0">
            <a:spAutoFit/>
          </a:bodyPr>
          <a:lstStyle/>
          <a:p>
            <a:pPr algn="ctr"/>
            <a:r>
              <a:rPr lang="en-US" sz="1800" b="1" dirty="0">
                <a:solidFill>
                  <a:schemeClr val="tx1">
                    <a:lumMod val="65000"/>
                    <a:lumOff val="35000"/>
                  </a:schemeClr>
                </a:solidFill>
                <a:latin typeface="Calibri Light" panose="020F0302020204030204" pitchFamily="34" charset="0"/>
                <a:cs typeface="Calibri Light" panose="020F0302020204030204" pitchFamily="34" charset="0"/>
              </a:rPr>
              <a:t>Comfort Level with AI in Health Care Declines with Age</a:t>
            </a:r>
          </a:p>
        </p:txBody>
      </p:sp>
      <p:sp>
        <p:nvSpPr>
          <p:cNvPr id="18" name="Speech Bubble: Rectangle with Corners Rounded 17">
            <a:extLst>
              <a:ext uri="{FF2B5EF4-FFF2-40B4-BE49-F238E27FC236}">
                <a16:creationId xmlns:a16="http://schemas.microsoft.com/office/drawing/2014/main" id="{88862E45-6129-B065-8E4E-FD4C9956AD22}"/>
              </a:ext>
            </a:extLst>
          </p:cNvPr>
          <p:cNvSpPr/>
          <p:nvPr/>
        </p:nvSpPr>
        <p:spPr>
          <a:xfrm>
            <a:off x="3075965" y="3140252"/>
            <a:ext cx="2176491" cy="1174117"/>
          </a:xfrm>
          <a:prstGeom prst="wedgeRoundRectCallout">
            <a:avLst>
              <a:gd name="adj1" fmla="val 20134"/>
              <a:gd name="adj2" fmla="val 39241"/>
              <a:gd name="adj3" fmla="val 16667"/>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r"/>
            <a:r>
              <a:rPr lang="en-US" sz="1200" u="sng" dirty="0">
                <a:solidFill>
                  <a:schemeClr val="tx1"/>
                </a:solidFill>
                <a:latin typeface="Calibri Light" panose="020F0302020204030204" pitchFamily="34" charset="0"/>
                <a:cs typeface="Calibri Light" panose="020F0302020204030204" pitchFamily="34" charset="0"/>
              </a:rPr>
              <a:t>Women</a:t>
            </a:r>
            <a:r>
              <a:rPr lang="en-US" sz="1200" dirty="0">
                <a:solidFill>
                  <a:schemeClr val="tx1"/>
                </a:solidFill>
                <a:latin typeface="Calibri Light" panose="020F0302020204030204" pitchFamily="34" charset="0"/>
                <a:cs typeface="Calibri Light" panose="020F0302020204030204" pitchFamily="34" charset="0"/>
              </a:rPr>
              <a:t>    </a:t>
            </a:r>
            <a:r>
              <a:rPr lang="en-US" sz="1200" u="sng" dirty="0">
                <a:solidFill>
                  <a:schemeClr val="tx1"/>
                </a:solidFill>
                <a:latin typeface="Calibri Light" panose="020F0302020204030204" pitchFamily="34" charset="0"/>
                <a:cs typeface="Calibri Light" panose="020F0302020204030204" pitchFamily="34" charset="0"/>
              </a:rPr>
              <a:t>Men</a:t>
            </a:r>
          </a:p>
          <a:p>
            <a:r>
              <a:rPr lang="en-US" sz="1200" dirty="0">
                <a:solidFill>
                  <a:schemeClr val="tx1"/>
                </a:solidFill>
                <a:latin typeface="Calibri Light" panose="020F0302020204030204" pitchFamily="34" charset="0"/>
                <a:cs typeface="Calibri Light" panose="020F0302020204030204" pitchFamily="34" charset="0"/>
              </a:rPr>
              <a:t>Comfortable         22%       25%</a:t>
            </a:r>
          </a:p>
          <a:p>
            <a:r>
              <a:rPr lang="en-US" sz="1200" dirty="0">
                <a:solidFill>
                  <a:schemeClr val="tx1"/>
                </a:solidFill>
                <a:latin typeface="Calibri Light" panose="020F0302020204030204" pitchFamily="34" charset="0"/>
                <a:cs typeface="Calibri Light" panose="020F0302020204030204" pitchFamily="34" charset="0"/>
              </a:rPr>
              <a:t>Mixed                    38%       </a:t>
            </a:r>
            <a:r>
              <a:rPr lang="en-US" sz="1200" b="1" dirty="0">
                <a:solidFill>
                  <a:schemeClr val="tx1"/>
                </a:solidFill>
                <a:latin typeface="Calibri Light" panose="020F0302020204030204" pitchFamily="34" charset="0"/>
                <a:cs typeface="Calibri Light" panose="020F0302020204030204" pitchFamily="34" charset="0"/>
              </a:rPr>
              <a:t>47%</a:t>
            </a:r>
          </a:p>
          <a:p>
            <a:r>
              <a:rPr lang="en-US" sz="1200" dirty="0">
                <a:solidFill>
                  <a:schemeClr val="tx1"/>
                </a:solidFill>
                <a:latin typeface="Calibri Light" panose="020F0302020204030204" pitchFamily="34" charset="0"/>
                <a:cs typeface="Calibri Light" panose="020F0302020204030204" pitchFamily="34" charset="0"/>
              </a:rPr>
              <a:t>Uncomfortable    </a:t>
            </a:r>
            <a:r>
              <a:rPr lang="en-US" sz="1200" b="1" dirty="0">
                <a:solidFill>
                  <a:schemeClr val="tx1"/>
                </a:solidFill>
                <a:latin typeface="Calibri Light" panose="020F0302020204030204" pitchFamily="34" charset="0"/>
                <a:cs typeface="Calibri Light" panose="020F0302020204030204" pitchFamily="34" charset="0"/>
              </a:rPr>
              <a:t>27%</a:t>
            </a:r>
            <a:r>
              <a:rPr lang="en-US" sz="1200" dirty="0">
                <a:solidFill>
                  <a:schemeClr val="tx1"/>
                </a:solidFill>
                <a:latin typeface="Calibri Light" panose="020F0302020204030204" pitchFamily="34" charset="0"/>
                <a:cs typeface="Calibri Light" panose="020F0302020204030204" pitchFamily="34" charset="0"/>
              </a:rPr>
              <a:t>       19%</a:t>
            </a:r>
          </a:p>
          <a:p>
            <a:r>
              <a:rPr lang="en-US" sz="1200" dirty="0">
                <a:solidFill>
                  <a:schemeClr val="tx1"/>
                </a:solidFill>
                <a:latin typeface="Calibri Light" panose="020F0302020204030204" pitchFamily="34" charset="0"/>
                <a:cs typeface="Calibri Light" panose="020F0302020204030204" pitchFamily="34" charset="0"/>
              </a:rPr>
              <a:t>Unsure                  13%         9%</a:t>
            </a:r>
          </a:p>
        </p:txBody>
      </p:sp>
    </p:spTree>
    <p:extLst>
      <p:ext uri="{BB962C8B-B14F-4D97-AF65-F5344CB8AC3E}">
        <p14:creationId xmlns:p14="http://schemas.microsoft.com/office/powerpoint/2010/main" val="1535716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7B339-CA1D-75D0-BC9C-287B6F351101}"/>
              </a:ext>
            </a:extLst>
          </p:cNvPr>
          <p:cNvSpPr>
            <a:spLocks noGrp="1"/>
          </p:cNvSpPr>
          <p:nvPr>
            <p:ph type="sldNum" sz="quarter" idx="12"/>
          </p:nvPr>
        </p:nvSpPr>
        <p:spPr/>
        <p:txBody>
          <a:bodyPr/>
          <a:lstStyle/>
          <a:p>
            <a:pPr defTabSz="741322"/>
            <a:r>
              <a:rPr lang="en-US" dirty="0"/>
              <a:t>Page </a:t>
            </a:r>
            <a:fld id="{BA7A251D-85F2-4855-B559-A3CA3B7FBA69}" type="slidenum">
              <a:rPr lang="en-US" smtClean="0"/>
              <a:pPr defTabSz="741322"/>
              <a:t>30</a:t>
            </a:fld>
            <a:endParaRPr lang="en-US" dirty="0"/>
          </a:p>
        </p:txBody>
      </p:sp>
      <p:sp>
        <p:nvSpPr>
          <p:cNvPr id="3" name="Title 2">
            <a:extLst>
              <a:ext uri="{FF2B5EF4-FFF2-40B4-BE49-F238E27FC236}">
                <a16:creationId xmlns:a16="http://schemas.microsoft.com/office/drawing/2014/main" id="{C069646C-B16C-5B55-A8A1-F79597990E29}"/>
              </a:ext>
            </a:extLst>
          </p:cNvPr>
          <p:cNvSpPr>
            <a:spLocks noGrp="1"/>
          </p:cNvSpPr>
          <p:nvPr>
            <p:ph type="title"/>
          </p:nvPr>
        </p:nvSpPr>
        <p:spPr/>
        <p:txBody>
          <a:bodyPr>
            <a:noAutofit/>
          </a:bodyPr>
          <a:lstStyle/>
          <a:p>
            <a:r>
              <a:rPr lang="en-US" dirty="0">
                <a:solidFill>
                  <a:srgbClr val="478CB2"/>
                </a:solidFill>
                <a:latin typeface="Constantia" panose="02030602050306030303" pitchFamily="18" charset="0"/>
              </a:rPr>
              <a:t>Men and younger adults are much more comfortable with AI across various health care uses; convincing women who are the majority health care decision-maker for the household across the country on the merits of AI will take more effort</a:t>
            </a:r>
          </a:p>
        </p:txBody>
      </p:sp>
      <p:sp>
        <p:nvSpPr>
          <p:cNvPr id="6" name="TextBox 5">
            <a:extLst>
              <a:ext uri="{FF2B5EF4-FFF2-40B4-BE49-F238E27FC236}">
                <a16:creationId xmlns:a16="http://schemas.microsoft.com/office/drawing/2014/main" id="{127C24C1-C970-73D1-6050-B36FDA0571FB}"/>
              </a:ext>
            </a:extLst>
          </p:cNvPr>
          <p:cNvSpPr txBox="1"/>
          <p:nvPr/>
        </p:nvSpPr>
        <p:spPr>
          <a:xfrm>
            <a:off x="5537200" y="7382040"/>
            <a:ext cx="6908242" cy="261610"/>
          </a:xfrm>
          <a:prstGeom prst="rect">
            <a:avLst/>
          </a:prstGeom>
          <a:noFill/>
        </p:spPr>
        <p:txBody>
          <a:bodyPr wrap="square">
            <a:spAutoFit/>
          </a:bodyPr>
          <a:lstStyle/>
          <a:p>
            <a:pPr marL="0" marR="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Q25    What level of comfort do you have with AI’s involvement in each of these health care interactions? (n=1,005)</a:t>
            </a:r>
          </a:p>
        </p:txBody>
      </p:sp>
      <p:graphicFrame>
        <p:nvGraphicFramePr>
          <p:cNvPr id="16" name="Chart 15">
            <a:extLst>
              <a:ext uri="{FF2B5EF4-FFF2-40B4-BE49-F238E27FC236}">
                <a16:creationId xmlns:a16="http://schemas.microsoft.com/office/drawing/2014/main" id="{DA56F4BF-3C2F-45F5-14B2-C842B3D951BC}"/>
              </a:ext>
            </a:extLst>
          </p:cNvPr>
          <p:cNvGraphicFramePr/>
          <p:nvPr>
            <p:extLst>
              <p:ext uri="{D42A27DB-BD31-4B8C-83A1-F6EECF244321}">
                <p14:modId xmlns:p14="http://schemas.microsoft.com/office/powerpoint/2010/main" val="3313725118"/>
              </p:ext>
            </p:extLst>
          </p:nvPr>
        </p:nvGraphicFramePr>
        <p:xfrm>
          <a:off x="965200" y="1140987"/>
          <a:ext cx="9211733" cy="614115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8C9A4E20-69E1-5FB5-3FDF-C310A70CBB00}"/>
              </a:ext>
            </a:extLst>
          </p:cNvPr>
          <p:cNvSpPr txBox="1"/>
          <p:nvPr/>
        </p:nvSpPr>
        <p:spPr>
          <a:xfrm>
            <a:off x="2828146" y="1295400"/>
            <a:ext cx="5418108" cy="400110"/>
          </a:xfrm>
          <a:prstGeom prst="rect">
            <a:avLst/>
          </a:prstGeom>
          <a:noFill/>
        </p:spPr>
        <p:txBody>
          <a:bodyPr wrap="square" rtlCol="0">
            <a:spAutoFit/>
          </a:bodyPr>
          <a:lstStyle/>
          <a:p>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Comfort with AI in Various Health Care Interactions</a:t>
            </a:r>
          </a:p>
        </p:txBody>
      </p:sp>
      <p:sp>
        <p:nvSpPr>
          <p:cNvPr id="4" name="TextBox 3">
            <a:extLst>
              <a:ext uri="{FF2B5EF4-FFF2-40B4-BE49-F238E27FC236}">
                <a16:creationId xmlns:a16="http://schemas.microsoft.com/office/drawing/2014/main" id="{F12DA866-1DC3-39DF-B33C-FB7EE9BB6C55}"/>
              </a:ext>
            </a:extLst>
          </p:cNvPr>
          <p:cNvSpPr txBox="1"/>
          <p:nvPr/>
        </p:nvSpPr>
        <p:spPr>
          <a:xfrm>
            <a:off x="10062971" y="1621939"/>
            <a:ext cx="2830262" cy="338554"/>
          </a:xfrm>
          <a:prstGeom prst="rect">
            <a:avLst/>
          </a:prstGeom>
          <a:noFill/>
        </p:spPr>
        <p:txBody>
          <a:bodyPr wrap="none" rtlCol="0">
            <a:spAutoFit/>
          </a:bodyPr>
          <a:lstStyle/>
          <a:p>
            <a:r>
              <a:rPr lang="en-US" sz="1600" b="1" dirty="0">
                <a:solidFill>
                  <a:schemeClr val="accent3">
                    <a:lumMod val="75000"/>
                  </a:schemeClr>
                </a:solidFill>
                <a:latin typeface="Calibri Light" panose="020F0302020204030204" pitchFamily="34" charset="0"/>
                <a:cs typeface="Calibri Light" panose="020F0302020204030204" pitchFamily="34" charset="0"/>
              </a:rPr>
              <a:t>‘Fully AI’ significantly higher for…</a:t>
            </a:r>
          </a:p>
        </p:txBody>
      </p:sp>
      <p:sp>
        <p:nvSpPr>
          <p:cNvPr id="5" name="TextBox 4">
            <a:extLst>
              <a:ext uri="{FF2B5EF4-FFF2-40B4-BE49-F238E27FC236}">
                <a16:creationId xmlns:a16="http://schemas.microsoft.com/office/drawing/2014/main" id="{47DF2671-59C2-700D-3C57-0C4EF23353FE}"/>
              </a:ext>
            </a:extLst>
          </p:cNvPr>
          <p:cNvSpPr txBox="1"/>
          <p:nvPr/>
        </p:nvSpPr>
        <p:spPr>
          <a:xfrm>
            <a:off x="10062971" y="1949983"/>
            <a:ext cx="1585562"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Asian Americans</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D816018-129A-A977-B077-335372063D50}"/>
              </a:ext>
            </a:extLst>
          </p:cNvPr>
          <p:cNvSpPr txBox="1"/>
          <p:nvPr/>
        </p:nvSpPr>
        <p:spPr>
          <a:xfrm>
            <a:off x="10064530" y="2293533"/>
            <a:ext cx="2566600"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Millennials and higher income</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6EF79F8A-0B6E-3170-D258-A7E575B364E3}"/>
              </a:ext>
            </a:extLst>
          </p:cNvPr>
          <p:cNvSpPr txBox="1"/>
          <p:nvPr/>
        </p:nvSpPr>
        <p:spPr>
          <a:xfrm>
            <a:off x="10063847" y="2653824"/>
            <a:ext cx="3177345"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Millennials, and Asian Americans</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46DCF3C1-C840-0FFD-ED17-1BE4D4F19BFA}"/>
              </a:ext>
            </a:extLst>
          </p:cNvPr>
          <p:cNvSpPr txBox="1"/>
          <p:nvPr/>
        </p:nvSpPr>
        <p:spPr>
          <a:xfrm>
            <a:off x="10063847" y="2993095"/>
            <a:ext cx="2717282"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Millennials and Asian Americans</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76607984-BB5B-F354-C79F-A68383DD02D0}"/>
              </a:ext>
            </a:extLst>
          </p:cNvPr>
          <p:cNvSpPr txBox="1"/>
          <p:nvPr/>
        </p:nvSpPr>
        <p:spPr>
          <a:xfrm>
            <a:off x="10062971" y="3347155"/>
            <a:ext cx="11817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Millennials</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9CEC138D-BC74-AD1A-356B-38829FABDFD9}"/>
              </a:ext>
            </a:extLst>
          </p:cNvPr>
          <p:cNvSpPr txBox="1"/>
          <p:nvPr/>
        </p:nvSpPr>
        <p:spPr>
          <a:xfrm>
            <a:off x="10062971" y="3682434"/>
            <a:ext cx="11817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Millennials</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47829ADB-572E-3FBA-B547-50D4A65B8E0D}"/>
              </a:ext>
            </a:extLst>
          </p:cNvPr>
          <p:cNvSpPr txBox="1"/>
          <p:nvPr/>
        </p:nvSpPr>
        <p:spPr>
          <a:xfrm>
            <a:off x="10062971" y="4032251"/>
            <a:ext cx="15023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Gen Z</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61133464-7FF2-A521-CAA0-29C8BD0446AD}"/>
              </a:ext>
            </a:extLst>
          </p:cNvPr>
          <p:cNvSpPr txBox="1"/>
          <p:nvPr/>
        </p:nvSpPr>
        <p:spPr>
          <a:xfrm>
            <a:off x="10062971" y="4394899"/>
            <a:ext cx="2270045"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Asian Americans</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296E808D-14AB-DCE6-D2A3-CBE0C629A603}"/>
              </a:ext>
            </a:extLst>
          </p:cNvPr>
          <p:cNvSpPr txBox="1"/>
          <p:nvPr/>
        </p:nvSpPr>
        <p:spPr>
          <a:xfrm>
            <a:off x="10058345" y="4733456"/>
            <a:ext cx="15023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Gen Z</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41CDA3AA-4544-D6FF-6DB4-DC395E338CFF}"/>
              </a:ext>
            </a:extLst>
          </p:cNvPr>
          <p:cNvSpPr txBox="1"/>
          <p:nvPr/>
        </p:nvSpPr>
        <p:spPr>
          <a:xfrm>
            <a:off x="10058345" y="5089755"/>
            <a:ext cx="15023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Gen Z</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BED60044-4644-1A9F-90E5-EC25C3A1DD2A}"/>
              </a:ext>
            </a:extLst>
          </p:cNvPr>
          <p:cNvSpPr txBox="1"/>
          <p:nvPr/>
        </p:nvSpPr>
        <p:spPr>
          <a:xfrm>
            <a:off x="10058345" y="5779196"/>
            <a:ext cx="15023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Gen Z</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58CE8889-7623-24B5-5509-CAF04F959F48}"/>
              </a:ext>
            </a:extLst>
          </p:cNvPr>
          <p:cNvSpPr txBox="1"/>
          <p:nvPr/>
        </p:nvSpPr>
        <p:spPr>
          <a:xfrm>
            <a:off x="10058345" y="5445921"/>
            <a:ext cx="15023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Gen Z</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286A4ECB-537F-19E3-9D7B-AEEB53ACE701}"/>
              </a:ext>
            </a:extLst>
          </p:cNvPr>
          <p:cNvSpPr txBox="1"/>
          <p:nvPr/>
        </p:nvSpPr>
        <p:spPr>
          <a:xfrm>
            <a:off x="10058345" y="6130488"/>
            <a:ext cx="15023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Gen Z</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8D682094-72F5-6E85-8C2F-00462E2A701C}"/>
              </a:ext>
            </a:extLst>
          </p:cNvPr>
          <p:cNvSpPr txBox="1"/>
          <p:nvPr/>
        </p:nvSpPr>
        <p:spPr>
          <a:xfrm>
            <a:off x="10058345" y="6469795"/>
            <a:ext cx="1502334" cy="307777"/>
          </a:xfrm>
          <a:prstGeom prst="rect">
            <a:avLst/>
          </a:prstGeom>
          <a:noFill/>
        </p:spPr>
        <p:txBody>
          <a:bodyPr wrap="none" rtlCol="0">
            <a:spAutoFit/>
          </a:bodyPr>
          <a:lstStyle/>
          <a:p>
            <a:r>
              <a:rPr lang="en-US" sz="14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Men and Gen Z</a:t>
            </a:r>
            <a:endParaRPr lang="en-US" sz="1400" dirty="0">
              <a:solidFill>
                <a:schemeClr val="accent3">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5088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7B339-CA1D-75D0-BC9C-287B6F351101}"/>
              </a:ext>
            </a:extLst>
          </p:cNvPr>
          <p:cNvSpPr>
            <a:spLocks noGrp="1"/>
          </p:cNvSpPr>
          <p:nvPr>
            <p:ph type="sldNum" sz="quarter" idx="12"/>
          </p:nvPr>
        </p:nvSpPr>
        <p:spPr/>
        <p:txBody>
          <a:bodyPr/>
          <a:lstStyle/>
          <a:p>
            <a:pPr defTabSz="741322"/>
            <a:r>
              <a:rPr lang="en-US" dirty="0"/>
              <a:t>Page </a:t>
            </a:r>
            <a:fld id="{BA7A251D-85F2-4855-B559-A3CA3B7FBA69}" type="slidenum">
              <a:rPr lang="en-US" smtClean="0"/>
              <a:pPr defTabSz="741322"/>
              <a:t>31</a:t>
            </a:fld>
            <a:endParaRPr lang="en-US" dirty="0"/>
          </a:p>
        </p:txBody>
      </p:sp>
      <p:sp>
        <p:nvSpPr>
          <p:cNvPr id="3" name="Title 2">
            <a:extLst>
              <a:ext uri="{FF2B5EF4-FFF2-40B4-BE49-F238E27FC236}">
                <a16:creationId xmlns:a16="http://schemas.microsoft.com/office/drawing/2014/main" id="{C069646C-B16C-5B55-A8A1-F79597990E29}"/>
              </a:ext>
            </a:extLst>
          </p:cNvPr>
          <p:cNvSpPr>
            <a:spLocks noGrp="1"/>
          </p:cNvSpPr>
          <p:nvPr>
            <p:ph type="title"/>
          </p:nvPr>
        </p:nvSpPr>
        <p:spPr/>
        <p:txBody>
          <a:bodyPr>
            <a:normAutofit/>
          </a:bodyPr>
          <a:lstStyle/>
          <a:p>
            <a:r>
              <a:rPr lang="en-US" dirty="0">
                <a:solidFill>
                  <a:srgbClr val="478CB2"/>
                </a:solidFill>
                <a:latin typeface="Constantia" panose="02030602050306030303" pitchFamily="18" charset="0"/>
              </a:rPr>
              <a:t>Most Americans do not agree that AI is more accurate than a ‘human’ doctor in diagnosing disease</a:t>
            </a:r>
          </a:p>
        </p:txBody>
      </p:sp>
      <p:sp>
        <p:nvSpPr>
          <p:cNvPr id="7" name="TextBox 6">
            <a:extLst>
              <a:ext uri="{FF2B5EF4-FFF2-40B4-BE49-F238E27FC236}">
                <a16:creationId xmlns:a16="http://schemas.microsoft.com/office/drawing/2014/main" id="{AADB2559-4CDF-8DE6-E3F9-0663C9832E66}"/>
              </a:ext>
            </a:extLst>
          </p:cNvPr>
          <p:cNvSpPr txBox="1"/>
          <p:nvPr/>
        </p:nvSpPr>
        <p:spPr>
          <a:xfrm>
            <a:off x="5384800" y="7215709"/>
            <a:ext cx="6908242" cy="430887"/>
          </a:xfrm>
          <a:prstGeom prst="rect">
            <a:avLst/>
          </a:prstGeom>
          <a:noFill/>
        </p:spPr>
        <p:txBody>
          <a:bodyPr wrap="square">
            <a:spAutoFit/>
          </a:bodyPr>
          <a:lstStyle/>
          <a:p>
            <a:pPr marL="457200" marR="0" indent="-457200">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Q26	Assume that the AI program and the physician are both provided with the same information and test results about the patient’s symptoms. How much do you agree or disagree with the following statement?  (n=1005)</a:t>
            </a:r>
          </a:p>
        </p:txBody>
      </p:sp>
      <p:sp>
        <p:nvSpPr>
          <p:cNvPr id="9" name="TextBox 8">
            <a:extLst>
              <a:ext uri="{FF2B5EF4-FFF2-40B4-BE49-F238E27FC236}">
                <a16:creationId xmlns:a16="http://schemas.microsoft.com/office/drawing/2014/main" id="{76D5CA7F-1362-5122-949B-B6395824B5E2}"/>
              </a:ext>
            </a:extLst>
          </p:cNvPr>
          <p:cNvSpPr txBox="1"/>
          <p:nvPr/>
        </p:nvSpPr>
        <p:spPr>
          <a:xfrm>
            <a:off x="3454679" y="1499280"/>
            <a:ext cx="6908242" cy="400110"/>
          </a:xfrm>
          <a:prstGeom prst="rect">
            <a:avLst/>
          </a:prstGeom>
          <a:noFill/>
        </p:spPr>
        <p:txBody>
          <a:bodyPr wrap="square">
            <a:spAutoFit/>
          </a:bodyPr>
          <a:lstStyle/>
          <a:p>
            <a:pPr marL="457200" marR="0">
              <a:spcBef>
                <a:spcPts val="0"/>
              </a:spcBef>
              <a:spcAft>
                <a:spcPts val="0"/>
              </a:spcAft>
            </a:pPr>
            <a:r>
              <a:rPr lang="en-US" sz="2000" b="1" i="1"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“AI is more accurate in diagnosing a disease than a doctor.”</a:t>
            </a:r>
            <a:endParaRPr lang="en-US" sz="20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mc:AlternateContent xmlns:mc="http://schemas.openxmlformats.org/markup-compatibility/2006" xmlns:cx2="http://schemas.microsoft.com/office/drawing/2015/10/21/chartex">
        <mc:Choice Requires="cx2">
          <p:graphicFrame>
            <p:nvGraphicFramePr>
              <p:cNvPr id="12" name="Chart 11">
                <a:extLst>
                  <a:ext uri="{FF2B5EF4-FFF2-40B4-BE49-F238E27FC236}">
                    <a16:creationId xmlns:a16="http://schemas.microsoft.com/office/drawing/2014/main" id="{9FD7167B-6D7C-BFA7-867F-5D37C88057C0}"/>
                  </a:ext>
                </a:extLst>
              </p:cNvPr>
              <p:cNvGraphicFramePr/>
              <p:nvPr>
                <p:extLst>
                  <p:ext uri="{D42A27DB-BD31-4B8C-83A1-F6EECF244321}">
                    <p14:modId xmlns:p14="http://schemas.microsoft.com/office/powerpoint/2010/main" val="3932717138"/>
                  </p:ext>
                </p:extLst>
              </p:nvPr>
            </p:nvGraphicFramePr>
            <p:xfrm>
              <a:off x="2522927" y="1699335"/>
              <a:ext cx="8771746" cy="421357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2" name="Chart 11">
                <a:extLst>
                  <a:ext uri="{FF2B5EF4-FFF2-40B4-BE49-F238E27FC236}">
                    <a16:creationId xmlns:a16="http://schemas.microsoft.com/office/drawing/2014/main" id="{9FD7167B-6D7C-BFA7-867F-5D37C88057C0}"/>
                  </a:ext>
                </a:extLst>
              </p:cNvPr>
              <p:cNvPicPr>
                <a:picLocks noGrp="1" noRot="1" noChangeAspect="1" noMove="1" noResize="1" noEditPoints="1" noAdjustHandles="1" noChangeArrowheads="1" noChangeShapeType="1"/>
              </p:cNvPicPr>
              <p:nvPr/>
            </p:nvPicPr>
            <p:blipFill>
              <a:blip r:embed="rId3"/>
              <a:stretch>
                <a:fillRect/>
              </a:stretch>
            </p:blipFill>
            <p:spPr>
              <a:xfrm>
                <a:off x="2522927" y="1699335"/>
                <a:ext cx="8771746" cy="4213578"/>
              </a:xfrm>
              <a:prstGeom prst="rect">
                <a:avLst/>
              </a:prstGeom>
            </p:spPr>
          </p:pic>
        </mc:Fallback>
      </mc:AlternateContent>
      <p:sp>
        <p:nvSpPr>
          <p:cNvPr id="4" name="TextBox 3">
            <a:extLst>
              <a:ext uri="{FF2B5EF4-FFF2-40B4-BE49-F238E27FC236}">
                <a16:creationId xmlns:a16="http://schemas.microsoft.com/office/drawing/2014/main" id="{78A477ED-1C54-A4E0-4892-07452EA661A3}"/>
              </a:ext>
            </a:extLst>
          </p:cNvPr>
          <p:cNvSpPr txBox="1"/>
          <p:nvPr/>
        </p:nvSpPr>
        <p:spPr>
          <a:xfrm>
            <a:off x="5743705" y="2065586"/>
            <a:ext cx="2330189" cy="830997"/>
          </a:xfrm>
          <a:prstGeom prst="rect">
            <a:avLst/>
          </a:prstGeom>
          <a:noFill/>
        </p:spPr>
        <p:txBody>
          <a:bodyPr wrap="none" rtlCol="0">
            <a:spAutoFit/>
          </a:bodyPr>
          <a:lstStyle/>
          <a:p>
            <a:pPr algn="ctr"/>
            <a:r>
              <a:rPr lang="en-US" sz="2400" dirty="0">
                <a:solidFill>
                  <a:schemeClr val="bg1"/>
                </a:solidFill>
                <a:latin typeface="Calibri Light" panose="020F0302020204030204" pitchFamily="34" charset="0"/>
                <a:cs typeface="Calibri Light" panose="020F0302020204030204" pitchFamily="34" charset="0"/>
              </a:rPr>
              <a:t>Strongly Disagree</a:t>
            </a:r>
          </a:p>
          <a:p>
            <a:pPr algn="ctr"/>
            <a:r>
              <a:rPr lang="en-US" sz="2400" dirty="0">
                <a:solidFill>
                  <a:schemeClr val="bg1"/>
                </a:solidFill>
                <a:latin typeface="Calibri Light" panose="020F0302020204030204" pitchFamily="34" charset="0"/>
                <a:cs typeface="Calibri Light" panose="020F0302020204030204" pitchFamily="34" charset="0"/>
              </a:rPr>
              <a:t>38%</a:t>
            </a:r>
          </a:p>
        </p:txBody>
      </p:sp>
      <p:sp>
        <p:nvSpPr>
          <p:cNvPr id="5" name="TextBox 4">
            <a:extLst>
              <a:ext uri="{FF2B5EF4-FFF2-40B4-BE49-F238E27FC236}">
                <a16:creationId xmlns:a16="http://schemas.microsoft.com/office/drawing/2014/main" id="{E00057D8-7890-FAA8-EA76-C963940A5920}"/>
              </a:ext>
            </a:extLst>
          </p:cNvPr>
          <p:cNvSpPr txBox="1"/>
          <p:nvPr/>
        </p:nvSpPr>
        <p:spPr>
          <a:xfrm>
            <a:off x="5796736" y="2879773"/>
            <a:ext cx="2224134" cy="707886"/>
          </a:xfrm>
          <a:prstGeom prst="rect">
            <a:avLst/>
          </a:prstGeom>
          <a:noFill/>
        </p:spPr>
        <p:txBody>
          <a:bodyPr wrap="none" rtlCol="0">
            <a:spAutoFit/>
          </a:bodyPr>
          <a:lstStyle/>
          <a:p>
            <a:pPr algn="ctr"/>
            <a:r>
              <a:rPr lang="en-US" dirty="0">
                <a:solidFill>
                  <a:schemeClr val="bg1"/>
                </a:solidFill>
                <a:latin typeface="Calibri Light" panose="020F0302020204030204" pitchFamily="34" charset="0"/>
                <a:cs typeface="Calibri Light" panose="020F0302020204030204" pitchFamily="34" charset="0"/>
              </a:rPr>
              <a:t>Somewhat Disagree</a:t>
            </a:r>
          </a:p>
          <a:p>
            <a:pPr algn="ctr"/>
            <a:r>
              <a:rPr lang="en-US" dirty="0">
                <a:solidFill>
                  <a:schemeClr val="bg1"/>
                </a:solidFill>
                <a:latin typeface="Calibri Light" panose="020F0302020204030204" pitchFamily="34" charset="0"/>
                <a:cs typeface="Calibri Light" panose="020F0302020204030204" pitchFamily="34" charset="0"/>
              </a:rPr>
              <a:t>25%</a:t>
            </a:r>
          </a:p>
        </p:txBody>
      </p:sp>
      <p:sp>
        <p:nvSpPr>
          <p:cNvPr id="6" name="TextBox 5">
            <a:extLst>
              <a:ext uri="{FF2B5EF4-FFF2-40B4-BE49-F238E27FC236}">
                <a16:creationId xmlns:a16="http://schemas.microsoft.com/office/drawing/2014/main" id="{932CCDE1-6A5B-0AF5-91DD-B0D6D8F9F814}"/>
              </a:ext>
            </a:extLst>
          </p:cNvPr>
          <p:cNvSpPr txBox="1"/>
          <p:nvPr/>
        </p:nvSpPr>
        <p:spPr>
          <a:xfrm>
            <a:off x="6430893" y="3610969"/>
            <a:ext cx="952312" cy="707886"/>
          </a:xfrm>
          <a:prstGeom prst="rect">
            <a:avLst/>
          </a:prstGeom>
          <a:noFill/>
        </p:spPr>
        <p:txBody>
          <a:bodyPr wrap="none" rtlCol="0">
            <a:spAutoFit/>
          </a:bodyPr>
          <a:lstStyle/>
          <a:p>
            <a:pPr algn="ctr"/>
            <a:r>
              <a:rPr lang="en-US" dirty="0">
                <a:solidFill>
                  <a:schemeClr val="bg1"/>
                </a:solidFill>
                <a:latin typeface="Calibri Light" panose="020F0302020204030204" pitchFamily="34" charset="0"/>
                <a:cs typeface="Calibri Light" panose="020F0302020204030204" pitchFamily="34" charset="0"/>
              </a:rPr>
              <a:t>Neutral</a:t>
            </a:r>
          </a:p>
          <a:p>
            <a:pPr algn="ctr"/>
            <a:r>
              <a:rPr lang="en-US" dirty="0">
                <a:solidFill>
                  <a:schemeClr val="bg1"/>
                </a:solidFill>
                <a:latin typeface="Calibri Light" panose="020F0302020204030204" pitchFamily="34" charset="0"/>
                <a:cs typeface="Calibri Light" panose="020F0302020204030204" pitchFamily="34" charset="0"/>
              </a:rPr>
              <a:t>27%</a:t>
            </a:r>
          </a:p>
        </p:txBody>
      </p:sp>
      <p:sp>
        <p:nvSpPr>
          <p:cNvPr id="8" name="TextBox 7">
            <a:extLst>
              <a:ext uri="{FF2B5EF4-FFF2-40B4-BE49-F238E27FC236}">
                <a16:creationId xmlns:a16="http://schemas.microsoft.com/office/drawing/2014/main" id="{62BDEBBC-B00A-B6A2-F914-1C4541B67AF6}"/>
              </a:ext>
            </a:extLst>
          </p:cNvPr>
          <p:cNvSpPr txBox="1"/>
          <p:nvPr/>
        </p:nvSpPr>
        <p:spPr>
          <a:xfrm>
            <a:off x="6411421" y="4465445"/>
            <a:ext cx="994759" cy="523220"/>
          </a:xfrm>
          <a:prstGeom prst="rect">
            <a:avLst/>
          </a:prstGeom>
          <a:noFill/>
        </p:spPr>
        <p:txBody>
          <a:bodyPr wrap="none" rtlCol="0">
            <a:spAutoFit/>
          </a:bodyPr>
          <a:lstStyle/>
          <a:p>
            <a:pPr algn="ctr"/>
            <a:r>
              <a:rPr lang="en-US" sz="1400" dirty="0">
                <a:latin typeface="Calibri Light" panose="020F0302020204030204" pitchFamily="34" charset="0"/>
                <a:cs typeface="Calibri Light" panose="020F0302020204030204" pitchFamily="34" charset="0"/>
              </a:rPr>
              <a:t>Somewhat</a:t>
            </a:r>
          </a:p>
          <a:p>
            <a:pPr algn="ctr"/>
            <a:r>
              <a:rPr lang="en-US" sz="1400" dirty="0">
                <a:latin typeface="Calibri Light" panose="020F0302020204030204" pitchFamily="34" charset="0"/>
                <a:cs typeface="Calibri Light" panose="020F0302020204030204" pitchFamily="34" charset="0"/>
              </a:rPr>
              <a:t>Agree – 7%</a:t>
            </a:r>
          </a:p>
        </p:txBody>
      </p:sp>
      <p:sp>
        <p:nvSpPr>
          <p:cNvPr id="10" name="TextBox 9">
            <a:extLst>
              <a:ext uri="{FF2B5EF4-FFF2-40B4-BE49-F238E27FC236}">
                <a16:creationId xmlns:a16="http://schemas.microsoft.com/office/drawing/2014/main" id="{7E63C928-454C-5E9A-7BF1-BB99AC7D36EE}"/>
              </a:ext>
            </a:extLst>
          </p:cNvPr>
          <p:cNvSpPr txBox="1"/>
          <p:nvPr/>
        </p:nvSpPr>
        <p:spPr>
          <a:xfrm>
            <a:off x="6497469" y="5249953"/>
            <a:ext cx="822661" cy="430887"/>
          </a:xfrm>
          <a:prstGeom prst="rect">
            <a:avLst/>
          </a:prstGeom>
          <a:noFill/>
        </p:spPr>
        <p:txBody>
          <a:bodyPr wrap="none" rtlCol="0">
            <a:spAutoFit/>
          </a:bodyPr>
          <a:lstStyle/>
          <a:p>
            <a:pPr algn="ctr"/>
            <a:r>
              <a:rPr lang="en-US" sz="1100" dirty="0">
                <a:latin typeface="Calibri Light" panose="020F0302020204030204" pitchFamily="34" charset="0"/>
                <a:cs typeface="Calibri Light" panose="020F0302020204030204" pitchFamily="34" charset="0"/>
              </a:rPr>
              <a:t>Strongly</a:t>
            </a:r>
          </a:p>
          <a:p>
            <a:pPr algn="ctr"/>
            <a:r>
              <a:rPr lang="en-US" sz="1100" dirty="0">
                <a:latin typeface="Calibri Light" panose="020F0302020204030204" pitchFamily="34" charset="0"/>
                <a:cs typeface="Calibri Light" panose="020F0302020204030204" pitchFamily="34" charset="0"/>
              </a:rPr>
              <a:t>Agree – 3%</a:t>
            </a:r>
          </a:p>
        </p:txBody>
      </p:sp>
      <p:sp>
        <p:nvSpPr>
          <p:cNvPr id="11" name="Right Brace 10">
            <a:extLst>
              <a:ext uri="{FF2B5EF4-FFF2-40B4-BE49-F238E27FC236}">
                <a16:creationId xmlns:a16="http://schemas.microsoft.com/office/drawing/2014/main" id="{877C61D1-8D1C-59A6-9F44-402E314B5CE0}"/>
              </a:ext>
            </a:extLst>
          </p:cNvPr>
          <p:cNvSpPr/>
          <p:nvPr/>
        </p:nvSpPr>
        <p:spPr>
          <a:xfrm>
            <a:off x="7760140" y="4350385"/>
            <a:ext cx="250694" cy="1472345"/>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33D5FF15-5838-9845-A16E-42AE6727697E}"/>
              </a:ext>
            </a:extLst>
          </p:cNvPr>
          <p:cNvSpPr txBox="1"/>
          <p:nvPr/>
        </p:nvSpPr>
        <p:spPr>
          <a:xfrm>
            <a:off x="8061692" y="4818313"/>
            <a:ext cx="699230" cy="461665"/>
          </a:xfrm>
          <a:prstGeom prst="rect">
            <a:avLst/>
          </a:prstGeom>
          <a:noFill/>
        </p:spPr>
        <p:txBody>
          <a:bodyPr wrap="none" rtlCol="0">
            <a:spAutoFit/>
          </a:bodyPr>
          <a:lstStyle/>
          <a:p>
            <a:r>
              <a:rPr lang="en-US" sz="2400" dirty="0">
                <a:solidFill>
                  <a:schemeClr val="accent3">
                    <a:lumMod val="75000"/>
                  </a:schemeClr>
                </a:solidFill>
                <a:latin typeface="Constantia" panose="02030602050306030303" pitchFamily="18" charset="0"/>
              </a:rPr>
              <a:t>10%</a:t>
            </a:r>
          </a:p>
        </p:txBody>
      </p:sp>
      <p:sp>
        <p:nvSpPr>
          <p:cNvPr id="14" name="TextBox 13">
            <a:extLst>
              <a:ext uri="{FF2B5EF4-FFF2-40B4-BE49-F238E27FC236}">
                <a16:creationId xmlns:a16="http://schemas.microsoft.com/office/drawing/2014/main" id="{2A414401-BA84-E18F-D89F-0FBDCAB0A516}"/>
              </a:ext>
            </a:extLst>
          </p:cNvPr>
          <p:cNvSpPr txBox="1"/>
          <p:nvPr/>
        </p:nvSpPr>
        <p:spPr>
          <a:xfrm>
            <a:off x="8760922" y="4895256"/>
            <a:ext cx="2644891" cy="338554"/>
          </a:xfrm>
          <a:prstGeom prst="rect">
            <a:avLst/>
          </a:prstGeom>
          <a:noFill/>
        </p:spPr>
        <p:txBody>
          <a:bodyPr wrap="none" rtlCol="0">
            <a:spAutoFit/>
          </a:bodyPr>
          <a:lstStyle/>
          <a:p>
            <a:r>
              <a:rPr lang="en-US" sz="1600" dirty="0">
                <a:solidFill>
                  <a:schemeClr val="accent3">
                    <a:lumMod val="75000"/>
                  </a:schemeClr>
                </a:solidFill>
                <a:latin typeface="Calibri Light" panose="020F0302020204030204" pitchFamily="34" charset="0"/>
                <a:cs typeface="Calibri Light" panose="020F0302020204030204" pitchFamily="34" charset="0"/>
                <a:sym typeface="Wingdings" panose="05000000000000000000" pitchFamily="2" charset="2"/>
              </a:rPr>
              <a:t> More likely Men and Gen Z</a:t>
            </a:r>
            <a:endParaRPr lang="en-US" sz="1600" dirty="0">
              <a:solidFill>
                <a:schemeClr val="accent3">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24706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BA72D-DB5F-F4CF-D479-876A35513293}"/>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32</a:t>
            </a:fld>
            <a:endParaRPr lang="en-US" dirty="0">
              <a:solidFill>
                <a:srgbClr val="FAAB1C"/>
              </a:solidFill>
            </a:endParaRPr>
          </a:p>
        </p:txBody>
      </p:sp>
      <p:sp>
        <p:nvSpPr>
          <p:cNvPr id="6" name="Title 1">
            <a:extLst>
              <a:ext uri="{FF2B5EF4-FFF2-40B4-BE49-F238E27FC236}">
                <a16:creationId xmlns:a16="http://schemas.microsoft.com/office/drawing/2014/main" id="{485567F9-A955-3122-524F-9469A4FBE09E}"/>
              </a:ext>
            </a:extLst>
          </p:cNvPr>
          <p:cNvSpPr>
            <a:spLocks noGrp="1"/>
          </p:cNvSpPr>
          <p:nvPr>
            <p:ph type="title"/>
          </p:nvPr>
        </p:nvSpPr>
        <p:spPr>
          <a:xfrm>
            <a:off x="1061015" y="4704715"/>
            <a:ext cx="11744960" cy="1543685"/>
          </a:xfrm>
        </p:spPr>
        <p:txBody>
          <a:bodyPr>
            <a:normAutofit/>
          </a:bodyPr>
          <a:lstStyle/>
          <a:p>
            <a:r>
              <a:rPr lang="en-US" sz="3200" dirty="0">
                <a:solidFill>
                  <a:srgbClr val="FFFFCC"/>
                </a:solidFill>
              </a:rPr>
              <a:t>health status and healthy behaviors</a:t>
            </a:r>
          </a:p>
        </p:txBody>
      </p:sp>
      <p:pic>
        <p:nvPicPr>
          <p:cNvPr id="14" name="Picture 13" descr="Two people sitting together">
            <a:extLst>
              <a:ext uri="{FF2B5EF4-FFF2-40B4-BE49-F238E27FC236}">
                <a16:creationId xmlns:a16="http://schemas.microsoft.com/office/drawing/2014/main" id="{C0EB2CEE-1E56-1A07-BE2E-7C15D552C5AC}"/>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031987" y="2361639"/>
            <a:ext cx="3429000" cy="2286000"/>
          </a:xfrm>
          <a:prstGeom prst="ellipse">
            <a:avLst/>
          </a:prstGeom>
          <a:ln>
            <a:noFill/>
          </a:ln>
          <a:effectLst>
            <a:softEdge rad="112500"/>
          </a:effectLst>
        </p:spPr>
      </p:pic>
    </p:spTree>
    <p:extLst>
      <p:ext uri="{BB962C8B-B14F-4D97-AF65-F5344CB8AC3E}">
        <p14:creationId xmlns:p14="http://schemas.microsoft.com/office/powerpoint/2010/main" val="218860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37B57-B470-A4FD-D02F-A663CE604834}"/>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33</a:t>
            </a:fld>
            <a:endParaRPr lang="en-US" dirty="0"/>
          </a:p>
        </p:txBody>
      </p:sp>
      <p:sp>
        <p:nvSpPr>
          <p:cNvPr id="3" name="Title 2">
            <a:extLst>
              <a:ext uri="{FF2B5EF4-FFF2-40B4-BE49-F238E27FC236}">
                <a16:creationId xmlns:a16="http://schemas.microsoft.com/office/drawing/2014/main" id="{8C4B766A-650A-327F-EFF4-CC9B9310EB8F}"/>
              </a:ext>
            </a:extLst>
          </p:cNvPr>
          <p:cNvSpPr>
            <a:spLocks noGrp="1"/>
          </p:cNvSpPr>
          <p:nvPr>
            <p:ph type="title"/>
          </p:nvPr>
        </p:nvSpPr>
        <p:spPr/>
        <p:txBody>
          <a:bodyPr anchor="ctr">
            <a:noAutofit/>
          </a:bodyPr>
          <a:lstStyle/>
          <a:p>
            <a:r>
              <a:rPr lang="en-US" dirty="0">
                <a:solidFill>
                  <a:srgbClr val="478CB2"/>
                </a:solidFill>
                <a:latin typeface="Constantia" panose="02030602050306030303" pitchFamily="18" charset="0"/>
              </a:rPr>
              <a:t>A majority of adults across the country are generally healthy, but three in ten are managing a chronic condition.</a:t>
            </a:r>
          </a:p>
        </p:txBody>
      </p:sp>
      <p:sp>
        <p:nvSpPr>
          <p:cNvPr id="11" name="TextBox 10">
            <a:extLst>
              <a:ext uri="{FF2B5EF4-FFF2-40B4-BE49-F238E27FC236}">
                <a16:creationId xmlns:a16="http://schemas.microsoft.com/office/drawing/2014/main" id="{34F8A282-044B-0F9C-F83C-D034A3E88FE9}"/>
              </a:ext>
            </a:extLst>
          </p:cNvPr>
          <p:cNvSpPr txBox="1"/>
          <p:nvPr/>
        </p:nvSpPr>
        <p:spPr>
          <a:xfrm>
            <a:off x="5755781" y="7389920"/>
            <a:ext cx="5725019" cy="261610"/>
          </a:xfrm>
          <a:prstGeom prst="rect">
            <a:avLst/>
          </a:prstGeom>
          <a:noFill/>
        </p:spPr>
        <p:txBody>
          <a:bodyPr wrap="square" rtlCol="0">
            <a:spAutoFit/>
          </a:bodyPr>
          <a:lstStyle/>
          <a:p>
            <a:pPr marL="346075" indent="-346075"/>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Q32	Which of the following statements best describes your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current health status</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(n=1,005)</a:t>
            </a:r>
          </a:p>
        </p:txBody>
      </p:sp>
      <p:graphicFrame>
        <p:nvGraphicFramePr>
          <p:cNvPr id="6" name="Content Placeholder 27">
            <a:extLst>
              <a:ext uri="{FF2B5EF4-FFF2-40B4-BE49-F238E27FC236}">
                <a16:creationId xmlns:a16="http://schemas.microsoft.com/office/drawing/2014/main" id="{41DC572B-1209-2051-4B36-2487AC77FCE7}"/>
              </a:ext>
            </a:extLst>
          </p:cNvPr>
          <p:cNvGraphicFramePr>
            <a:graphicFrameLocks/>
          </p:cNvGraphicFramePr>
          <p:nvPr>
            <p:extLst>
              <p:ext uri="{D42A27DB-BD31-4B8C-83A1-F6EECF244321}">
                <p14:modId xmlns:p14="http://schemas.microsoft.com/office/powerpoint/2010/main" val="1743288713"/>
              </p:ext>
            </p:extLst>
          </p:nvPr>
        </p:nvGraphicFramePr>
        <p:xfrm>
          <a:off x="3316970" y="1614017"/>
          <a:ext cx="6521064" cy="54515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5">
            <a:extLst>
              <a:ext uri="{FF2B5EF4-FFF2-40B4-BE49-F238E27FC236}">
                <a16:creationId xmlns:a16="http://schemas.microsoft.com/office/drawing/2014/main" id="{67623B13-14E8-B40C-B2BB-85C66734C439}"/>
              </a:ext>
            </a:extLst>
          </p:cNvPr>
          <p:cNvSpPr txBox="1">
            <a:spLocks/>
          </p:cNvSpPr>
          <p:nvPr/>
        </p:nvSpPr>
        <p:spPr>
          <a:xfrm>
            <a:off x="5117486" y="1094776"/>
            <a:ext cx="3536366" cy="592867"/>
          </a:xfrm>
          <a:prstGeom prst="rect">
            <a:avLst/>
          </a:prstGeom>
        </p:spPr>
        <p:txBody>
          <a:bodyPr vert="horz" lIns="101853" tIns="50926" rIns="101853" bIns="50926" rtlCol="0" anchor="ctr">
            <a:noAutofit/>
          </a:bodyPr>
          <a:lstStyle>
            <a:lvl1pPr marL="0" indent="0" algn="ctr" defTabSz="1018524" rtl="0" eaLnBrk="1" latinLnBrk="0" hangingPunct="1">
              <a:spcBef>
                <a:spcPts val="316"/>
              </a:spcBef>
              <a:spcAft>
                <a:spcPts val="316"/>
              </a:spcAft>
              <a:buClr>
                <a:schemeClr val="tx2"/>
              </a:buClr>
              <a:buFont typeface="Wingdings" pitchFamily="2" charset="2"/>
              <a:buNone/>
              <a:defRPr sz="1190" kern="1200">
                <a:solidFill>
                  <a:schemeClr val="tx1">
                    <a:lumMod val="50000"/>
                    <a:lumOff val="50000"/>
                  </a:schemeClr>
                </a:solidFill>
                <a:latin typeface="Calibri Light" panose="020F0302020204030204" pitchFamily="34" charset="0"/>
                <a:ea typeface="+mn-ea"/>
                <a:cs typeface="+mn-cs"/>
              </a:defRPr>
            </a:lvl1pPr>
            <a:lvl2pPr marL="445605" indent="-194509"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2pPr>
            <a:lvl3pPr marL="702003" indent="-196279"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3pPr>
            <a:lvl4pPr marL="958401" indent="-192741"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4pPr>
            <a:lvl5pPr marL="1205960" indent="-187437" algn="l" defTabSz="1018524" rtl="0" eaLnBrk="1" latinLnBrk="0" hangingPunct="1">
              <a:spcBef>
                <a:spcPts val="316"/>
              </a:spcBef>
              <a:spcAft>
                <a:spcPts val="316"/>
              </a:spcAft>
              <a:buFont typeface="Arial" pitchFamily="34" charset="0"/>
              <a:buChar char="»"/>
              <a:defRPr sz="1400" kern="1200">
                <a:solidFill>
                  <a:schemeClr val="tx1"/>
                </a:solidFill>
                <a:latin typeface="Calibri Light" panose="020F0302020204030204" pitchFamily="34" charset="0"/>
                <a:ea typeface="+mn-ea"/>
                <a:cs typeface="+mn-cs"/>
              </a:defRPr>
            </a:lvl5pPr>
            <a:lvl6pPr marL="2800941"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202"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464"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726" indent="-254633" algn="l" defTabSz="10185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1018524" rtl="0" eaLnBrk="1" fontAlgn="auto" latinLnBrk="0" hangingPunct="1">
              <a:lnSpc>
                <a:spcPct val="100000"/>
              </a:lnSpc>
              <a:spcBef>
                <a:spcPts val="316"/>
              </a:spcBef>
              <a:spcAft>
                <a:spcPts val="316"/>
              </a:spcAft>
              <a:buClr>
                <a:srgbClr val="1F497D"/>
              </a:buClr>
              <a:buSzTx/>
              <a:buFont typeface="Wingdings" pitchFamily="2" charset="2"/>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Calibri Light" panose="020F0302020204030204" pitchFamily="34" charset="0"/>
                <a:ea typeface="+mn-ea"/>
                <a:cs typeface="+mn-cs"/>
              </a:rPr>
              <a:t>Current Health Status</a:t>
            </a:r>
          </a:p>
        </p:txBody>
      </p:sp>
      <p:sp>
        <p:nvSpPr>
          <p:cNvPr id="9" name="TextBox 8">
            <a:extLst>
              <a:ext uri="{FF2B5EF4-FFF2-40B4-BE49-F238E27FC236}">
                <a16:creationId xmlns:a16="http://schemas.microsoft.com/office/drawing/2014/main" id="{8B5D8C48-6215-A40A-6BC0-83E24EC0B440}"/>
              </a:ext>
            </a:extLst>
          </p:cNvPr>
          <p:cNvSpPr txBox="1"/>
          <p:nvPr/>
        </p:nvSpPr>
        <p:spPr>
          <a:xfrm>
            <a:off x="9160825" y="5121429"/>
            <a:ext cx="1938975" cy="954107"/>
          </a:xfrm>
          <a:prstGeom prst="rect">
            <a:avLst/>
          </a:prstGeom>
          <a:solidFill>
            <a:srgbClr val="DBD4BA">
              <a:alpha val="25000"/>
            </a:srgbClr>
          </a:solidFill>
        </p:spPr>
        <p:txBody>
          <a:bodyPr wrap="square" rtlCol="0" anchor="ctr">
            <a:spAutoFit/>
          </a:bodyPr>
          <a:lstStyle/>
          <a:p>
            <a:pPr algn="ctr" defTabSz="914400"/>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Gen Z and Millennials ↑</a:t>
            </a:r>
          </a:p>
          <a:p>
            <a:pPr algn="ctr" defTabSz="914400"/>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Hispanics ↑</a:t>
            </a:r>
          </a:p>
          <a:p>
            <a:pPr algn="ctr" defTabSz="914400"/>
            <a:r>
              <a:rPr lang="en-US" sz="1400" dirty="0">
                <a:solidFill>
                  <a:prstClr val="black">
                    <a:lumMod val="65000"/>
                    <a:lumOff val="35000"/>
                  </a:prstClr>
                </a:solidFill>
                <a:latin typeface="Calibri Light" panose="020F0302020204030204" pitchFamily="34" charset="0"/>
                <a:cs typeface="Calibri Light" panose="020F0302020204030204" pitchFamily="34" charset="0"/>
              </a:rPr>
              <a:t>No PCP </a:t>
            </a:r>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a:t>
            </a:r>
          </a:p>
          <a:p>
            <a:pPr algn="ctr" defTabSz="914400"/>
            <a:r>
              <a:rPr lang="en-US" sz="1400" dirty="0">
                <a:solidFill>
                  <a:prstClr val="black">
                    <a:lumMod val="65000"/>
                    <a:lumOff val="35000"/>
                  </a:prstClr>
                </a:solidFill>
                <a:latin typeface="Calibri Light" panose="020F0302020204030204" pitchFamily="34" charset="0"/>
                <a:cs typeface="Calibri Light" panose="020F0302020204030204" pitchFamily="34" charset="0"/>
              </a:rPr>
              <a:t>Higher income </a:t>
            </a:r>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a:t>
            </a:r>
            <a:endParaRPr lang="en-US" sz="1400" dirty="0">
              <a:solidFill>
                <a:prstClr val="black">
                  <a:lumMod val="65000"/>
                  <a:lumOff val="35000"/>
                </a:prst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0AFE96DD-0E8C-4F10-FFC1-59621FE8C633}"/>
              </a:ext>
            </a:extLst>
          </p:cNvPr>
          <p:cNvSpPr txBox="1"/>
          <p:nvPr/>
        </p:nvSpPr>
        <p:spPr>
          <a:xfrm>
            <a:off x="2717800" y="4739711"/>
            <a:ext cx="1851039" cy="738664"/>
          </a:xfrm>
          <a:prstGeom prst="rect">
            <a:avLst/>
          </a:prstGeom>
          <a:solidFill>
            <a:srgbClr val="DBD4BA">
              <a:alpha val="25000"/>
            </a:srgbClr>
          </a:solidFill>
        </p:spPr>
        <p:txBody>
          <a:bodyPr wrap="square" rtlCol="0" anchor="ctr">
            <a:spAutoFit/>
          </a:bodyPr>
          <a:lstStyle/>
          <a:p>
            <a:pPr algn="ctr" defTabSz="914400"/>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Gen X and Boomers</a:t>
            </a:r>
            <a:r>
              <a:rPr lang="en-US" sz="1400" dirty="0">
                <a:solidFill>
                  <a:prstClr val="black">
                    <a:lumMod val="65000"/>
                    <a:lumOff val="35000"/>
                  </a:prstClr>
                </a:solidFill>
                <a:latin typeface="Calibri Light" panose="020F0302020204030204" pitchFamily="34" charset="0"/>
                <a:cs typeface="Calibri Light" panose="020F0302020204030204" pitchFamily="34" charset="0"/>
              </a:rPr>
              <a:t> </a:t>
            </a:r>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a:t>
            </a:r>
          </a:p>
          <a:p>
            <a:pPr algn="ctr" defTabSz="914400"/>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White ↑</a:t>
            </a:r>
          </a:p>
          <a:p>
            <a:pPr algn="ctr" defTabSz="914400"/>
            <a:r>
              <a:rPr lang="en-US" sz="1400" dirty="0">
                <a:solidFill>
                  <a:prstClr val="black">
                    <a:lumMod val="65000"/>
                    <a:lumOff val="35000"/>
                  </a:prstClr>
                </a:solidFill>
                <a:latin typeface="Calibri Light" panose="020F0302020204030204" pitchFamily="34" charset="0"/>
                <a:cs typeface="Calibri Light" panose="020F0302020204030204" pitchFamily="34" charset="0"/>
                <a:sym typeface="Wingdings" panose="05000000000000000000" pitchFamily="2" charset="2"/>
              </a:rPr>
              <a:t>Have a PCP ↑</a:t>
            </a:r>
            <a:endParaRPr lang="en-US" sz="1400" dirty="0">
              <a:solidFill>
                <a:prstClr val="black">
                  <a:lumMod val="65000"/>
                  <a:lumOff val="35000"/>
                </a:prst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548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37B57-B470-A4FD-D02F-A663CE604834}"/>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34</a:t>
            </a:fld>
            <a:endParaRPr lang="en-US" dirty="0"/>
          </a:p>
        </p:txBody>
      </p:sp>
      <p:sp>
        <p:nvSpPr>
          <p:cNvPr id="3" name="Title 2">
            <a:extLst>
              <a:ext uri="{FF2B5EF4-FFF2-40B4-BE49-F238E27FC236}">
                <a16:creationId xmlns:a16="http://schemas.microsoft.com/office/drawing/2014/main" id="{8C4B766A-650A-327F-EFF4-CC9B9310EB8F}"/>
              </a:ext>
            </a:extLst>
          </p:cNvPr>
          <p:cNvSpPr>
            <a:spLocks noGrp="1"/>
          </p:cNvSpPr>
          <p:nvPr>
            <p:ph type="title"/>
          </p:nvPr>
        </p:nvSpPr>
        <p:spPr/>
        <p:txBody>
          <a:bodyPr anchor="ctr">
            <a:noAutofit/>
          </a:bodyPr>
          <a:lstStyle/>
          <a:p>
            <a:r>
              <a:rPr lang="en-US" dirty="0">
                <a:solidFill>
                  <a:srgbClr val="478CB2"/>
                </a:solidFill>
                <a:latin typeface="Constantia" panose="02030602050306030303" pitchFamily="18" charset="0"/>
              </a:rPr>
              <a:t>American’s self-reported physical and mental health levels are trending down</a:t>
            </a:r>
          </a:p>
        </p:txBody>
      </p:sp>
      <p:sp>
        <p:nvSpPr>
          <p:cNvPr id="11" name="TextBox 10">
            <a:extLst>
              <a:ext uri="{FF2B5EF4-FFF2-40B4-BE49-F238E27FC236}">
                <a16:creationId xmlns:a16="http://schemas.microsoft.com/office/drawing/2014/main" id="{34F8A282-044B-0F9C-F83C-D034A3E88FE9}"/>
              </a:ext>
            </a:extLst>
          </p:cNvPr>
          <p:cNvSpPr txBox="1"/>
          <p:nvPr/>
        </p:nvSpPr>
        <p:spPr>
          <a:xfrm>
            <a:off x="5846233" y="7381606"/>
            <a:ext cx="6167967" cy="261610"/>
          </a:xfrm>
          <a:prstGeom prst="rect">
            <a:avLst/>
          </a:prstGeom>
          <a:noFill/>
        </p:spPr>
        <p:txBody>
          <a:bodyPr wrap="square" rtlCol="0">
            <a:spAutoFit/>
          </a:bodyPr>
          <a:lstStyle/>
          <a:p>
            <a:pPr marL="346075" marR="0" indent="-346075">
              <a:spcBef>
                <a:spcPts val="0"/>
              </a:spcBef>
              <a:spcAft>
                <a:spcPts val="0"/>
              </a:spcAft>
            </a:pPr>
            <a:r>
              <a:rPr lang="en-US" sz="1100" b="0" i="0" u="none" strike="noStrike"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Q28	In general, would you say your overall _________(physical/ mental)  health is...? (n=1,005)</a:t>
            </a:r>
          </a:p>
        </p:txBody>
      </p:sp>
      <p:sp>
        <p:nvSpPr>
          <p:cNvPr id="10" name="Arrow: Right 9">
            <a:extLst>
              <a:ext uri="{FF2B5EF4-FFF2-40B4-BE49-F238E27FC236}">
                <a16:creationId xmlns:a16="http://schemas.microsoft.com/office/drawing/2014/main" id="{36A6F914-7188-285A-DF63-DEA703AC93A5}"/>
              </a:ext>
            </a:extLst>
          </p:cNvPr>
          <p:cNvSpPr/>
          <p:nvPr/>
        </p:nvSpPr>
        <p:spPr>
          <a:xfrm>
            <a:off x="2408767" y="2286000"/>
            <a:ext cx="9677400" cy="914400"/>
          </a:xfrm>
          <a:prstGeom prst="rightArrow">
            <a:avLst/>
          </a:prstGeom>
          <a:gradFill flip="none" rotWithShape="1">
            <a:gsLst>
              <a:gs pos="23000">
                <a:schemeClr val="accent3"/>
              </a:gs>
              <a:gs pos="50000">
                <a:srgbClr val="FFC000"/>
              </a:gs>
              <a:gs pos="80000">
                <a:schemeClr val="accent2"/>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Light" panose="020F0302020204030204" pitchFamily="34" charset="0"/>
                <a:cs typeface="Calibri Light" panose="020F0302020204030204" pitchFamily="34" charset="0"/>
              </a:rPr>
              <a:t>Poor (1)                            Fair (2)                            Good (3)                            Very Good (4)                            Excellent (5)</a:t>
            </a:r>
          </a:p>
        </p:txBody>
      </p:sp>
      <p:graphicFrame>
        <p:nvGraphicFramePr>
          <p:cNvPr id="13" name="Table 12">
            <a:extLst>
              <a:ext uri="{FF2B5EF4-FFF2-40B4-BE49-F238E27FC236}">
                <a16:creationId xmlns:a16="http://schemas.microsoft.com/office/drawing/2014/main" id="{2A015971-FA64-0004-B9B1-673A0712D527}"/>
              </a:ext>
            </a:extLst>
          </p:cNvPr>
          <p:cNvGraphicFramePr>
            <a:graphicFrameLocks noGrp="1"/>
          </p:cNvGraphicFramePr>
          <p:nvPr>
            <p:extLst>
              <p:ext uri="{D42A27DB-BD31-4B8C-83A1-F6EECF244321}">
                <p14:modId xmlns:p14="http://schemas.microsoft.com/office/powerpoint/2010/main" val="1630572948"/>
              </p:ext>
            </p:extLst>
          </p:nvPr>
        </p:nvGraphicFramePr>
        <p:xfrm>
          <a:off x="617415" y="3200400"/>
          <a:ext cx="11695722" cy="792480"/>
        </p:xfrm>
        <a:graphic>
          <a:graphicData uri="http://schemas.openxmlformats.org/drawingml/2006/table">
            <a:tbl>
              <a:tblPr firstRow="1" bandRow="1">
                <a:tableStyleId>{5C22544A-7EE6-4342-B048-85BDC9FD1C3A}</a:tableStyleId>
              </a:tblPr>
              <a:tblGrid>
                <a:gridCol w="1865924">
                  <a:extLst>
                    <a:ext uri="{9D8B030D-6E8A-4147-A177-3AD203B41FA5}">
                      <a16:colId xmlns:a16="http://schemas.microsoft.com/office/drawing/2014/main" val="2247317117"/>
                    </a:ext>
                  </a:extLst>
                </a:gridCol>
                <a:gridCol w="1910861">
                  <a:extLst>
                    <a:ext uri="{9D8B030D-6E8A-4147-A177-3AD203B41FA5}">
                      <a16:colId xmlns:a16="http://schemas.microsoft.com/office/drawing/2014/main" val="873613732"/>
                    </a:ext>
                  </a:extLst>
                </a:gridCol>
                <a:gridCol w="1905000">
                  <a:extLst>
                    <a:ext uri="{9D8B030D-6E8A-4147-A177-3AD203B41FA5}">
                      <a16:colId xmlns:a16="http://schemas.microsoft.com/office/drawing/2014/main" val="2175036210"/>
                    </a:ext>
                  </a:extLst>
                </a:gridCol>
                <a:gridCol w="2115363">
                  <a:extLst>
                    <a:ext uri="{9D8B030D-6E8A-4147-A177-3AD203B41FA5}">
                      <a16:colId xmlns:a16="http://schemas.microsoft.com/office/drawing/2014/main" val="2755388974"/>
                    </a:ext>
                  </a:extLst>
                </a:gridCol>
                <a:gridCol w="1949287">
                  <a:extLst>
                    <a:ext uri="{9D8B030D-6E8A-4147-A177-3AD203B41FA5}">
                      <a16:colId xmlns:a16="http://schemas.microsoft.com/office/drawing/2014/main" val="3369909929"/>
                    </a:ext>
                  </a:extLst>
                </a:gridCol>
                <a:gridCol w="1949287">
                  <a:extLst>
                    <a:ext uri="{9D8B030D-6E8A-4147-A177-3AD203B41FA5}">
                      <a16:colId xmlns:a16="http://schemas.microsoft.com/office/drawing/2014/main" val="1951575429"/>
                    </a:ext>
                  </a:extLst>
                </a:gridCol>
              </a:tblGrid>
              <a:tr h="370840">
                <a:tc>
                  <a:txBody>
                    <a:bodyPr/>
                    <a:lstStyle/>
                    <a:p>
                      <a:r>
                        <a:rPr lang="en-US"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Physical Health</a:t>
                      </a:r>
                    </a:p>
                  </a:txBody>
                  <a:tcPr>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6%</a:t>
                      </a:r>
                    </a:p>
                  </a:txBody>
                  <a:tcPr>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24%</a:t>
                      </a:r>
                    </a:p>
                  </a:txBody>
                  <a:tcPr>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41%</a:t>
                      </a:r>
                    </a:p>
                  </a:txBody>
                  <a:tcPr>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22%</a:t>
                      </a:r>
                    </a:p>
                  </a:txBody>
                  <a:tcPr>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7%</a:t>
                      </a:r>
                    </a:p>
                  </a:txBody>
                  <a:tcPr>
                    <a:lnB w="6350"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876649325"/>
                  </a:ext>
                </a:extLst>
              </a:tr>
              <a:tr h="370840">
                <a:tc>
                  <a:txBody>
                    <a:bodyPr/>
                    <a:lstStyle/>
                    <a:p>
                      <a:r>
                        <a:rPr lang="en-US" b="0" dirty="0">
                          <a:solidFill>
                            <a:schemeClr val="accent4">
                              <a:lumMod val="75000"/>
                            </a:schemeClr>
                          </a:solidFill>
                          <a:latin typeface="Calibri Light" panose="020F0302020204030204" pitchFamily="34" charset="0"/>
                          <a:ea typeface="Calibri Light" panose="020F0302020204030204" pitchFamily="34" charset="0"/>
                          <a:cs typeface="Calibri Light" panose="020F0302020204030204" pitchFamily="34" charset="0"/>
                        </a:rPr>
                        <a:t>Mental Health</a:t>
                      </a:r>
                    </a:p>
                  </a:txBody>
                  <a:tcP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10%</a:t>
                      </a:r>
                    </a:p>
                  </a:txBody>
                  <a:tcP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19%</a:t>
                      </a:r>
                    </a:p>
                  </a:txBody>
                  <a:tcP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30%</a:t>
                      </a:r>
                    </a:p>
                  </a:txBody>
                  <a:tcP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25%</a:t>
                      </a:r>
                    </a:p>
                  </a:txBody>
                  <a:tcP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r>
                        <a:rPr lang="en-US" b="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16%</a:t>
                      </a:r>
                    </a:p>
                  </a:txBody>
                  <a:tcP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428770705"/>
                  </a:ext>
                </a:extLst>
              </a:tr>
            </a:tbl>
          </a:graphicData>
        </a:graphic>
      </p:graphicFrame>
      <p:cxnSp>
        <p:nvCxnSpPr>
          <p:cNvPr id="15" name="Straight Connector 14">
            <a:extLst>
              <a:ext uri="{FF2B5EF4-FFF2-40B4-BE49-F238E27FC236}">
                <a16:creationId xmlns:a16="http://schemas.microsoft.com/office/drawing/2014/main" id="{D5262B24-C4B0-555F-E56C-A64E9FE3BFDA}"/>
              </a:ext>
            </a:extLst>
          </p:cNvPr>
          <p:cNvCxnSpPr/>
          <p:nvPr/>
        </p:nvCxnSpPr>
        <p:spPr>
          <a:xfrm>
            <a:off x="6932450" y="2057400"/>
            <a:ext cx="0" cy="457200"/>
          </a:xfrm>
          <a:prstGeom prst="line">
            <a:avLst/>
          </a:prstGeom>
          <a:ln>
            <a:solidFill>
              <a:srgbClr val="478CB2"/>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3FF286AA-D477-59FB-7D60-6940AF338E5D}"/>
              </a:ext>
            </a:extLst>
          </p:cNvPr>
          <p:cNvSpPr txBox="1"/>
          <p:nvPr/>
        </p:nvSpPr>
        <p:spPr>
          <a:xfrm>
            <a:off x="6932450" y="1207146"/>
            <a:ext cx="2438400" cy="830997"/>
          </a:xfrm>
          <a:prstGeom prst="rect">
            <a:avLst/>
          </a:prstGeom>
          <a:noFill/>
        </p:spPr>
        <p:txBody>
          <a:bodyPr wrap="square" rtlCol="0">
            <a:spAutoFit/>
          </a:bodyPr>
          <a:lstStyle/>
          <a:p>
            <a:r>
              <a:rPr lang="en-US"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Average Rating:</a:t>
            </a:r>
          </a:p>
          <a:p>
            <a:r>
              <a:rPr lang="en-US" sz="160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Physical Health =  3.01</a:t>
            </a:r>
          </a:p>
          <a:p>
            <a:r>
              <a:rPr lang="en-US" sz="1600" dirty="0">
                <a:solidFill>
                  <a:schemeClr val="accent4">
                    <a:lumMod val="75000"/>
                  </a:schemeClr>
                </a:solidFill>
                <a:latin typeface="Calibri Light" panose="020F0302020204030204" pitchFamily="34" charset="0"/>
                <a:ea typeface="Calibri Light" panose="020F0302020204030204" pitchFamily="34" charset="0"/>
                <a:cs typeface="Calibri Light" panose="020F0302020204030204" pitchFamily="34" charset="0"/>
              </a:rPr>
              <a:t>Mental Health  =  3.18</a:t>
            </a:r>
          </a:p>
        </p:txBody>
      </p:sp>
      <p:cxnSp>
        <p:nvCxnSpPr>
          <p:cNvPr id="18" name="Straight Connector 17">
            <a:extLst>
              <a:ext uri="{FF2B5EF4-FFF2-40B4-BE49-F238E27FC236}">
                <a16:creationId xmlns:a16="http://schemas.microsoft.com/office/drawing/2014/main" id="{768962BE-CAB3-826A-8DB0-68B505C12C3E}"/>
              </a:ext>
            </a:extLst>
          </p:cNvPr>
          <p:cNvCxnSpPr>
            <a:cxnSpLocks/>
          </p:cNvCxnSpPr>
          <p:nvPr/>
        </p:nvCxnSpPr>
        <p:spPr>
          <a:xfrm>
            <a:off x="6932450" y="2055728"/>
            <a:ext cx="1905000" cy="1672"/>
          </a:xfrm>
          <a:prstGeom prst="line">
            <a:avLst/>
          </a:prstGeom>
          <a:ln>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graphicFrame>
        <p:nvGraphicFramePr>
          <p:cNvPr id="24" name="Content Placeholder 6">
            <a:extLst>
              <a:ext uri="{FF2B5EF4-FFF2-40B4-BE49-F238E27FC236}">
                <a16:creationId xmlns:a16="http://schemas.microsoft.com/office/drawing/2014/main" id="{466F1722-7488-4623-8396-E6C1908AF14F}"/>
              </a:ext>
            </a:extLst>
          </p:cNvPr>
          <p:cNvGraphicFramePr>
            <a:graphicFrameLocks/>
          </p:cNvGraphicFramePr>
          <p:nvPr>
            <p:extLst>
              <p:ext uri="{D42A27DB-BD31-4B8C-83A1-F6EECF244321}">
                <p14:modId xmlns:p14="http://schemas.microsoft.com/office/powerpoint/2010/main" val="910943688"/>
              </p:ext>
            </p:extLst>
          </p:nvPr>
        </p:nvGraphicFramePr>
        <p:xfrm>
          <a:off x="4181963" y="4633680"/>
          <a:ext cx="5453674" cy="253371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39F5A4BA-0AC4-2E94-57FA-AB1626BD3E26}"/>
              </a:ext>
            </a:extLst>
          </p:cNvPr>
          <p:cNvSpPr txBox="1"/>
          <p:nvPr/>
        </p:nvSpPr>
        <p:spPr>
          <a:xfrm>
            <a:off x="4699633" y="4524791"/>
            <a:ext cx="2590800" cy="307777"/>
          </a:xfrm>
          <a:prstGeom prst="rect">
            <a:avLst/>
          </a:prstGeom>
          <a:noFill/>
        </p:spPr>
        <p:txBody>
          <a:bodyPr wrap="square" rtlCol="0">
            <a:spAutoFit/>
          </a:bodyPr>
          <a:lstStyle/>
          <a:p>
            <a:r>
              <a:rPr lang="en-US" sz="1400" i="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3-year trend:</a:t>
            </a:r>
          </a:p>
        </p:txBody>
      </p:sp>
      <p:cxnSp>
        <p:nvCxnSpPr>
          <p:cNvPr id="29" name="Straight Arrow Connector 28">
            <a:extLst>
              <a:ext uri="{FF2B5EF4-FFF2-40B4-BE49-F238E27FC236}">
                <a16:creationId xmlns:a16="http://schemas.microsoft.com/office/drawing/2014/main" id="{C7C9E295-72C1-299D-5C53-31D16DAA6FF4}"/>
              </a:ext>
            </a:extLst>
          </p:cNvPr>
          <p:cNvCxnSpPr/>
          <p:nvPr/>
        </p:nvCxnSpPr>
        <p:spPr>
          <a:xfrm>
            <a:off x="7084850" y="2057400"/>
            <a:ext cx="0" cy="45720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DE6CD2A-5D09-FC45-C52D-AC8AAF6CC41E}"/>
              </a:ext>
            </a:extLst>
          </p:cNvPr>
          <p:cNvSpPr txBox="1"/>
          <p:nvPr/>
        </p:nvSpPr>
        <p:spPr>
          <a:xfrm>
            <a:off x="5266784" y="5424449"/>
            <a:ext cx="940486" cy="261610"/>
          </a:xfrm>
          <a:prstGeom prst="rect">
            <a:avLst/>
          </a:prstGeom>
          <a:noFill/>
        </p:spPr>
        <p:txBody>
          <a:bodyPr wrap="square">
            <a:spAutoFit/>
          </a:bodyPr>
          <a:lstStyle/>
          <a:p>
            <a:r>
              <a:rPr lang="en-US" sz="11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Physical</a:t>
            </a:r>
            <a:endParaRPr lang="en-US" sz="1100" dirty="0"/>
          </a:p>
        </p:txBody>
      </p:sp>
      <p:sp>
        <p:nvSpPr>
          <p:cNvPr id="33" name="TextBox 32">
            <a:extLst>
              <a:ext uri="{FF2B5EF4-FFF2-40B4-BE49-F238E27FC236}">
                <a16:creationId xmlns:a16="http://schemas.microsoft.com/office/drawing/2014/main" id="{F2A351D4-B7CC-5ABF-54E7-E17207006CDB}"/>
              </a:ext>
            </a:extLst>
          </p:cNvPr>
          <p:cNvSpPr txBox="1"/>
          <p:nvPr/>
        </p:nvSpPr>
        <p:spPr>
          <a:xfrm>
            <a:off x="5266784" y="5276059"/>
            <a:ext cx="728249" cy="261610"/>
          </a:xfrm>
          <a:prstGeom prst="rect">
            <a:avLst/>
          </a:prstGeom>
          <a:noFill/>
        </p:spPr>
        <p:txBody>
          <a:bodyPr wrap="square">
            <a:spAutoFit/>
          </a:bodyPr>
          <a:lstStyle/>
          <a:p>
            <a:r>
              <a:rPr lang="en-US" sz="1100" b="0" dirty="0">
                <a:solidFill>
                  <a:schemeClr val="accent4">
                    <a:lumMod val="75000"/>
                  </a:schemeClr>
                </a:solidFill>
                <a:latin typeface="Calibri Light" panose="020F0302020204030204" pitchFamily="34" charset="0"/>
                <a:ea typeface="Calibri Light" panose="020F0302020204030204" pitchFamily="34" charset="0"/>
                <a:cs typeface="Calibri Light" panose="020F0302020204030204" pitchFamily="34" charset="0"/>
              </a:rPr>
              <a:t>Mental</a:t>
            </a:r>
            <a:endParaRPr lang="en-US" sz="1800" dirty="0"/>
          </a:p>
        </p:txBody>
      </p:sp>
      <p:sp>
        <p:nvSpPr>
          <p:cNvPr id="4" name="Speech Bubble: Rectangle with Corners Rounded 3">
            <a:extLst>
              <a:ext uri="{FF2B5EF4-FFF2-40B4-BE49-F238E27FC236}">
                <a16:creationId xmlns:a16="http://schemas.microsoft.com/office/drawing/2014/main" id="{678DA1CC-F19B-1A56-D8DD-4B764477121D}"/>
              </a:ext>
            </a:extLst>
          </p:cNvPr>
          <p:cNvSpPr/>
          <p:nvPr/>
        </p:nvSpPr>
        <p:spPr>
          <a:xfrm>
            <a:off x="617415" y="4409090"/>
            <a:ext cx="2024185" cy="1118069"/>
          </a:xfrm>
          <a:prstGeom prst="wedgeRoundRectCallout">
            <a:avLst>
              <a:gd name="adj1" fmla="val -30699"/>
              <a:gd name="adj2" fmla="val -89787"/>
              <a:gd name="adj3" fmla="val 16667"/>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schemeClr val="tx1"/>
                </a:solidFill>
                <a:latin typeface="Calibri Light" panose="020F0302020204030204" pitchFamily="34" charset="0"/>
                <a:cs typeface="Calibri Light" panose="020F0302020204030204" pitchFamily="34" charset="0"/>
              </a:rPr>
              <a:t>Women and Millennials report lower levels of mental health.</a:t>
            </a:r>
          </a:p>
        </p:txBody>
      </p:sp>
    </p:spTree>
    <p:extLst>
      <p:ext uri="{BB962C8B-B14F-4D97-AF65-F5344CB8AC3E}">
        <p14:creationId xmlns:p14="http://schemas.microsoft.com/office/powerpoint/2010/main" val="65803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E0131-3F93-F769-94A5-9A36FD64AB1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074F448-23F3-ADB3-0614-D63BC0C440DB}"/>
              </a:ext>
            </a:extLst>
          </p:cNvPr>
          <p:cNvSpPr txBox="1"/>
          <p:nvPr/>
        </p:nvSpPr>
        <p:spPr>
          <a:xfrm>
            <a:off x="6156448" y="7197488"/>
            <a:ext cx="4714752" cy="446597"/>
          </a:xfrm>
          <a:prstGeom prst="rect">
            <a:avLst/>
          </a:prstGeom>
          <a:noFill/>
        </p:spPr>
        <p:txBody>
          <a:bodyPr wrap="none" rtlCol="0">
            <a:spAutoFit/>
          </a:bodyPr>
          <a:lstStyle/>
          <a:p>
            <a:pPr marL="346075" indent="-346075">
              <a:lnSpc>
                <a:spcPct val="107000"/>
              </a:lnSpc>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Q33	Do you have any of the following health conditions or concerns? (</a:t>
            </a: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n=1,005)</a:t>
            </a:r>
          </a:p>
          <a:p>
            <a:pPr marL="346075" indent="-346075">
              <a:lnSpc>
                <a:spcPct val="107000"/>
              </a:lnSpc>
            </a:pPr>
            <a:r>
              <a:rPr lang="en-US" sz="1100" b="1"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Concerns and conditions at 10%+ shown.</a:t>
            </a:r>
          </a:p>
        </p:txBody>
      </p:sp>
      <p:graphicFrame>
        <p:nvGraphicFramePr>
          <p:cNvPr id="18" name="Chart 17">
            <a:extLst>
              <a:ext uri="{FF2B5EF4-FFF2-40B4-BE49-F238E27FC236}">
                <a16:creationId xmlns:a16="http://schemas.microsoft.com/office/drawing/2014/main" id="{4067D29F-6BB0-9189-594B-E24AF247E027}"/>
              </a:ext>
            </a:extLst>
          </p:cNvPr>
          <p:cNvGraphicFramePr/>
          <p:nvPr>
            <p:extLst>
              <p:ext uri="{D42A27DB-BD31-4B8C-83A1-F6EECF244321}">
                <p14:modId xmlns:p14="http://schemas.microsoft.com/office/powerpoint/2010/main" val="1584721922"/>
              </p:ext>
            </p:extLst>
          </p:nvPr>
        </p:nvGraphicFramePr>
        <p:xfrm>
          <a:off x="3556000" y="1670189"/>
          <a:ext cx="5858747" cy="516679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407ED919-3A76-C758-4B0F-7174A9E5493F}"/>
              </a:ext>
            </a:extLst>
          </p:cNvPr>
          <p:cNvSpPr txBox="1"/>
          <p:nvPr/>
        </p:nvSpPr>
        <p:spPr>
          <a:xfrm>
            <a:off x="3818947" y="1228186"/>
            <a:ext cx="5105400" cy="400110"/>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Top Health Concerns &amp; Conditions</a:t>
            </a:r>
          </a:p>
        </p:txBody>
      </p:sp>
      <p:sp>
        <p:nvSpPr>
          <p:cNvPr id="7" name="TextBox 6">
            <a:extLst>
              <a:ext uri="{FF2B5EF4-FFF2-40B4-BE49-F238E27FC236}">
                <a16:creationId xmlns:a16="http://schemas.microsoft.com/office/drawing/2014/main" id="{D47846EB-C722-48B6-8EF9-978486EA4833}"/>
              </a:ext>
            </a:extLst>
          </p:cNvPr>
          <p:cNvSpPr txBox="1"/>
          <p:nvPr/>
        </p:nvSpPr>
        <p:spPr>
          <a:xfrm>
            <a:off x="9950535" y="1694781"/>
            <a:ext cx="1215433" cy="707886"/>
          </a:xfrm>
          <a:prstGeom prst="rect">
            <a:avLst/>
          </a:prstGeom>
          <a:solidFill>
            <a:schemeClr val="bg2"/>
          </a:solidFill>
          <a:ln>
            <a:noFill/>
            <a:prstDash val="sysDot"/>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Increases with age </a:t>
            </a:r>
          </a:p>
          <a:p>
            <a:r>
              <a:rPr lang="en-US" sz="1000" dirty="0">
                <a:latin typeface="Calibri Light" panose="020F0302020204030204" pitchFamily="34" charset="0"/>
                <a:ea typeface="Calibri Light" panose="020F0302020204030204" pitchFamily="34" charset="0"/>
                <a:cs typeface="Calibri Light" panose="020F0302020204030204" pitchFamily="34" charset="0"/>
              </a:rPr>
              <a:t>White patients</a:t>
            </a:r>
          </a:p>
          <a:p>
            <a:r>
              <a:rPr lang="en-US" sz="1000" dirty="0">
                <a:latin typeface="Calibri Light" panose="020F0302020204030204" pitchFamily="34" charset="0"/>
                <a:ea typeface="Calibri Light" panose="020F0302020204030204" pitchFamily="34" charset="0"/>
                <a:cs typeface="Calibri Light" panose="020F0302020204030204" pitchFamily="34" charset="0"/>
              </a:rPr>
              <a:t>Have a PCP</a:t>
            </a:r>
          </a:p>
          <a:p>
            <a:r>
              <a:rPr lang="en-US" sz="1000" dirty="0">
                <a:latin typeface="Calibri Light" panose="020F0302020204030204" pitchFamily="34" charset="0"/>
                <a:ea typeface="Calibri Light" panose="020F0302020204030204" pitchFamily="34" charset="0"/>
                <a:cs typeface="Calibri Light" panose="020F0302020204030204" pitchFamily="34" charset="0"/>
              </a:rPr>
              <a:t>Chronic condition</a:t>
            </a:r>
          </a:p>
        </p:txBody>
      </p:sp>
      <p:cxnSp>
        <p:nvCxnSpPr>
          <p:cNvPr id="9" name="Straight Arrow Connector 8">
            <a:extLst>
              <a:ext uri="{FF2B5EF4-FFF2-40B4-BE49-F238E27FC236}">
                <a16:creationId xmlns:a16="http://schemas.microsoft.com/office/drawing/2014/main" id="{6FA4AD8F-756C-78C7-C27E-44C6BDE4188E}"/>
              </a:ext>
            </a:extLst>
          </p:cNvPr>
          <p:cNvCxnSpPr>
            <a:cxnSpLocks/>
          </p:cNvCxnSpPr>
          <p:nvPr/>
        </p:nvCxnSpPr>
        <p:spPr>
          <a:xfrm>
            <a:off x="9500979" y="1992760"/>
            <a:ext cx="4658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ight Bracket 9">
            <a:extLst>
              <a:ext uri="{FF2B5EF4-FFF2-40B4-BE49-F238E27FC236}">
                <a16:creationId xmlns:a16="http://schemas.microsoft.com/office/drawing/2014/main" id="{51B898F6-901C-F343-C156-9AE87E917A45}"/>
              </a:ext>
            </a:extLst>
          </p:cNvPr>
          <p:cNvSpPr/>
          <p:nvPr/>
        </p:nvSpPr>
        <p:spPr>
          <a:xfrm>
            <a:off x="9387122" y="2171835"/>
            <a:ext cx="104203" cy="149475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50769766-8060-78B8-64FC-06CF2070D21A}"/>
              </a:ext>
            </a:extLst>
          </p:cNvPr>
          <p:cNvCxnSpPr/>
          <p:nvPr/>
        </p:nvCxnSpPr>
        <p:spPr>
          <a:xfrm>
            <a:off x="9500978" y="2919210"/>
            <a:ext cx="4658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74703E2-F1B3-7421-C698-70B8387C90D3}"/>
              </a:ext>
            </a:extLst>
          </p:cNvPr>
          <p:cNvSpPr txBox="1"/>
          <p:nvPr/>
        </p:nvSpPr>
        <p:spPr>
          <a:xfrm>
            <a:off x="9966832" y="2729665"/>
            <a:ext cx="2610316" cy="400110"/>
          </a:xfrm>
          <a:prstGeom prst="rect">
            <a:avLst/>
          </a:prstGeom>
          <a:solidFill>
            <a:schemeClr val="bg2"/>
          </a:solidFill>
          <a:ln>
            <a:noFill/>
            <a:prstDash val="sysDot"/>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All four of these: Females, Lower income</a:t>
            </a:r>
          </a:p>
          <a:p>
            <a:r>
              <a:rPr lang="en-US" sz="1000" dirty="0">
                <a:latin typeface="Calibri Light" panose="020F0302020204030204" pitchFamily="34" charset="0"/>
                <a:ea typeface="Calibri Light" panose="020F0302020204030204" pitchFamily="34" charset="0"/>
                <a:cs typeface="Calibri Light" panose="020F0302020204030204" pitchFamily="34" charset="0"/>
              </a:rPr>
              <a:t>Anxiety and Depression: Gen Z and Millennials</a:t>
            </a:r>
          </a:p>
        </p:txBody>
      </p:sp>
      <p:sp>
        <p:nvSpPr>
          <p:cNvPr id="14" name="Right Bracket 13">
            <a:extLst>
              <a:ext uri="{FF2B5EF4-FFF2-40B4-BE49-F238E27FC236}">
                <a16:creationId xmlns:a16="http://schemas.microsoft.com/office/drawing/2014/main" id="{38EB8E7C-0F3C-0176-AB6F-3383450C51B5}"/>
              </a:ext>
            </a:extLst>
          </p:cNvPr>
          <p:cNvSpPr/>
          <p:nvPr/>
        </p:nvSpPr>
        <p:spPr>
          <a:xfrm>
            <a:off x="9392430" y="3700707"/>
            <a:ext cx="110225" cy="71569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77DB97E0-A821-21E3-A5D9-B825396BF667}"/>
              </a:ext>
            </a:extLst>
          </p:cNvPr>
          <p:cNvSpPr txBox="1"/>
          <p:nvPr/>
        </p:nvSpPr>
        <p:spPr>
          <a:xfrm>
            <a:off x="9966832" y="3958411"/>
            <a:ext cx="2504568" cy="246221"/>
          </a:xfrm>
          <a:prstGeom prst="rect">
            <a:avLst/>
          </a:prstGeom>
          <a:solidFill>
            <a:schemeClr val="bg2"/>
          </a:solidFill>
          <a:ln>
            <a:noFill/>
            <a:prstDash val="sysDot"/>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Gen X and older, Chronic and Acute patients</a:t>
            </a:r>
          </a:p>
        </p:txBody>
      </p:sp>
      <p:cxnSp>
        <p:nvCxnSpPr>
          <p:cNvPr id="16" name="Straight Arrow Connector 15">
            <a:extLst>
              <a:ext uri="{FF2B5EF4-FFF2-40B4-BE49-F238E27FC236}">
                <a16:creationId xmlns:a16="http://schemas.microsoft.com/office/drawing/2014/main" id="{438CCA67-5CC0-2C8A-4CA5-0D03142FF2E6}"/>
              </a:ext>
            </a:extLst>
          </p:cNvPr>
          <p:cNvCxnSpPr/>
          <p:nvPr/>
        </p:nvCxnSpPr>
        <p:spPr>
          <a:xfrm>
            <a:off x="9491325" y="4081522"/>
            <a:ext cx="4658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ight Bracket 16">
            <a:extLst>
              <a:ext uri="{FF2B5EF4-FFF2-40B4-BE49-F238E27FC236}">
                <a16:creationId xmlns:a16="http://schemas.microsoft.com/office/drawing/2014/main" id="{4E7331BD-8BA2-72E5-CFB4-664309B1FC44}"/>
              </a:ext>
            </a:extLst>
          </p:cNvPr>
          <p:cNvSpPr/>
          <p:nvPr/>
        </p:nvSpPr>
        <p:spPr>
          <a:xfrm>
            <a:off x="9398480" y="4821695"/>
            <a:ext cx="104202" cy="151604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9537E778-E0A6-8A38-9B69-70C74087194E}"/>
              </a:ext>
            </a:extLst>
          </p:cNvPr>
          <p:cNvCxnSpPr/>
          <p:nvPr/>
        </p:nvCxnSpPr>
        <p:spPr>
          <a:xfrm>
            <a:off x="9501834" y="5559969"/>
            <a:ext cx="4658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966AF87-DC6D-B8F2-FA4F-18E1B1BD1076}"/>
              </a:ext>
            </a:extLst>
          </p:cNvPr>
          <p:cNvSpPr txBox="1"/>
          <p:nvPr/>
        </p:nvSpPr>
        <p:spPr>
          <a:xfrm>
            <a:off x="9977820" y="5367440"/>
            <a:ext cx="2199290" cy="400110"/>
          </a:xfrm>
          <a:prstGeom prst="rect">
            <a:avLst/>
          </a:prstGeom>
          <a:solidFill>
            <a:schemeClr val="bg2"/>
          </a:solidFill>
          <a:ln>
            <a:noFill/>
            <a:prstDash val="sysDot"/>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Lower income</a:t>
            </a:r>
          </a:p>
          <a:p>
            <a:r>
              <a:rPr lang="en-US" sz="1000" dirty="0">
                <a:latin typeface="Calibri Light" panose="020F0302020204030204" pitchFamily="34" charset="0"/>
                <a:ea typeface="Calibri Light" panose="020F0302020204030204" pitchFamily="34" charset="0"/>
                <a:cs typeface="Calibri Light" panose="020F0302020204030204" pitchFamily="34" charset="0"/>
              </a:rPr>
              <a:t>Asthma and no time for myself: Gen Z</a:t>
            </a:r>
          </a:p>
        </p:txBody>
      </p:sp>
      <p:sp>
        <p:nvSpPr>
          <p:cNvPr id="22" name="Right Bracket 21">
            <a:extLst>
              <a:ext uri="{FF2B5EF4-FFF2-40B4-BE49-F238E27FC236}">
                <a16:creationId xmlns:a16="http://schemas.microsoft.com/office/drawing/2014/main" id="{5E7BCA26-B6B3-3BFD-B9EE-1E4C5A1D4387}"/>
              </a:ext>
            </a:extLst>
          </p:cNvPr>
          <p:cNvSpPr/>
          <p:nvPr/>
        </p:nvSpPr>
        <p:spPr>
          <a:xfrm>
            <a:off x="9396107" y="1831681"/>
            <a:ext cx="86232" cy="32215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itle 5">
            <a:extLst>
              <a:ext uri="{FF2B5EF4-FFF2-40B4-BE49-F238E27FC236}">
                <a16:creationId xmlns:a16="http://schemas.microsoft.com/office/drawing/2014/main" id="{845D5C57-4CE1-B6C8-8366-8E6024EDB114}"/>
              </a:ext>
            </a:extLst>
          </p:cNvPr>
          <p:cNvSpPr>
            <a:spLocks noGrp="1"/>
          </p:cNvSpPr>
          <p:nvPr>
            <p:ph type="title"/>
          </p:nvPr>
        </p:nvSpPr>
        <p:spPr/>
        <p:txBody>
          <a:bodyPr/>
          <a:lstStyle/>
          <a:p>
            <a:r>
              <a:rPr lang="en-US" dirty="0"/>
              <a:t>We are facing a growing mental health crisis in this country, and you are on the front line (or should be)</a:t>
            </a:r>
          </a:p>
        </p:txBody>
      </p:sp>
      <p:sp>
        <p:nvSpPr>
          <p:cNvPr id="8" name="TextBox 7">
            <a:extLst>
              <a:ext uri="{FF2B5EF4-FFF2-40B4-BE49-F238E27FC236}">
                <a16:creationId xmlns:a16="http://schemas.microsoft.com/office/drawing/2014/main" id="{77EE8652-9E5C-7DAD-ACB8-6EB49589C96E}"/>
              </a:ext>
            </a:extLst>
          </p:cNvPr>
          <p:cNvSpPr txBox="1"/>
          <p:nvPr/>
        </p:nvSpPr>
        <p:spPr>
          <a:xfrm>
            <a:off x="9998840" y="4491823"/>
            <a:ext cx="2091560" cy="246221"/>
          </a:xfrm>
          <a:prstGeom prst="rect">
            <a:avLst/>
          </a:prstGeom>
          <a:solidFill>
            <a:schemeClr val="bg2"/>
          </a:solidFill>
          <a:ln>
            <a:noFill/>
            <a:prstDash val="sysDot"/>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Women, Chronic and Acute patients</a:t>
            </a:r>
          </a:p>
        </p:txBody>
      </p:sp>
      <p:cxnSp>
        <p:nvCxnSpPr>
          <p:cNvPr id="23" name="Straight Arrow Connector 22">
            <a:extLst>
              <a:ext uri="{FF2B5EF4-FFF2-40B4-BE49-F238E27FC236}">
                <a16:creationId xmlns:a16="http://schemas.microsoft.com/office/drawing/2014/main" id="{0DDD9F34-0BA7-4A72-91D1-3EEBA7EC896A}"/>
              </a:ext>
            </a:extLst>
          </p:cNvPr>
          <p:cNvCxnSpPr>
            <a:cxnSpLocks/>
          </p:cNvCxnSpPr>
          <p:nvPr/>
        </p:nvCxnSpPr>
        <p:spPr>
          <a:xfrm>
            <a:off x="9525219" y="4604605"/>
            <a:ext cx="4658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ight Bracket 23">
            <a:extLst>
              <a:ext uri="{FF2B5EF4-FFF2-40B4-BE49-F238E27FC236}">
                <a16:creationId xmlns:a16="http://schemas.microsoft.com/office/drawing/2014/main" id="{BF43BF83-3BCF-9CD8-19B1-84D63F31E8B3}"/>
              </a:ext>
            </a:extLst>
          </p:cNvPr>
          <p:cNvSpPr/>
          <p:nvPr/>
        </p:nvSpPr>
        <p:spPr>
          <a:xfrm>
            <a:off x="9420347" y="4443526"/>
            <a:ext cx="86232" cy="32215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a:extLst>
              <a:ext uri="{FF2B5EF4-FFF2-40B4-BE49-F238E27FC236}">
                <a16:creationId xmlns:a16="http://schemas.microsoft.com/office/drawing/2014/main" id="{219A0421-608C-4639-FFD3-1F84717BAD2F}"/>
              </a:ext>
            </a:extLst>
          </p:cNvPr>
          <p:cNvSpPr txBox="1"/>
          <p:nvPr/>
        </p:nvSpPr>
        <p:spPr>
          <a:xfrm>
            <a:off x="9998840" y="6417567"/>
            <a:ext cx="1868211" cy="246221"/>
          </a:xfrm>
          <a:prstGeom prst="rect">
            <a:avLst/>
          </a:prstGeom>
          <a:solidFill>
            <a:schemeClr val="bg2"/>
          </a:solidFill>
          <a:ln>
            <a:noFill/>
            <a:prstDash val="sysDot"/>
          </a:ln>
        </p:spPr>
        <p:txBody>
          <a:bodyPr wrap="square" rtlCol="0">
            <a:spAutoFit/>
          </a:bodyPr>
          <a:lstStyle/>
          <a:p>
            <a:r>
              <a:rPr lang="en-US" sz="1000" dirty="0">
                <a:latin typeface="Calibri Light" panose="020F0302020204030204" pitchFamily="34" charset="0"/>
                <a:ea typeface="Calibri Light" panose="020F0302020204030204" pitchFamily="34" charset="0"/>
                <a:cs typeface="Calibri Light" panose="020F0302020204030204" pitchFamily="34" charset="0"/>
              </a:rPr>
              <a:t>Men, Older, Chronic condition</a:t>
            </a:r>
          </a:p>
        </p:txBody>
      </p:sp>
      <p:cxnSp>
        <p:nvCxnSpPr>
          <p:cNvPr id="26" name="Straight Arrow Connector 25">
            <a:extLst>
              <a:ext uri="{FF2B5EF4-FFF2-40B4-BE49-F238E27FC236}">
                <a16:creationId xmlns:a16="http://schemas.microsoft.com/office/drawing/2014/main" id="{916FBAA0-DF26-CECC-B088-68578B517361}"/>
              </a:ext>
            </a:extLst>
          </p:cNvPr>
          <p:cNvCxnSpPr>
            <a:cxnSpLocks/>
          </p:cNvCxnSpPr>
          <p:nvPr/>
        </p:nvCxnSpPr>
        <p:spPr>
          <a:xfrm>
            <a:off x="9519049" y="6540859"/>
            <a:ext cx="4658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ight Bracket 26">
            <a:extLst>
              <a:ext uri="{FF2B5EF4-FFF2-40B4-BE49-F238E27FC236}">
                <a16:creationId xmlns:a16="http://schemas.microsoft.com/office/drawing/2014/main" id="{649879A0-7BD3-31DB-6636-30F62B37B899}"/>
              </a:ext>
            </a:extLst>
          </p:cNvPr>
          <p:cNvSpPr/>
          <p:nvPr/>
        </p:nvSpPr>
        <p:spPr>
          <a:xfrm>
            <a:off x="9414177" y="6379780"/>
            <a:ext cx="86232" cy="32215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Slide Number Placeholder 2">
            <a:extLst>
              <a:ext uri="{FF2B5EF4-FFF2-40B4-BE49-F238E27FC236}">
                <a16:creationId xmlns:a16="http://schemas.microsoft.com/office/drawing/2014/main" id="{987AD94A-9BF3-EBA1-365C-75162982DFEB}"/>
              </a:ext>
            </a:extLst>
          </p:cNvPr>
          <p:cNvSpPr>
            <a:spLocks noGrp="1"/>
          </p:cNvSpPr>
          <p:nvPr>
            <p:ph type="sldNum" sz="quarter" idx="12"/>
          </p:nvPr>
        </p:nvSpPr>
        <p:spPr>
          <a:xfrm>
            <a:off x="12577148" y="7405254"/>
            <a:ext cx="1193797" cy="304800"/>
          </a:xfrm>
        </p:spPr>
        <p:txBody>
          <a:bodyPr/>
          <a:lstStyle/>
          <a:p>
            <a:pPr defTabSz="1018524"/>
            <a:r>
              <a:rPr lang="en-US" dirty="0"/>
              <a:t>Page </a:t>
            </a:r>
            <a:fld id="{BA7A251D-85F2-4855-B559-A3CA3B7FBA69}" type="slidenum">
              <a:rPr lang="en-US" smtClean="0"/>
              <a:pPr defTabSz="1018524"/>
              <a:t>35</a:t>
            </a:fld>
            <a:endParaRPr lang="en-US" dirty="0"/>
          </a:p>
        </p:txBody>
      </p:sp>
    </p:spTree>
    <p:extLst>
      <p:ext uri="{BB962C8B-B14F-4D97-AF65-F5344CB8AC3E}">
        <p14:creationId xmlns:p14="http://schemas.microsoft.com/office/powerpoint/2010/main" val="1407719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5845-7DAE-07F1-17BF-8A4EBD6EEF64}"/>
              </a:ext>
            </a:extLst>
          </p:cNvPr>
          <p:cNvSpPr>
            <a:spLocks noGrp="1"/>
          </p:cNvSpPr>
          <p:nvPr>
            <p:ph type="title"/>
          </p:nvPr>
        </p:nvSpPr>
        <p:spPr/>
        <p:txBody>
          <a:bodyPr/>
          <a:lstStyle/>
          <a:p>
            <a:r>
              <a:rPr lang="en-US" dirty="0"/>
              <a:t>Americans report staying healthy by… how can your brand become ‘relevant’ on this journey?</a:t>
            </a:r>
          </a:p>
        </p:txBody>
      </p:sp>
      <p:sp>
        <p:nvSpPr>
          <p:cNvPr id="15" name="TextBox 14">
            <a:extLst>
              <a:ext uri="{FF2B5EF4-FFF2-40B4-BE49-F238E27FC236}">
                <a16:creationId xmlns:a16="http://schemas.microsoft.com/office/drawing/2014/main" id="{3215AD21-A6D3-E2DF-BD66-9559A609C6E7}"/>
              </a:ext>
            </a:extLst>
          </p:cNvPr>
          <p:cNvSpPr txBox="1"/>
          <p:nvPr/>
        </p:nvSpPr>
        <p:spPr>
          <a:xfrm>
            <a:off x="6389775" y="7373723"/>
            <a:ext cx="4252825" cy="265457"/>
          </a:xfrm>
          <a:prstGeom prst="rect">
            <a:avLst/>
          </a:prstGeom>
          <a:noFill/>
        </p:spPr>
        <p:txBody>
          <a:bodyPr wrap="square" rtlCol="0">
            <a:spAutoFit/>
          </a:bodyPr>
          <a:lstStyle/>
          <a:p>
            <a:pPr>
              <a:lnSpc>
                <a:spcPct val="107000"/>
              </a:lnSpc>
              <a:tabLst>
                <a:tab pos="342900" algn="l"/>
              </a:tabLs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Q31	What, if anything, do you do to stay healthy?  % Yes  (</a:t>
            </a: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n=1,005)</a:t>
            </a:r>
          </a:p>
        </p:txBody>
      </p:sp>
      <p:graphicFrame>
        <p:nvGraphicFramePr>
          <p:cNvPr id="4" name="Chart 3">
            <a:extLst>
              <a:ext uri="{FF2B5EF4-FFF2-40B4-BE49-F238E27FC236}">
                <a16:creationId xmlns:a16="http://schemas.microsoft.com/office/drawing/2014/main" id="{D716AEB1-9AA4-4610-B3CC-4C31B0E20A3B}"/>
              </a:ext>
            </a:extLst>
          </p:cNvPr>
          <p:cNvGraphicFramePr/>
          <p:nvPr/>
        </p:nvGraphicFramePr>
        <p:xfrm>
          <a:off x="2032000" y="1162377"/>
          <a:ext cx="9525000" cy="582647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Person in jeans and trainers walking on sidewalk, with dog on leash wearing harness">
            <a:extLst>
              <a:ext uri="{FF2B5EF4-FFF2-40B4-BE49-F238E27FC236}">
                <a16:creationId xmlns:a16="http://schemas.microsoft.com/office/drawing/2014/main" id="{884F0371-77DA-3BB7-CE60-D58AB42060D4}"/>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1987330" y="1438246"/>
            <a:ext cx="9652716" cy="5343554"/>
          </a:xfrm>
          <a:prstGeom prst="rect">
            <a:avLst/>
          </a:prstGeom>
        </p:spPr>
      </p:pic>
      <p:sp>
        <p:nvSpPr>
          <p:cNvPr id="5" name="TextBox 4">
            <a:extLst>
              <a:ext uri="{FF2B5EF4-FFF2-40B4-BE49-F238E27FC236}">
                <a16:creationId xmlns:a16="http://schemas.microsoft.com/office/drawing/2014/main" id="{10D2E89D-C3E1-4037-F520-326D3EDA3F3E}"/>
              </a:ext>
            </a:extLst>
          </p:cNvPr>
          <p:cNvSpPr txBox="1"/>
          <p:nvPr/>
        </p:nvSpPr>
        <p:spPr>
          <a:xfrm>
            <a:off x="9880600" y="1718110"/>
            <a:ext cx="364202" cy="523220"/>
          </a:xfrm>
          <a:prstGeom prst="rect">
            <a:avLst/>
          </a:prstGeom>
          <a:noFill/>
        </p:spPr>
        <p:txBody>
          <a:bodyPr wrap="none" rtlCol="0">
            <a:spAutoFit/>
          </a:bodyPr>
          <a:lstStyle/>
          <a:p>
            <a:r>
              <a:rPr lang="en-US" sz="2800" dirty="0">
                <a:solidFill>
                  <a:srgbClr val="478CB2"/>
                </a:solidFill>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DC0BBD65-6ABB-B7F2-5AD9-86C468D45C6D}"/>
              </a:ext>
            </a:extLst>
          </p:cNvPr>
          <p:cNvSpPr txBox="1"/>
          <p:nvPr/>
        </p:nvSpPr>
        <p:spPr>
          <a:xfrm>
            <a:off x="9142250" y="2656490"/>
            <a:ext cx="364202" cy="523220"/>
          </a:xfrm>
          <a:prstGeom prst="rect">
            <a:avLst/>
          </a:prstGeom>
          <a:noFill/>
        </p:spPr>
        <p:txBody>
          <a:bodyPr wrap="none" rtlCol="0">
            <a:spAutoFit/>
          </a:bodyPr>
          <a:lstStyle/>
          <a:p>
            <a:r>
              <a:rPr lang="en-US" sz="2800" dirty="0">
                <a:solidFill>
                  <a:srgbClr val="478CB2"/>
                </a:solidFill>
                <a:latin typeface="Calibri Light" panose="020F0302020204030204" pitchFamily="34" charset="0"/>
                <a:cs typeface="Calibri Light" panose="020F0302020204030204" pitchFamily="34" charset="0"/>
              </a:rPr>
              <a:t>^</a:t>
            </a:r>
          </a:p>
        </p:txBody>
      </p:sp>
      <p:sp>
        <p:nvSpPr>
          <p:cNvPr id="8" name="TextBox 7">
            <a:extLst>
              <a:ext uri="{FF2B5EF4-FFF2-40B4-BE49-F238E27FC236}">
                <a16:creationId xmlns:a16="http://schemas.microsoft.com/office/drawing/2014/main" id="{4A45F402-1A93-BA19-294D-47280E6C5D4B}"/>
              </a:ext>
            </a:extLst>
          </p:cNvPr>
          <p:cNvSpPr txBox="1"/>
          <p:nvPr/>
        </p:nvSpPr>
        <p:spPr>
          <a:xfrm>
            <a:off x="8456450" y="3287110"/>
            <a:ext cx="364202" cy="523220"/>
          </a:xfrm>
          <a:prstGeom prst="rect">
            <a:avLst/>
          </a:prstGeom>
          <a:noFill/>
        </p:spPr>
        <p:txBody>
          <a:bodyPr wrap="none" rtlCol="0">
            <a:spAutoFit/>
          </a:bodyPr>
          <a:lstStyle/>
          <a:p>
            <a:r>
              <a:rPr lang="en-US" sz="2800" dirty="0">
                <a:solidFill>
                  <a:srgbClr val="478CB2"/>
                </a:solidFill>
                <a:latin typeface="Calibri Light" panose="020F0302020204030204" pitchFamily="34" charset="0"/>
                <a:cs typeface="Calibri Light" panose="020F0302020204030204" pitchFamily="34" charset="0"/>
              </a:rPr>
              <a:t>^</a:t>
            </a:r>
          </a:p>
        </p:txBody>
      </p:sp>
      <p:sp>
        <p:nvSpPr>
          <p:cNvPr id="9" name="TextBox 8">
            <a:extLst>
              <a:ext uri="{FF2B5EF4-FFF2-40B4-BE49-F238E27FC236}">
                <a16:creationId xmlns:a16="http://schemas.microsoft.com/office/drawing/2014/main" id="{50F46B92-6790-09AC-19EB-2F16E6EF5246}"/>
              </a:ext>
            </a:extLst>
          </p:cNvPr>
          <p:cNvSpPr txBox="1"/>
          <p:nvPr/>
        </p:nvSpPr>
        <p:spPr>
          <a:xfrm>
            <a:off x="7909910" y="4222530"/>
            <a:ext cx="364202" cy="523220"/>
          </a:xfrm>
          <a:prstGeom prst="rect">
            <a:avLst/>
          </a:prstGeom>
          <a:noFill/>
        </p:spPr>
        <p:txBody>
          <a:bodyPr wrap="none" rtlCol="0">
            <a:spAutoFit/>
          </a:bodyPr>
          <a:lstStyle/>
          <a:p>
            <a:r>
              <a:rPr lang="en-US" sz="2800" dirty="0">
                <a:solidFill>
                  <a:srgbClr val="478CB2"/>
                </a:solidFill>
                <a:latin typeface="Calibri Light" panose="020F0302020204030204" pitchFamily="34" charset="0"/>
                <a:cs typeface="Calibri Light" panose="020F0302020204030204" pitchFamily="34" charset="0"/>
              </a:rPr>
              <a:t>^</a:t>
            </a:r>
          </a:p>
        </p:txBody>
      </p:sp>
      <p:sp>
        <p:nvSpPr>
          <p:cNvPr id="10" name="TextBox 9">
            <a:extLst>
              <a:ext uri="{FF2B5EF4-FFF2-40B4-BE49-F238E27FC236}">
                <a16:creationId xmlns:a16="http://schemas.microsoft.com/office/drawing/2014/main" id="{4043A66B-D352-6DF9-B621-D4204C9E8146}"/>
              </a:ext>
            </a:extLst>
          </p:cNvPr>
          <p:cNvSpPr txBox="1"/>
          <p:nvPr/>
        </p:nvSpPr>
        <p:spPr>
          <a:xfrm>
            <a:off x="7289800" y="5780690"/>
            <a:ext cx="364202" cy="523220"/>
          </a:xfrm>
          <a:prstGeom prst="rect">
            <a:avLst/>
          </a:prstGeom>
          <a:noFill/>
        </p:spPr>
        <p:txBody>
          <a:bodyPr wrap="none" rtlCol="0">
            <a:spAutoFit/>
          </a:bodyPr>
          <a:lstStyle/>
          <a:p>
            <a:r>
              <a:rPr lang="en-US" sz="2800" dirty="0">
                <a:solidFill>
                  <a:srgbClr val="478CB2"/>
                </a:solidFill>
                <a:latin typeface="Calibri Light" panose="020F0302020204030204" pitchFamily="34" charset="0"/>
                <a:cs typeface="Calibri Light" panose="020F0302020204030204" pitchFamily="34" charset="0"/>
              </a:rPr>
              <a:t>^</a:t>
            </a:r>
          </a:p>
        </p:txBody>
      </p:sp>
      <p:sp>
        <p:nvSpPr>
          <p:cNvPr id="11" name="TextBox 10">
            <a:extLst>
              <a:ext uri="{FF2B5EF4-FFF2-40B4-BE49-F238E27FC236}">
                <a16:creationId xmlns:a16="http://schemas.microsoft.com/office/drawing/2014/main" id="{05E61A5F-B132-D2BC-5B80-3CC6C0BBC648}"/>
              </a:ext>
            </a:extLst>
          </p:cNvPr>
          <p:cNvSpPr txBox="1"/>
          <p:nvPr/>
        </p:nvSpPr>
        <p:spPr>
          <a:xfrm>
            <a:off x="8387953" y="6258580"/>
            <a:ext cx="3245247" cy="523220"/>
          </a:xfrm>
          <a:prstGeom prst="rect">
            <a:avLst/>
          </a:prstGeom>
          <a:noFill/>
        </p:spPr>
        <p:txBody>
          <a:bodyPr wrap="none" rtlCol="0">
            <a:spAutoFit/>
          </a:bodyPr>
          <a:lstStyle/>
          <a:p>
            <a:r>
              <a:rPr lang="en-US" sz="2800" dirty="0">
                <a:solidFill>
                  <a:srgbClr val="478CB2"/>
                </a:solidFill>
                <a:latin typeface="Calibri Light" panose="020F0302020204030204" pitchFamily="34" charset="0"/>
                <a:cs typeface="Calibri Light" panose="020F0302020204030204" pitchFamily="34" charset="0"/>
              </a:rPr>
              <a:t>^</a:t>
            </a:r>
            <a:r>
              <a:rPr lang="en-US" sz="1600" dirty="0">
                <a:solidFill>
                  <a:srgbClr val="478CB2"/>
                </a:solidFill>
                <a:latin typeface="Calibri Light" panose="020F0302020204030204" pitchFamily="34" charset="0"/>
                <a:cs typeface="Calibri Light" panose="020F0302020204030204" pitchFamily="34" charset="0"/>
              </a:rPr>
              <a:t> Significantly higher among women</a:t>
            </a:r>
          </a:p>
        </p:txBody>
      </p:sp>
      <p:sp>
        <p:nvSpPr>
          <p:cNvPr id="12" name="Slide Number Placeholder 2">
            <a:extLst>
              <a:ext uri="{FF2B5EF4-FFF2-40B4-BE49-F238E27FC236}">
                <a16:creationId xmlns:a16="http://schemas.microsoft.com/office/drawing/2014/main" id="{17FD6A5A-C351-503D-802E-009BACF295B6}"/>
              </a:ext>
            </a:extLst>
          </p:cNvPr>
          <p:cNvSpPr>
            <a:spLocks noGrp="1"/>
          </p:cNvSpPr>
          <p:nvPr>
            <p:ph type="sldNum" sz="quarter" idx="12"/>
          </p:nvPr>
        </p:nvSpPr>
        <p:spPr>
          <a:xfrm>
            <a:off x="12577148" y="7405254"/>
            <a:ext cx="1193797" cy="304800"/>
          </a:xfrm>
        </p:spPr>
        <p:txBody>
          <a:bodyPr/>
          <a:lstStyle/>
          <a:p>
            <a:pPr defTabSz="1018524"/>
            <a:r>
              <a:rPr lang="en-US" dirty="0"/>
              <a:t>Page </a:t>
            </a:r>
            <a:fld id="{BA7A251D-85F2-4855-B559-A3CA3B7FBA69}" type="slidenum">
              <a:rPr lang="en-US" smtClean="0"/>
              <a:pPr defTabSz="1018524"/>
              <a:t>36</a:t>
            </a:fld>
            <a:endParaRPr lang="en-US" dirty="0"/>
          </a:p>
        </p:txBody>
      </p:sp>
    </p:spTree>
    <p:extLst>
      <p:ext uri="{BB962C8B-B14F-4D97-AF65-F5344CB8AC3E}">
        <p14:creationId xmlns:p14="http://schemas.microsoft.com/office/powerpoint/2010/main" val="2536579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60A7234-EEFE-C847-6D4F-C1420A5F63EB}"/>
              </a:ext>
            </a:extLst>
          </p:cNvPr>
          <p:cNvSpPr/>
          <p:nvPr/>
        </p:nvSpPr>
        <p:spPr>
          <a:xfrm>
            <a:off x="3623488" y="1430622"/>
            <a:ext cx="7162800" cy="1371600"/>
          </a:xfrm>
          <a:prstGeom prst="roundRect">
            <a:avLst/>
          </a:prstGeom>
          <a:solidFill>
            <a:srgbClr val="478CB2">
              <a:alpha val="20000"/>
            </a:srgbClr>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1C4E6ED9-9CB3-28C6-D2BA-62EAE38F143D}"/>
              </a:ext>
            </a:extLst>
          </p:cNvPr>
          <p:cNvSpPr/>
          <p:nvPr/>
        </p:nvSpPr>
        <p:spPr>
          <a:xfrm>
            <a:off x="3623488" y="4478625"/>
            <a:ext cx="7162800" cy="2337335"/>
          </a:xfrm>
          <a:prstGeom prst="roundRect">
            <a:avLst/>
          </a:prstGeom>
          <a:solidFill>
            <a:schemeClr val="accent3">
              <a:lumMod val="40000"/>
              <a:lumOff val="60000"/>
              <a:alpha val="20000"/>
            </a:schemeClr>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321A199B-BE3E-2DAD-5C34-DB6B29DB0BBF}"/>
              </a:ext>
            </a:extLst>
          </p:cNvPr>
          <p:cNvSpPr/>
          <p:nvPr/>
        </p:nvSpPr>
        <p:spPr>
          <a:xfrm>
            <a:off x="3623488" y="2837507"/>
            <a:ext cx="7162800" cy="1606062"/>
          </a:xfrm>
          <a:prstGeom prst="roundRect">
            <a:avLst/>
          </a:prstGeom>
          <a:solidFill>
            <a:srgbClr val="F8A908">
              <a:alpha val="20000"/>
            </a:srgbClr>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12" name="Table 11" descr="Healthcare colleagues meeting">
            <a:extLst>
              <a:ext uri="{FF2B5EF4-FFF2-40B4-BE49-F238E27FC236}">
                <a16:creationId xmlns:a16="http://schemas.microsoft.com/office/drawing/2014/main" id="{AE75AAE5-539F-8CE4-9B80-3A3CCBE2F717}"/>
              </a:ext>
            </a:extLst>
          </p:cNvPr>
          <p:cNvGraphicFramePr>
            <a:graphicFrameLocks noGrp="1"/>
          </p:cNvGraphicFramePr>
          <p:nvPr>
            <p:extLst>
              <p:ext uri="{D42A27DB-BD31-4B8C-83A1-F6EECF244321}">
                <p14:modId xmlns:p14="http://schemas.microsoft.com/office/powerpoint/2010/main" val="1699679431"/>
              </p:ext>
            </p:extLst>
          </p:nvPr>
        </p:nvGraphicFramePr>
        <p:xfrm>
          <a:off x="3205480" y="1430622"/>
          <a:ext cx="7741920" cy="5257800"/>
        </p:xfrm>
        <a:graphic>
          <a:graphicData uri="http://schemas.openxmlformats.org/drawingml/2006/table">
            <a:tbl>
              <a:tblPr>
                <a:tableStyleId>{5C22544A-7EE6-4342-B048-85BDC9FD1C3A}</a:tableStyleId>
              </a:tblPr>
              <a:tblGrid>
                <a:gridCol w="6675120">
                  <a:extLst>
                    <a:ext uri="{9D8B030D-6E8A-4147-A177-3AD203B41FA5}">
                      <a16:colId xmlns:a16="http://schemas.microsoft.com/office/drawing/2014/main" val="458865358"/>
                    </a:ext>
                  </a:extLst>
                </a:gridCol>
                <a:gridCol w="1066800">
                  <a:extLst>
                    <a:ext uri="{9D8B030D-6E8A-4147-A177-3AD203B41FA5}">
                      <a16:colId xmlns:a16="http://schemas.microsoft.com/office/drawing/2014/main" val="2700881878"/>
                    </a:ext>
                  </a:extLst>
                </a:gridCol>
              </a:tblGrid>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I want a health system that helps me take better care of myself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9490784"/>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My doctor and hospital are partners in my health and well-being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355458"/>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Urgent care centers are only for when my primary care provider </a:t>
                      </a:r>
                    </a:p>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can't see me in a timely manner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5417225"/>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I try to keep my body in top physical shape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55160"/>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If I am in average health, I am satisfied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60617"/>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If I were looking for a new physician on a website, I would be more likely to </a:t>
                      </a:r>
                    </a:p>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choose one who showed me their personality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571098"/>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Accessing and using healthcare is getting harder and harder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493412"/>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Healthcare providers are there to fix you when you are sick or injured and that's 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409382"/>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My culture and background shape how I make healthcare decisions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096658"/>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I never seem to have enough time to take care of my own health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520611"/>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I have suffered financial hardship from large medical bills in the past several years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143821"/>
                  </a:ext>
                </a:extLst>
              </a:tr>
              <a:tr h="438150">
                <a:tc>
                  <a:txBody>
                    <a:bodyPr/>
                    <a:lstStyle/>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Lack of equity or inclusion in healthcare has negatively impacted </a:t>
                      </a:r>
                    </a:p>
                    <a:p>
                      <a:pPr lvl="1" algn="r" fontAlgn="b"/>
                      <a:r>
                        <a:rPr lang="en-US" sz="14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my ability to get the best care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79987"/>
                  </a:ext>
                </a:extLst>
              </a:tr>
            </a:tbl>
          </a:graphicData>
        </a:graphic>
      </p:graphicFrame>
      <p:sp>
        <p:nvSpPr>
          <p:cNvPr id="3" name="Slide Number Placeholder 2">
            <a:extLst>
              <a:ext uri="{FF2B5EF4-FFF2-40B4-BE49-F238E27FC236}">
                <a16:creationId xmlns:a16="http://schemas.microsoft.com/office/drawing/2014/main" id="{70BE4A45-CF5F-5096-FE59-DEC506F538DF}"/>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37</a:t>
            </a:fld>
            <a:endParaRPr lang="en-US" dirty="0"/>
          </a:p>
        </p:txBody>
      </p:sp>
      <p:sp>
        <p:nvSpPr>
          <p:cNvPr id="4" name="Title 3">
            <a:extLst>
              <a:ext uri="{FF2B5EF4-FFF2-40B4-BE49-F238E27FC236}">
                <a16:creationId xmlns:a16="http://schemas.microsoft.com/office/drawing/2014/main" id="{C701C9DC-2C74-8FF5-DBC9-ABEDE0E745A3}"/>
              </a:ext>
            </a:extLst>
          </p:cNvPr>
          <p:cNvSpPr>
            <a:spLocks noGrp="1"/>
          </p:cNvSpPr>
          <p:nvPr>
            <p:ph type="title"/>
          </p:nvPr>
        </p:nvSpPr>
        <p:spPr>
          <a:xfrm>
            <a:off x="515174" y="208172"/>
            <a:ext cx="12878001" cy="684941"/>
          </a:xfrm>
        </p:spPr>
        <p:txBody>
          <a:bodyPr anchor="ctr">
            <a:noAutofit/>
          </a:bodyPr>
          <a:lstStyle/>
          <a:p>
            <a:r>
              <a:rPr lang="en-US" dirty="0">
                <a:solidFill>
                  <a:srgbClr val="478CB2"/>
                </a:solidFill>
                <a:latin typeface="Constantia" panose="02030602050306030303" pitchFamily="18" charset="0"/>
              </a:rPr>
              <a:t>Now is the time to dust off your population health playbook and become a ‘real partner’ in people’s health and well-being</a:t>
            </a:r>
          </a:p>
        </p:txBody>
      </p:sp>
      <p:sp>
        <p:nvSpPr>
          <p:cNvPr id="6" name="TextBox 5">
            <a:extLst>
              <a:ext uri="{FF2B5EF4-FFF2-40B4-BE49-F238E27FC236}">
                <a16:creationId xmlns:a16="http://schemas.microsoft.com/office/drawing/2014/main" id="{AE594AF7-87A0-E527-D0A1-A4BBB5B7896F}"/>
              </a:ext>
            </a:extLst>
          </p:cNvPr>
          <p:cNvSpPr txBox="1"/>
          <p:nvPr/>
        </p:nvSpPr>
        <p:spPr>
          <a:xfrm>
            <a:off x="5232400" y="7044560"/>
            <a:ext cx="6400800" cy="600164"/>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Q27	Each of us deals with health situations in different ways.  The following statements cover a wide range of health attitudes.  Please tell us how much you agree or disagree with the following statements. </a:t>
            </a:r>
          </a:p>
          <a:p>
            <a:pPr marL="346075" marR="0" indent="-346075">
              <a:spcBef>
                <a:spcPts val="0"/>
              </a:spcBef>
              <a:spcAft>
                <a:spcPts val="0"/>
              </a:spcAft>
            </a:pP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1100" b="1"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Agree + Strongly Agree shown.  </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(n=1,005)</a:t>
            </a:r>
          </a:p>
        </p:txBody>
      </p:sp>
      <p:sp>
        <p:nvSpPr>
          <p:cNvPr id="16" name="TextBox 15">
            <a:extLst>
              <a:ext uri="{FF2B5EF4-FFF2-40B4-BE49-F238E27FC236}">
                <a16:creationId xmlns:a16="http://schemas.microsoft.com/office/drawing/2014/main" id="{11DB6C74-08E7-B2FB-1C9F-53556D659536}"/>
              </a:ext>
            </a:extLst>
          </p:cNvPr>
          <p:cNvSpPr txBox="1"/>
          <p:nvPr/>
        </p:nvSpPr>
        <p:spPr>
          <a:xfrm>
            <a:off x="1509110" y="1820792"/>
            <a:ext cx="1961866" cy="307777"/>
          </a:xfrm>
          <a:prstGeom prst="rect">
            <a:avLst/>
          </a:prstGeom>
          <a:noFill/>
        </p:spPr>
        <p:txBody>
          <a:bodyPr wrap="square" rtlCol="0">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About 2/3 or more agree</a:t>
            </a:r>
          </a:p>
        </p:txBody>
      </p:sp>
      <p:cxnSp>
        <p:nvCxnSpPr>
          <p:cNvPr id="18" name="Straight Connector 17">
            <a:extLst>
              <a:ext uri="{FF2B5EF4-FFF2-40B4-BE49-F238E27FC236}">
                <a16:creationId xmlns:a16="http://schemas.microsoft.com/office/drawing/2014/main" id="{AAECA3A8-AEB2-7D97-E15F-4B6F3DC77FD2}"/>
              </a:ext>
            </a:extLst>
          </p:cNvPr>
          <p:cNvCxnSpPr>
            <a:cxnSpLocks/>
            <a:endCxn id="13" idx="1"/>
          </p:cNvCxnSpPr>
          <p:nvPr/>
        </p:nvCxnSpPr>
        <p:spPr>
          <a:xfrm>
            <a:off x="1566088" y="2116422"/>
            <a:ext cx="2057400" cy="0"/>
          </a:xfrm>
          <a:prstGeom prst="line">
            <a:avLst/>
          </a:prstGeom>
          <a:ln>
            <a:tailEnd type="arrow"/>
          </a:ln>
        </p:spPr>
        <p:style>
          <a:lnRef idx="1">
            <a:schemeClr val="accent5"/>
          </a:lnRef>
          <a:fillRef idx="0">
            <a:schemeClr val="accent5"/>
          </a:fillRef>
          <a:effectRef idx="0">
            <a:schemeClr val="accent5"/>
          </a:effectRef>
          <a:fontRef idx="minor">
            <a:schemeClr val="tx1"/>
          </a:fontRef>
        </p:style>
      </p:cxnSp>
      <p:sp>
        <p:nvSpPr>
          <p:cNvPr id="19" name="TextBox 18">
            <a:extLst>
              <a:ext uri="{FF2B5EF4-FFF2-40B4-BE49-F238E27FC236}">
                <a16:creationId xmlns:a16="http://schemas.microsoft.com/office/drawing/2014/main" id="{0CBF7144-7305-697B-7A67-17204C7B5B72}"/>
              </a:ext>
            </a:extLst>
          </p:cNvPr>
          <p:cNvSpPr txBox="1"/>
          <p:nvPr/>
        </p:nvSpPr>
        <p:spPr>
          <a:xfrm>
            <a:off x="1519620" y="3305925"/>
            <a:ext cx="1828800" cy="307777"/>
          </a:xfrm>
          <a:prstGeom prst="rect">
            <a:avLst/>
          </a:prstGeom>
          <a:noFill/>
        </p:spPr>
        <p:txBody>
          <a:bodyPr wrap="square" rtlCol="0">
            <a:spAutoFit/>
          </a:bodyPr>
          <a:lstStyle/>
          <a:p>
            <a:r>
              <a:rPr lang="en-US" sz="1400" i="1" dirty="0">
                <a:latin typeface="Calibri Light" panose="020F0302020204030204" pitchFamily="34" charset="0"/>
                <a:ea typeface="Calibri Light" panose="020F0302020204030204" pitchFamily="34" charset="0"/>
                <a:cs typeface="Calibri Light" panose="020F0302020204030204" pitchFamily="34" charset="0"/>
              </a:rPr>
              <a:t>About 1/2 agree</a:t>
            </a:r>
          </a:p>
        </p:txBody>
      </p:sp>
      <p:cxnSp>
        <p:nvCxnSpPr>
          <p:cNvPr id="20" name="Straight Connector 19">
            <a:extLst>
              <a:ext uri="{FF2B5EF4-FFF2-40B4-BE49-F238E27FC236}">
                <a16:creationId xmlns:a16="http://schemas.microsoft.com/office/drawing/2014/main" id="{03D79E3C-D724-CE73-DE2F-C100047D106C}"/>
              </a:ext>
            </a:extLst>
          </p:cNvPr>
          <p:cNvCxnSpPr/>
          <p:nvPr/>
        </p:nvCxnSpPr>
        <p:spPr>
          <a:xfrm>
            <a:off x="1566088" y="3596879"/>
            <a:ext cx="2057400" cy="0"/>
          </a:xfrm>
          <a:prstGeom prst="line">
            <a:avLst/>
          </a:prstGeom>
          <a:ln>
            <a:tailEnd type="arrow"/>
          </a:ln>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6DA90F2E-6DD3-4910-5EAC-57910738C861}"/>
              </a:ext>
            </a:extLst>
          </p:cNvPr>
          <p:cNvSpPr txBox="1"/>
          <p:nvPr/>
        </p:nvSpPr>
        <p:spPr>
          <a:xfrm>
            <a:off x="1509110" y="5335620"/>
            <a:ext cx="1961866" cy="307777"/>
          </a:xfrm>
          <a:prstGeom prst="rect">
            <a:avLst/>
          </a:prstGeom>
          <a:noFill/>
        </p:spPr>
        <p:txBody>
          <a:bodyPr wrap="square" rtlCol="0">
            <a:spAutoFit/>
          </a:bodyPr>
          <a:lstStyle/>
          <a:p>
            <a:r>
              <a:rPr lang="en-US" sz="1400" i="1" dirty="0">
                <a:latin typeface="Calibri Light" panose="020F0302020204030204" pitchFamily="34" charset="0"/>
                <a:ea typeface="Calibri Light" panose="020F0302020204030204" pitchFamily="34" charset="0"/>
                <a:cs typeface="Calibri Light" panose="020F0302020204030204" pitchFamily="34" charset="0"/>
              </a:rPr>
              <a:t>About 1/3 or less agree</a:t>
            </a:r>
          </a:p>
        </p:txBody>
      </p:sp>
      <p:cxnSp>
        <p:nvCxnSpPr>
          <p:cNvPr id="22" name="Straight Connector 21">
            <a:extLst>
              <a:ext uri="{FF2B5EF4-FFF2-40B4-BE49-F238E27FC236}">
                <a16:creationId xmlns:a16="http://schemas.microsoft.com/office/drawing/2014/main" id="{2B2D8913-DB26-0631-0D33-7056615E6A1C}"/>
              </a:ext>
            </a:extLst>
          </p:cNvPr>
          <p:cNvCxnSpPr/>
          <p:nvPr/>
        </p:nvCxnSpPr>
        <p:spPr>
          <a:xfrm>
            <a:off x="1566088" y="5622377"/>
            <a:ext cx="2057400" cy="0"/>
          </a:xfrm>
          <a:prstGeom prst="line">
            <a:avLst/>
          </a:prstGeom>
          <a:ln>
            <a:tailEnd type="arrow"/>
          </a:ln>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id="{CB332AFF-8C21-606C-419A-6130917C0667}"/>
              </a:ext>
            </a:extLst>
          </p:cNvPr>
          <p:cNvSpPr txBox="1"/>
          <p:nvPr/>
        </p:nvSpPr>
        <p:spPr>
          <a:xfrm>
            <a:off x="3911208" y="956440"/>
            <a:ext cx="6629400" cy="400110"/>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Agreement with Various Statements about Health</a:t>
            </a:r>
          </a:p>
        </p:txBody>
      </p:sp>
    </p:spTree>
    <p:extLst>
      <p:ext uri="{BB962C8B-B14F-4D97-AF65-F5344CB8AC3E}">
        <p14:creationId xmlns:p14="http://schemas.microsoft.com/office/powerpoint/2010/main" val="897852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Autofit/>
          </a:bodyPr>
          <a:lstStyle/>
          <a:p>
            <a:pPr algn="l"/>
            <a:r>
              <a:rPr lang="en-US" dirty="0">
                <a:solidFill>
                  <a:srgbClr val="478CB2"/>
                </a:solidFill>
                <a:latin typeface="Constantia" panose="02030602050306030303" pitchFamily="18" charset="0"/>
                <a:ea typeface="Calibri Light" panose="020F0302020204030204" pitchFamily="34" charset="0"/>
                <a:cs typeface="Calibri Light" panose="020F0302020204030204" pitchFamily="34" charset="0"/>
              </a:rPr>
              <a:t>Family is a priority across all demographics; health and wellness as a priority increases with age</a:t>
            </a:r>
            <a:endParaRPr lang="en-US" cap="all" dirty="0">
              <a:solidFill>
                <a:srgbClr val="478CB2"/>
              </a:solidFill>
              <a:latin typeface="Constantia" panose="02030602050306030303" pitchFamily="18" charset="0"/>
              <a:ea typeface="Calibri Light" panose="020F0302020204030204" pitchFamily="34" charset="0"/>
              <a:cs typeface="Calibri Light" panose="020F0302020204030204" pitchFamily="34" charset="0"/>
            </a:endParaRPr>
          </a:p>
        </p:txBody>
      </p:sp>
      <p:graphicFrame>
        <p:nvGraphicFramePr>
          <p:cNvPr id="3" name="Table 2">
            <a:extLst>
              <a:ext uri="{FF2B5EF4-FFF2-40B4-BE49-F238E27FC236}">
                <a16:creationId xmlns:a16="http://schemas.microsoft.com/office/drawing/2014/main" id="{D09C917D-669D-10AA-F60F-870233FAEB01}"/>
              </a:ext>
            </a:extLst>
          </p:cNvPr>
          <p:cNvGraphicFramePr>
            <a:graphicFrameLocks noGrp="1"/>
          </p:cNvGraphicFramePr>
          <p:nvPr>
            <p:extLst>
              <p:ext uri="{D42A27DB-BD31-4B8C-83A1-F6EECF244321}">
                <p14:modId xmlns:p14="http://schemas.microsoft.com/office/powerpoint/2010/main" val="400691614"/>
              </p:ext>
            </p:extLst>
          </p:nvPr>
        </p:nvGraphicFramePr>
        <p:xfrm>
          <a:off x="2717800" y="1828800"/>
          <a:ext cx="8600238" cy="3017478"/>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1031165284"/>
                    </a:ext>
                  </a:extLst>
                </a:gridCol>
                <a:gridCol w="649447">
                  <a:extLst>
                    <a:ext uri="{9D8B030D-6E8A-4147-A177-3AD203B41FA5}">
                      <a16:colId xmlns:a16="http://schemas.microsoft.com/office/drawing/2014/main" val="3819872173"/>
                    </a:ext>
                  </a:extLst>
                </a:gridCol>
                <a:gridCol w="4480560">
                  <a:extLst>
                    <a:ext uri="{9D8B030D-6E8A-4147-A177-3AD203B41FA5}">
                      <a16:colId xmlns:a16="http://schemas.microsoft.com/office/drawing/2014/main" val="1464009470"/>
                    </a:ext>
                  </a:extLst>
                </a:gridCol>
                <a:gridCol w="544151">
                  <a:extLst>
                    <a:ext uri="{9D8B030D-6E8A-4147-A177-3AD203B41FA5}">
                      <a16:colId xmlns:a16="http://schemas.microsoft.com/office/drawing/2014/main" val="1727439426"/>
                    </a:ext>
                  </a:extLst>
                </a:gridCol>
              </a:tblGrid>
              <a:tr h="457158">
                <a:tc gridSpan="4">
                  <a:txBody>
                    <a:bodyPr/>
                    <a:lstStyle/>
                    <a:p>
                      <a:pPr lvl="0" algn="ctr"/>
                      <a:r>
                        <a:rPr lang="en-US" sz="2000" b="1" cap="none" baseline="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Life Priorities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478CB2">
                        <a:alpha val="25000"/>
                      </a:srgbClr>
                    </a:solidFill>
                  </a:tcPr>
                </a:tc>
                <a:tc hMerge="1">
                  <a:txBody>
                    <a:bodyPr/>
                    <a:lstStyle/>
                    <a:p>
                      <a:endParaRPr lang="en-US"/>
                    </a:p>
                  </a:txBody>
                  <a:tcPr/>
                </a:tc>
                <a:tc hMerge="1">
                  <a:txBody>
                    <a:bodyPr/>
                    <a:lstStyle/>
                    <a:p>
                      <a:pPr lvl="0"/>
                      <a:endParaRPr lang="en-US"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645058525"/>
                  </a:ext>
                </a:extLst>
              </a:tr>
              <a:tr h="365760">
                <a:tc gridSpan="2">
                  <a:txBody>
                    <a:bodyPr/>
                    <a:lstStyle/>
                    <a:p>
                      <a:pPr lvl="0"/>
                      <a:r>
                        <a:rPr lang="en-US" sz="1600" b="0" u="none"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1600" b="0" u="sng"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Rank 1</a:t>
                      </a:r>
                      <a:r>
                        <a:rPr lang="en-US" sz="1600" b="0" u="sng" baseline="300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st</a:t>
                      </a:r>
                      <a:r>
                        <a:rPr lang="en-US" sz="1600" b="0" u="sng"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 2</a:t>
                      </a:r>
                      <a:r>
                        <a:rPr lang="en-US" sz="1600" b="0" u="sng" baseline="300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nd</a:t>
                      </a:r>
                      <a:r>
                        <a:rPr lang="en-US" sz="1600" b="0" u="sng"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 or 3</a:t>
                      </a:r>
                      <a:r>
                        <a:rPr lang="en-US" sz="1600" b="0" u="sng" baseline="300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rd</a:t>
                      </a:r>
                      <a:endParaRPr lang="en-US" sz="1600" b="0" u="sng"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gridSpan="2">
                  <a:txBody>
                    <a:bodyPr/>
                    <a:lstStyle/>
                    <a:p>
                      <a:pPr lvl="0" algn="l"/>
                      <a:r>
                        <a:rPr lang="en-US" sz="1600" b="0" u="none"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1600" b="0" u="sng"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Key Segments</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125513715"/>
                  </a:ext>
                </a:extLst>
              </a:tr>
              <a:tr h="365760">
                <a:tc>
                  <a:txBody>
                    <a:bodyPr/>
                    <a:lstStyle/>
                    <a:p>
                      <a:pPr lvl="1" algn="l" fontAlgn="b"/>
                      <a:r>
                        <a:rPr lang="en-US" sz="1600" b="1" i="0" u="none" strike="noStrike" dirty="0">
                          <a:solidFill>
                            <a:srgbClr val="FF9900"/>
                          </a:solidFill>
                          <a:effectLst/>
                          <a:latin typeface="Calibri Light" panose="020F0302020204030204" pitchFamily="34" charset="0"/>
                          <a:ea typeface="Calibri Light" panose="020F0302020204030204" pitchFamily="34" charset="0"/>
                          <a:cs typeface="Calibri Light" panose="020F0302020204030204" pitchFamily="34" charset="0"/>
                        </a:rPr>
                        <a:t>93% Family</a:t>
                      </a:r>
                    </a:p>
                  </a:txBody>
                  <a:tcPr marL="9525" marR="9525" marT="9525"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lvl="1" algn="l" fontAlgn="b"/>
                      <a:r>
                        <a:rPr lang="en-US" sz="1600" b="1" i="0" u="none" strike="noStrike" dirty="0">
                          <a:solidFill>
                            <a:srgbClr val="FF9900"/>
                          </a:solidFill>
                          <a:effectLst/>
                          <a:latin typeface="Calibri Light" panose="020F0302020204030204" pitchFamily="34" charset="0"/>
                          <a:ea typeface="Calibri Light" panose="020F0302020204030204" pitchFamily="34" charset="0"/>
                          <a:cs typeface="Calibri Light" panose="020F0302020204030204" pitchFamily="34" charset="0"/>
                        </a:rPr>
                        <a:t>Children at home, Higher income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7210739"/>
                  </a:ext>
                </a:extLst>
              </a:tr>
              <a:tr h="365760">
                <a:tc>
                  <a:txBody>
                    <a:bodyPr/>
                    <a:lstStyle/>
                    <a:p>
                      <a:pPr lvl="1" algn="l" fontAlgn="b"/>
                      <a:r>
                        <a:rPr lang="en-US" sz="1600" b="1" i="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rPr>
                        <a:t>78% Health and wellness</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l" fontAlgn="b"/>
                      <a:r>
                        <a:rPr lang="en-US" sz="1600" b="1" i="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rPr>
                        <a:t>Increases with age, Higher income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3204592"/>
                  </a:ext>
                </a:extLst>
              </a:tr>
              <a:tr h="365760">
                <a:tc>
                  <a:txBody>
                    <a:bodyPr/>
                    <a:lstStyle/>
                    <a:p>
                      <a:pPr lvl="1" algn="l" fontAlgn="b"/>
                      <a:r>
                        <a:rPr lang="en-US" sz="1600" b="1" i="0" u="none" strike="noStrike" dirty="0">
                          <a:solidFill>
                            <a:schemeClr val="accent3">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52% Friends</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l" fontAlgn="b"/>
                      <a:r>
                        <a:rPr lang="en-US" sz="1600" b="1" i="0" u="none" strike="noStrike" dirty="0">
                          <a:solidFill>
                            <a:schemeClr val="accent3">
                              <a:lumMod val="75000"/>
                            </a:schemeClr>
                          </a:solidFill>
                          <a:effectLst/>
                          <a:latin typeface="Calibri Light" panose="020F0302020204030204" pitchFamily="34" charset="0"/>
                          <a:ea typeface="Calibri Light" panose="020F0302020204030204" pitchFamily="34" charset="0"/>
                          <a:cs typeface="Calibri Light" panose="020F0302020204030204" pitchFamily="34" charset="0"/>
                        </a:rPr>
                        <a:t>Higher income, Chronic condition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141829"/>
                  </a:ext>
                </a:extLst>
              </a:tr>
              <a:tr h="365760">
                <a:tc>
                  <a:txBody>
                    <a:bodyPr/>
                    <a:lstStyle/>
                    <a:p>
                      <a:pPr lvl="1" algn="l" fontAlgn="b"/>
                      <a:r>
                        <a:rPr lang="en-US" sz="16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36% Religion</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l" fontAlgn="b"/>
                      <a:r>
                        <a:rPr lang="en-US" sz="16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South, African Americans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4782646"/>
                  </a:ext>
                </a:extLst>
              </a:tr>
              <a:tr h="365760">
                <a:tc>
                  <a:txBody>
                    <a:bodyPr/>
                    <a:lstStyle/>
                    <a:p>
                      <a:pPr lvl="1" algn="l" fontAlgn="b"/>
                      <a:r>
                        <a:rPr lang="en-US" sz="16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28% Work</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1" algn="l" fontAlgn="b"/>
                      <a:r>
                        <a:rPr lang="en-US" sz="16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Males, Gen Z to Gen X, Hispanics, Lower income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2837266"/>
                  </a:ext>
                </a:extLst>
              </a:tr>
              <a:tr h="365760">
                <a:tc>
                  <a:txBody>
                    <a:bodyPr/>
                    <a:lstStyle/>
                    <a:p>
                      <a:pPr lvl="1" algn="l" fontAlgn="b"/>
                      <a:r>
                        <a:rPr lang="en-US" sz="16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13% Social activities</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fontAlgn="b"/>
                      <a:r>
                        <a:rPr lang="en-US" sz="16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Gen Z, Lower income</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8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7987068"/>
                  </a:ext>
                </a:extLst>
              </a:tr>
            </a:tbl>
          </a:graphicData>
        </a:graphic>
      </p:graphicFrame>
      <p:sp>
        <p:nvSpPr>
          <p:cNvPr id="6" name="TextBox 5">
            <a:extLst>
              <a:ext uri="{FF2B5EF4-FFF2-40B4-BE49-F238E27FC236}">
                <a16:creationId xmlns:a16="http://schemas.microsoft.com/office/drawing/2014/main" id="{9D64D165-BB62-1EBC-C29B-5C77AA9C0DB6}"/>
              </a:ext>
            </a:extLst>
          </p:cNvPr>
          <p:cNvSpPr txBox="1"/>
          <p:nvPr/>
        </p:nvSpPr>
        <p:spPr>
          <a:xfrm>
            <a:off x="6170845" y="7215709"/>
            <a:ext cx="4700355" cy="430887"/>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Q30	How would you rank the following priorities in your life?  Please rank each of the following priorities from most (1) to least important (6).  (n=1,005)</a:t>
            </a:r>
            <a:endPar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Slide Number Placeholder 2">
            <a:extLst>
              <a:ext uri="{FF2B5EF4-FFF2-40B4-BE49-F238E27FC236}">
                <a16:creationId xmlns:a16="http://schemas.microsoft.com/office/drawing/2014/main" id="{AD3B552C-C262-06CF-0ABE-FBE891EFD63F}"/>
              </a:ext>
            </a:extLst>
          </p:cNvPr>
          <p:cNvSpPr>
            <a:spLocks noGrp="1"/>
          </p:cNvSpPr>
          <p:nvPr>
            <p:ph type="sldNum" sz="quarter" idx="12"/>
          </p:nvPr>
        </p:nvSpPr>
        <p:spPr>
          <a:xfrm>
            <a:off x="12577148" y="7405254"/>
            <a:ext cx="1193797" cy="304800"/>
          </a:xfrm>
        </p:spPr>
        <p:txBody>
          <a:bodyPr/>
          <a:lstStyle/>
          <a:p>
            <a:pPr defTabSz="1018524"/>
            <a:r>
              <a:rPr lang="en-US" dirty="0"/>
              <a:t>Page </a:t>
            </a:r>
            <a:fld id="{BA7A251D-85F2-4855-B559-A3CA3B7FBA69}" type="slidenum">
              <a:rPr lang="en-US" smtClean="0"/>
              <a:pPr defTabSz="1018524"/>
              <a:t>38</a:t>
            </a:fld>
            <a:endParaRPr lang="en-US" dirty="0"/>
          </a:p>
        </p:txBody>
      </p:sp>
    </p:spTree>
    <p:extLst>
      <p:ext uri="{BB962C8B-B14F-4D97-AF65-F5344CB8AC3E}">
        <p14:creationId xmlns:p14="http://schemas.microsoft.com/office/powerpoint/2010/main" val="339878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CD37B43F-19B6-D431-566A-A5B8E2E607C1}"/>
              </a:ext>
            </a:extLst>
          </p:cNvPr>
          <p:cNvSpPr>
            <a:spLocks noChangeArrowheads="1"/>
          </p:cNvSpPr>
          <p:nvPr/>
        </p:nvSpPr>
        <p:spPr bwMode="auto">
          <a:xfrm>
            <a:off x="7033975" y="3935118"/>
            <a:ext cx="911988" cy="914400"/>
          </a:xfrm>
          <a:prstGeom prst="ellipse">
            <a:avLst/>
          </a:prstGeom>
          <a:solidFill>
            <a:srgbClr val="FAAB1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45454"/>
              </a:solidFill>
              <a:effectLst/>
              <a:uLnTx/>
              <a:uFillTx/>
              <a:latin typeface="Century Gothic"/>
              <a:ea typeface="+mn-ea"/>
              <a:cs typeface="+mn-cs"/>
            </a:endParaRPr>
          </a:p>
        </p:txBody>
      </p:sp>
      <p:sp>
        <p:nvSpPr>
          <p:cNvPr id="7" name="Content Placeholder 2">
            <a:extLst>
              <a:ext uri="{FF2B5EF4-FFF2-40B4-BE49-F238E27FC236}">
                <a16:creationId xmlns:a16="http://schemas.microsoft.com/office/drawing/2014/main" id="{46AC4330-CAC0-256A-B269-AEA030889AC8}"/>
              </a:ext>
            </a:extLst>
          </p:cNvPr>
          <p:cNvSpPr txBox="1">
            <a:spLocks/>
          </p:cNvSpPr>
          <p:nvPr/>
        </p:nvSpPr>
        <p:spPr>
          <a:xfrm>
            <a:off x="3249804" y="4160770"/>
            <a:ext cx="2881203" cy="764883"/>
          </a:xfrm>
          <a:prstGeom prst="rect">
            <a:avLst/>
          </a:prstGeom>
        </p:spPr>
        <p:txBody>
          <a:bodyPr vert="horz" lIns="91440" tIns="45720" rIns="91440" bIns="45720" rtlCol="0">
            <a:noAutofit/>
          </a:bodyPr>
          <a:lstStyle>
            <a:lvl1pPr marL="274325" indent="-228604" algn="l" defTabSz="914415" rtl="0" eaLnBrk="1" latinLnBrk="0" hangingPunct="1">
              <a:lnSpc>
                <a:spcPct val="90000"/>
              </a:lnSpc>
              <a:spcBef>
                <a:spcPts val="1800"/>
              </a:spcBef>
              <a:buClr>
                <a:schemeClr val="tx1"/>
              </a:buClr>
              <a:buSzPct val="80000"/>
              <a:buFont typeface="Arial" pitchFamily="34" charset="0"/>
              <a:buChar char="•"/>
              <a:defRPr sz="2399" kern="1200">
                <a:solidFill>
                  <a:schemeClr val="tx1"/>
                </a:solidFill>
                <a:latin typeface="+mn-lt"/>
                <a:ea typeface="+mn-ea"/>
                <a:cs typeface="+mn-cs"/>
              </a:defRPr>
            </a:lvl1pPr>
            <a:lvl2pPr marL="502929" indent="-228604" algn="l" defTabSz="914415"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32" indent="-228604" algn="l" defTabSz="914415"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36"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40"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43" indent="-228604" algn="l" defTabSz="914415"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47"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51"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55"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1" indent="0">
              <a:lnSpc>
                <a:spcPct val="100000"/>
              </a:lnSpc>
              <a:spcBef>
                <a:spcPts val="0"/>
              </a:spcBef>
              <a:spcAft>
                <a:spcPts val="3000"/>
              </a:spcAft>
              <a:buClr>
                <a:srgbClr val="545454"/>
              </a:buClr>
              <a:buNone/>
              <a:defRP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National random sample of health care decision-makers.</a:t>
            </a:r>
          </a:p>
        </p:txBody>
      </p:sp>
      <p:grpSp>
        <p:nvGrpSpPr>
          <p:cNvPr id="10" name="Group 9">
            <a:extLst>
              <a:ext uri="{FF2B5EF4-FFF2-40B4-BE49-F238E27FC236}">
                <a16:creationId xmlns:a16="http://schemas.microsoft.com/office/drawing/2014/main" id="{98ECD432-C73C-FA77-A350-3A1CE45F4191}"/>
              </a:ext>
            </a:extLst>
          </p:cNvPr>
          <p:cNvGrpSpPr/>
          <p:nvPr/>
        </p:nvGrpSpPr>
        <p:grpSpPr>
          <a:xfrm>
            <a:off x="8634175" y="1157398"/>
            <a:ext cx="914402" cy="914400"/>
            <a:chOff x="1803401" y="2041318"/>
            <a:chExt cx="914402" cy="914400"/>
          </a:xfrm>
        </p:grpSpPr>
        <p:sp>
          <p:nvSpPr>
            <p:cNvPr id="24" name="Oval 23">
              <a:extLst>
                <a:ext uri="{FF2B5EF4-FFF2-40B4-BE49-F238E27FC236}">
                  <a16:creationId xmlns:a16="http://schemas.microsoft.com/office/drawing/2014/main" id="{498E1141-E63A-C985-1716-0F9135DECB08}"/>
                </a:ext>
              </a:extLst>
            </p:cNvPr>
            <p:cNvSpPr/>
            <p:nvPr/>
          </p:nvSpPr>
          <p:spPr>
            <a:xfrm>
              <a:off x="1803401" y="2041318"/>
              <a:ext cx="914402" cy="914400"/>
            </a:xfrm>
            <a:prstGeom prst="ellipse">
              <a:avLst/>
            </a:prstGeom>
            <a:solidFill>
              <a:srgbClr val="FAAB1C"/>
            </a:solidFill>
            <a:ln w="31750" cap="flat" cmpd="sng" algn="ctr">
              <a:noFill/>
              <a:prstDash val="solid"/>
              <a:miter lim="800000"/>
            </a:ln>
            <a:effectLst/>
          </p:spPr>
          <p:txBody>
            <a:bodyPr rtlCol="0" anchor="ctr"/>
            <a:lstStyle/>
            <a:p>
              <a:pPr algn="ctr" defTabSz="914400">
                <a:defRPr/>
              </a:pPr>
              <a:endParaRPr lang="uk-UA" sz="3000" kern="0">
                <a:solidFill>
                  <a:srgbClr val="D5393D"/>
                </a:solidFill>
                <a:latin typeface="Century Gothic"/>
              </a:endParaRPr>
            </a:p>
          </p:txBody>
        </p:sp>
        <p:sp>
          <p:nvSpPr>
            <p:cNvPr id="55" name="Freeform 63">
              <a:extLst>
                <a:ext uri="{FF2B5EF4-FFF2-40B4-BE49-F238E27FC236}">
                  <a16:creationId xmlns:a16="http://schemas.microsoft.com/office/drawing/2014/main" id="{FF1B12CC-2108-7650-2A70-939164B398B8}"/>
                </a:ext>
              </a:extLst>
            </p:cNvPr>
            <p:cNvSpPr>
              <a:spLocks noEditPoints="1"/>
            </p:cNvSpPr>
            <p:nvPr/>
          </p:nvSpPr>
          <p:spPr bwMode="auto">
            <a:xfrm>
              <a:off x="2028108" y="2296510"/>
              <a:ext cx="443965" cy="41537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FFFFFF"/>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914400">
                <a:defRPr/>
              </a:pPr>
              <a:endParaRPr lang="uk-UA" sz="1350" kern="0">
                <a:solidFill>
                  <a:srgbClr val="545454"/>
                </a:solidFill>
                <a:latin typeface="Century Gothic"/>
              </a:endParaRPr>
            </a:p>
          </p:txBody>
        </p:sp>
      </p:grpSp>
      <p:grpSp>
        <p:nvGrpSpPr>
          <p:cNvPr id="6" name="Group 5">
            <a:extLst>
              <a:ext uri="{FF2B5EF4-FFF2-40B4-BE49-F238E27FC236}">
                <a16:creationId xmlns:a16="http://schemas.microsoft.com/office/drawing/2014/main" id="{E29CAA5C-0A02-5E68-DC42-F520F186045E}"/>
              </a:ext>
            </a:extLst>
          </p:cNvPr>
          <p:cNvGrpSpPr/>
          <p:nvPr/>
        </p:nvGrpSpPr>
        <p:grpSpPr>
          <a:xfrm>
            <a:off x="5950555" y="1152569"/>
            <a:ext cx="914400" cy="914400"/>
            <a:chOff x="5950555" y="1152569"/>
            <a:chExt cx="914400" cy="914400"/>
          </a:xfrm>
        </p:grpSpPr>
        <p:sp>
          <p:nvSpPr>
            <p:cNvPr id="18" name="Oval 17">
              <a:extLst>
                <a:ext uri="{FF2B5EF4-FFF2-40B4-BE49-F238E27FC236}">
                  <a16:creationId xmlns:a16="http://schemas.microsoft.com/office/drawing/2014/main" id="{5B1DDEAE-FB8B-875A-3379-3BE080859C35}"/>
                </a:ext>
              </a:extLst>
            </p:cNvPr>
            <p:cNvSpPr/>
            <p:nvPr/>
          </p:nvSpPr>
          <p:spPr>
            <a:xfrm>
              <a:off x="5950555" y="1152569"/>
              <a:ext cx="914400" cy="914400"/>
            </a:xfrm>
            <a:prstGeom prst="ellipse">
              <a:avLst/>
            </a:prstGeom>
            <a:solidFill>
              <a:srgbClr val="FAAB1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Open Sans"/>
              </a:endParaRPr>
            </a:p>
          </p:txBody>
        </p:sp>
        <p:sp>
          <p:nvSpPr>
            <p:cNvPr id="19" name="Freeform 85">
              <a:extLst>
                <a:ext uri="{FF2B5EF4-FFF2-40B4-BE49-F238E27FC236}">
                  <a16:creationId xmlns:a16="http://schemas.microsoft.com/office/drawing/2014/main" id="{17EF4C87-DF21-6ED3-4AAE-28D31D426497}"/>
                </a:ext>
              </a:extLst>
            </p:cNvPr>
            <p:cNvSpPr>
              <a:spLocks/>
            </p:cNvSpPr>
            <p:nvPr/>
          </p:nvSpPr>
          <p:spPr bwMode="auto">
            <a:xfrm>
              <a:off x="6397237" y="1462498"/>
              <a:ext cx="84152" cy="234924"/>
            </a:xfrm>
            <a:custGeom>
              <a:avLst/>
              <a:gdLst>
                <a:gd name="T0" fmla="*/ 24 w 24"/>
                <a:gd name="T1" fmla="*/ 64 h 67"/>
                <a:gd name="T2" fmla="*/ 5 w 24"/>
                <a:gd name="T3" fmla="*/ 44 h 67"/>
                <a:gd name="T4" fmla="*/ 5 w 24"/>
                <a:gd name="T5" fmla="*/ 0 h 67"/>
                <a:gd name="T6" fmla="*/ 0 w 24"/>
                <a:gd name="T7" fmla="*/ 0 h 67"/>
                <a:gd name="T8" fmla="*/ 0 w 24"/>
                <a:gd name="T9" fmla="*/ 46 h 67"/>
                <a:gd name="T10" fmla="*/ 21 w 24"/>
                <a:gd name="T11" fmla="*/ 67 h 67"/>
                <a:gd name="T12" fmla="*/ 24 w 24"/>
                <a:gd name="T13" fmla="*/ 64 h 67"/>
              </a:gdLst>
              <a:ahLst/>
              <a:cxnLst>
                <a:cxn ang="0">
                  <a:pos x="T0" y="T1"/>
                </a:cxn>
                <a:cxn ang="0">
                  <a:pos x="T2" y="T3"/>
                </a:cxn>
                <a:cxn ang="0">
                  <a:pos x="T4" y="T5"/>
                </a:cxn>
                <a:cxn ang="0">
                  <a:pos x="T6" y="T7"/>
                </a:cxn>
                <a:cxn ang="0">
                  <a:pos x="T8" y="T9"/>
                </a:cxn>
                <a:cxn ang="0">
                  <a:pos x="T10" y="T11"/>
                </a:cxn>
                <a:cxn ang="0">
                  <a:pos x="T12" y="T13"/>
                </a:cxn>
              </a:cxnLst>
              <a:rect l="0" t="0" r="r" b="b"/>
              <a:pathLst>
                <a:path w="24" h="67">
                  <a:moveTo>
                    <a:pt x="24" y="64"/>
                  </a:moveTo>
                  <a:lnTo>
                    <a:pt x="5" y="44"/>
                  </a:lnTo>
                  <a:lnTo>
                    <a:pt x="5" y="0"/>
                  </a:lnTo>
                  <a:lnTo>
                    <a:pt x="0" y="0"/>
                  </a:lnTo>
                  <a:lnTo>
                    <a:pt x="0" y="46"/>
                  </a:lnTo>
                  <a:lnTo>
                    <a:pt x="21" y="67"/>
                  </a:lnTo>
                  <a:lnTo>
                    <a:pt x="2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a:ln>
                  <a:noFill/>
                </a:ln>
                <a:solidFill>
                  <a:srgbClr val="2C2C2C"/>
                </a:solidFill>
                <a:effectLst/>
                <a:uLnTx/>
                <a:uFillTx/>
              </a:endParaRPr>
            </a:p>
          </p:txBody>
        </p:sp>
        <p:sp>
          <p:nvSpPr>
            <p:cNvPr id="20" name="Rectangle 86">
              <a:extLst>
                <a:ext uri="{FF2B5EF4-FFF2-40B4-BE49-F238E27FC236}">
                  <a16:creationId xmlns:a16="http://schemas.microsoft.com/office/drawing/2014/main" id="{08C6394E-E1FD-6242-E98C-F4F37249E33A}"/>
                </a:ext>
              </a:extLst>
            </p:cNvPr>
            <p:cNvSpPr>
              <a:spLocks noChangeArrowheads="1"/>
            </p:cNvSpPr>
            <p:nvPr/>
          </p:nvSpPr>
          <p:spPr bwMode="auto">
            <a:xfrm>
              <a:off x="6186858" y="1613269"/>
              <a:ext cx="31557" cy="1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a:ln>
                  <a:noFill/>
                </a:ln>
                <a:solidFill>
                  <a:srgbClr val="2C2C2C"/>
                </a:solidFill>
                <a:effectLst/>
                <a:uLnTx/>
                <a:uFillTx/>
              </a:endParaRPr>
            </a:p>
          </p:txBody>
        </p:sp>
        <p:sp>
          <p:nvSpPr>
            <p:cNvPr id="21" name="Rectangle 87">
              <a:extLst>
                <a:ext uri="{FF2B5EF4-FFF2-40B4-BE49-F238E27FC236}">
                  <a16:creationId xmlns:a16="http://schemas.microsoft.com/office/drawing/2014/main" id="{CF9BD609-E239-4365-389C-CEBE6FF0808C}"/>
                </a:ext>
              </a:extLst>
            </p:cNvPr>
            <p:cNvSpPr>
              <a:spLocks noChangeArrowheads="1"/>
            </p:cNvSpPr>
            <p:nvPr/>
          </p:nvSpPr>
          <p:spPr bwMode="auto">
            <a:xfrm>
              <a:off x="6597096" y="1613269"/>
              <a:ext cx="31557" cy="14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a:ln>
                  <a:noFill/>
                </a:ln>
                <a:solidFill>
                  <a:srgbClr val="2C2C2C"/>
                </a:solidFill>
                <a:effectLst/>
                <a:uLnTx/>
                <a:uFillTx/>
              </a:endParaRPr>
            </a:p>
          </p:txBody>
        </p:sp>
        <p:sp>
          <p:nvSpPr>
            <p:cNvPr id="22" name="Rectangle 88">
              <a:extLst>
                <a:ext uri="{FF2B5EF4-FFF2-40B4-BE49-F238E27FC236}">
                  <a16:creationId xmlns:a16="http://schemas.microsoft.com/office/drawing/2014/main" id="{F414625C-0AEB-2524-FC2D-041598AC5E91}"/>
                </a:ext>
              </a:extLst>
            </p:cNvPr>
            <p:cNvSpPr>
              <a:spLocks noChangeArrowheads="1"/>
            </p:cNvSpPr>
            <p:nvPr/>
          </p:nvSpPr>
          <p:spPr bwMode="auto">
            <a:xfrm>
              <a:off x="6397237" y="1809622"/>
              <a:ext cx="17532" cy="31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a:ln>
                  <a:noFill/>
                </a:ln>
                <a:solidFill>
                  <a:srgbClr val="2C2C2C"/>
                </a:solidFill>
                <a:effectLst/>
                <a:uLnTx/>
                <a:uFillTx/>
              </a:endParaRPr>
            </a:p>
          </p:txBody>
        </p:sp>
        <p:sp>
          <p:nvSpPr>
            <p:cNvPr id="23" name="Freeform 90">
              <a:extLst>
                <a:ext uri="{FF2B5EF4-FFF2-40B4-BE49-F238E27FC236}">
                  <a16:creationId xmlns:a16="http://schemas.microsoft.com/office/drawing/2014/main" id="{161065A2-2631-7823-847A-1F201E9A97F0}"/>
                </a:ext>
              </a:extLst>
            </p:cNvPr>
            <p:cNvSpPr>
              <a:spLocks/>
            </p:cNvSpPr>
            <p:nvPr/>
          </p:nvSpPr>
          <p:spPr bwMode="auto">
            <a:xfrm>
              <a:off x="6155301" y="1367826"/>
              <a:ext cx="504909" cy="504909"/>
            </a:xfrm>
            <a:custGeom>
              <a:avLst/>
              <a:gdLst>
                <a:gd name="T0" fmla="*/ 128 w 256"/>
                <a:gd name="T1" fmla="*/ 0 h 256"/>
                <a:gd name="T2" fmla="*/ 128 w 256"/>
                <a:gd name="T3" fmla="*/ 8 h 256"/>
                <a:gd name="T4" fmla="*/ 248 w 256"/>
                <a:gd name="T5" fmla="*/ 128 h 256"/>
                <a:gd name="T6" fmla="*/ 128 w 256"/>
                <a:gd name="T7" fmla="*/ 248 h 256"/>
                <a:gd name="T8" fmla="*/ 8 w 256"/>
                <a:gd name="T9" fmla="*/ 128 h 256"/>
                <a:gd name="T10" fmla="*/ 30 w 256"/>
                <a:gd name="T11" fmla="*/ 58 h 256"/>
                <a:gd name="T12" fmla="*/ 48 w 256"/>
                <a:gd name="T13" fmla="*/ 40 h 256"/>
                <a:gd name="T14" fmla="*/ 48 w 256"/>
                <a:gd name="T15" fmla="*/ 76 h 256"/>
                <a:gd name="T16" fmla="*/ 56 w 256"/>
                <a:gd name="T17" fmla="*/ 76 h 256"/>
                <a:gd name="T18" fmla="*/ 56 w 256"/>
                <a:gd name="T19" fmla="*/ 32 h 256"/>
                <a:gd name="T20" fmla="*/ 52 w 256"/>
                <a:gd name="T21" fmla="*/ 28 h 256"/>
                <a:gd name="T22" fmla="*/ 8 w 256"/>
                <a:gd name="T23" fmla="*/ 28 h 256"/>
                <a:gd name="T24" fmla="*/ 8 w 256"/>
                <a:gd name="T25" fmla="*/ 36 h 256"/>
                <a:gd name="T26" fmla="*/ 41 w 256"/>
                <a:gd name="T27" fmla="*/ 36 h 256"/>
                <a:gd name="T28" fmla="*/ 24 w 256"/>
                <a:gd name="T29" fmla="*/ 53 h 256"/>
                <a:gd name="T30" fmla="*/ 23 w 256"/>
                <a:gd name="T31" fmla="*/ 53 h 256"/>
                <a:gd name="T32" fmla="*/ 0 w 256"/>
                <a:gd name="T33" fmla="*/ 128 h 256"/>
                <a:gd name="T34" fmla="*/ 128 w 256"/>
                <a:gd name="T35" fmla="*/ 256 h 256"/>
                <a:gd name="T36" fmla="*/ 256 w 256"/>
                <a:gd name="T37" fmla="*/ 128 h 256"/>
                <a:gd name="T38" fmla="*/ 128 w 256"/>
                <a:gd name="T3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 h="256">
                  <a:moveTo>
                    <a:pt x="128" y="0"/>
                  </a:moveTo>
                  <a:cubicBezTo>
                    <a:pt x="128" y="8"/>
                    <a:pt x="128" y="8"/>
                    <a:pt x="128" y="8"/>
                  </a:cubicBezTo>
                  <a:cubicBezTo>
                    <a:pt x="194" y="8"/>
                    <a:pt x="248" y="62"/>
                    <a:pt x="248" y="128"/>
                  </a:cubicBezTo>
                  <a:cubicBezTo>
                    <a:pt x="248" y="194"/>
                    <a:pt x="194" y="248"/>
                    <a:pt x="128" y="248"/>
                  </a:cubicBezTo>
                  <a:cubicBezTo>
                    <a:pt x="61" y="248"/>
                    <a:pt x="8" y="194"/>
                    <a:pt x="8" y="128"/>
                  </a:cubicBezTo>
                  <a:cubicBezTo>
                    <a:pt x="8" y="103"/>
                    <a:pt x="15" y="79"/>
                    <a:pt x="30" y="58"/>
                  </a:cubicBezTo>
                  <a:cubicBezTo>
                    <a:pt x="48" y="40"/>
                    <a:pt x="48" y="40"/>
                    <a:pt x="48" y="40"/>
                  </a:cubicBezTo>
                  <a:cubicBezTo>
                    <a:pt x="48" y="76"/>
                    <a:pt x="48" y="76"/>
                    <a:pt x="48" y="76"/>
                  </a:cubicBezTo>
                  <a:cubicBezTo>
                    <a:pt x="56" y="76"/>
                    <a:pt x="56" y="76"/>
                    <a:pt x="56" y="76"/>
                  </a:cubicBezTo>
                  <a:cubicBezTo>
                    <a:pt x="56" y="32"/>
                    <a:pt x="56" y="32"/>
                    <a:pt x="56" y="32"/>
                  </a:cubicBezTo>
                  <a:cubicBezTo>
                    <a:pt x="52" y="28"/>
                    <a:pt x="52" y="28"/>
                    <a:pt x="52" y="28"/>
                  </a:cubicBezTo>
                  <a:cubicBezTo>
                    <a:pt x="8" y="28"/>
                    <a:pt x="8" y="28"/>
                    <a:pt x="8" y="28"/>
                  </a:cubicBezTo>
                  <a:cubicBezTo>
                    <a:pt x="8" y="36"/>
                    <a:pt x="8" y="36"/>
                    <a:pt x="8" y="36"/>
                  </a:cubicBezTo>
                  <a:cubicBezTo>
                    <a:pt x="41" y="36"/>
                    <a:pt x="41" y="36"/>
                    <a:pt x="41" y="36"/>
                  </a:cubicBezTo>
                  <a:cubicBezTo>
                    <a:pt x="24" y="53"/>
                    <a:pt x="24" y="53"/>
                    <a:pt x="24" y="53"/>
                  </a:cubicBezTo>
                  <a:cubicBezTo>
                    <a:pt x="23" y="53"/>
                    <a:pt x="23" y="53"/>
                    <a:pt x="23" y="53"/>
                  </a:cubicBezTo>
                  <a:cubicBezTo>
                    <a:pt x="8" y="75"/>
                    <a:pt x="0" y="101"/>
                    <a:pt x="0" y="128"/>
                  </a:cubicBezTo>
                  <a:cubicBezTo>
                    <a:pt x="0" y="198"/>
                    <a:pt x="57" y="256"/>
                    <a:pt x="128" y="256"/>
                  </a:cubicBezTo>
                  <a:cubicBezTo>
                    <a:pt x="198" y="256"/>
                    <a:pt x="256" y="198"/>
                    <a:pt x="256" y="128"/>
                  </a:cubicBezTo>
                  <a:cubicBezTo>
                    <a:pt x="256" y="57"/>
                    <a:pt x="198" y="0"/>
                    <a:pt x="1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350" b="0" i="0" u="none" strike="noStrike" kern="0" cap="none" spc="0" normalizeH="0" baseline="0" noProof="0">
                <a:ln>
                  <a:noFill/>
                </a:ln>
                <a:solidFill>
                  <a:srgbClr val="2C2C2C"/>
                </a:solidFill>
                <a:effectLst/>
                <a:uLnTx/>
                <a:uFillTx/>
              </a:endParaRPr>
            </a:p>
          </p:txBody>
        </p:sp>
      </p:grpSp>
      <p:sp>
        <p:nvSpPr>
          <p:cNvPr id="12" name="Content Placeholder 2">
            <a:extLst>
              <a:ext uri="{FF2B5EF4-FFF2-40B4-BE49-F238E27FC236}">
                <a16:creationId xmlns:a16="http://schemas.microsoft.com/office/drawing/2014/main" id="{A2312FCA-BBF3-B2CC-4DF3-9DB56A0F10B4}"/>
              </a:ext>
            </a:extLst>
          </p:cNvPr>
          <p:cNvSpPr txBox="1">
            <a:spLocks/>
          </p:cNvSpPr>
          <p:nvPr/>
        </p:nvSpPr>
        <p:spPr>
          <a:xfrm>
            <a:off x="7838646" y="2240064"/>
            <a:ext cx="2505456" cy="914400"/>
          </a:xfrm>
          <a:prstGeom prst="rect">
            <a:avLst/>
          </a:prstGeom>
        </p:spPr>
        <p:txBody>
          <a:bodyPr vert="horz" lIns="91440" tIns="45720" rIns="91440" bIns="45720" rtlCol="0">
            <a:noAutofit/>
          </a:bodyPr>
          <a:lstStyle>
            <a:lvl1pPr marL="274325" indent="-228604" algn="l" defTabSz="914415" rtl="0" eaLnBrk="1" latinLnBrk="0" hangingPunct="1">
              <a:lnSpc>
                <a:spcPct val="90000"/>
              </a:lnSpc>
              <a:spcBef>
                <a:spcPts val="1800"/>
              </a:spcBef>
              <a:buClr>
                <a:schemeClr val="tx1"/>
              </a:buClr>
              <a:buSzPct val="80000"/>
              <a:buFont typeface="Arial" pitchFamily="34" charset="0"/>
              <a:buChar char="•"/>
              <a:defRPr sz="2399" kern="1200">
                <a:solidFill>
                  <a:schemeClr val="tx1"/>
                </a:solidFill>
                <a:latin typeface="+mn-lt"/>
                <a:ea typeface="+mn-ea"/>
                <a:cs typeface="+mn-cs"/>
              </a:defRPr>
            </a:lvl1pPr>
            <a:lvl2pPr marL="502929" indent="-228604" algn="l" defTabSz="914415"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32" indent="-228604" algn="l" defTabSz="914415"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36"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40"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43" indent="-228604" algn="l" defTabSz="914415"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47"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51"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55"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1" indent="0" algn="ctr">
              <a:lnSpc>
                <a:spcPct val="100000"/>
              </a:lnSpc>
              <a:spcBef>
                <a:spcPts val="0"/>
              </a:spcBef>
              <a:spcAft>
                <a:spcPts val="3000"/>
              </a:spcAft>
              <a:buClr>
                <a:srgbClr val="545454"/>
              </a:buClr>
              <a:buNone/>
              <a:defRP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n= 1,005                                               </a:t>
            </a:r>
            <a:r>
              <a:rPr lang="en-US" sz="1600" dirty="0">
                <a:solidFill>
                  <a:schemeClr val="tx1">
                    <a:lumMod val="75000"/>
                    <a:lumOff val="25000"/>
                  </a:schemeClr>
                </a:solidFill>
                <a:latin typeface="Calibri Light" panose="020F0302020204030204" pitchFamily="34" charset="0"/>
                <a:cs typeface="Calibri Light" panose="020F0302020204030204" pitchFamily="34" charset="0"/>
                <a:sym typeface="Wingdings" panose="05000000000000000000" pitchFamily="2" charset="2"/>
              </a:rPr>
              <a:t>+/-2.6% at the 90% CL</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45721" indent="0" algn="ctr">
              <a:lnSpc>
                <a:spcPct val="100000"/>
              </a:lnSpc>
              <a:spcBef>
                <a:spcPts val="0"/>
              </a:spcBef>
              <a:spcAft>
                <a:spcPts val="3000"/>
              </a:spcAft>
              <a:buClr>
                <a:srgbClr val="545454"/>
              </a:buClr>
              <a:buFont typeface="Arial" pitchFamily="34" charset="0"/>
              <a:buNone/>
              <a:defRP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 </a:t>
            </a:r>
          </a:p>
          <a:p>
            <a:pPr marL="45721" indent="0" algn="ctr">
              <a:lnSpc>
                <a:spcPct val="100000"/>
              </a:lnSpc>
              <a:spcBef>
                <a:spcPts val="0"/>
              </a:spcBef>
              <a:spcAft>
                <a:spcPts val="3000"/>
              </a:spcAft>
              <a:buClr>
                <a:srgbClr val="545454"/>
              </a:buClr>
              <a:buFont typeface="Arial" pitchFamily="34" charset="0"/>
              <a:buNone/>
              <a:defRPr/>
            </a:pP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3" name="Content Placeholder 2">
            <a:extLst>
              <a:ext uri="{FF2B5EF4-FFF2-40B4-BE49-F238E27FC236}">
                <a16:creationId xmlns:a16="http://schemas.microsoft.com/office/drawing/2014/main" id="{8D5538A0-3B49-3B33-FBAC-517475C803C3}"/>
              </a:ext>
            </a:extLst>
          </p:cNvPr>
          <p:cNvSpPr txBox="1">
            <a:spLocks/>
          </p:cNvSpPr>
          <p:nvPr/>
        </p:nvSpPr>
        <p:spPr>
          <a:xfrm>
            <a:off x="4969376" y="2240064"/>
            <a:ext cx="2800270" cy="914400"/>
          </a:xfrm>
          <a:prstGeom prst="rect">
            <a:avLst/>
          </a:prstGeom>
        </p:spPr>
        <p:txBody>
          <a:bodyPr vert="horz" lIns="91440" tIns="45720" rIns="91440" bIns="45720" rtlCol="0">
            <a:noAutofit/>
          </a:bodyPr>
          <a:lstStyle>
            <a:lvl1pPr marL="274325" indent="-228604" algn="l" defTabSz="914415" rtl="0" eaLnBrk="1" latinLnBrk="0" hangingPunct="1">
              <a:lnSpc>
                <a:spcPct val="90000"/>
              </a:lnSpc>
              <a:spcBef>
                <a:spcPts val="1800"/>
              </a:spcBef>
              <a:buClr>
                <a:schemeClr val="tx1"/>
              </a:buClr>
              <a:buSzPct val="80000"/>
              <a:buFont typeface="Arial" pitchFamily="34" charset="0"/>
              <a:buChar char="•"/>
              <a:defRPr sz="2399" kern="1200">
                <a:solidFill>
                  <a:schemeClr val="tx1"/>
                </a:solidFill>
                <a:latin typeface="+mn-lt"/>
                <a:ea typeface="+mn-ea"/>
                <a:cs typeface="+mn-cs"/>
              </a:defRPr>
            </a:lvl1pPr>
            <a:lvl2pPr marL="502929" indent="-228604" algn="l" defTabSz="914415"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32" indent="-228604" algn="l" defTabSz="914415"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36"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40"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43" indent="-228604" algn="l" defTabSz="914415"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47"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51"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55"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1" indent="0" algn="ctr">
              <a:lnSpc>
                <a:spcPct val="100000"/>
              </a:lnSpc>
              <a:spcBef>
                <a:spcPts val="0"/>
              </a:spcBef>
              <a:spcAft>
                <a:spcPts val="3000"/>
              </a:spcAft>
              <a:buClr>
                <a:srgbClr val="545454"/>
              </a:buClr>
              <a:buNone/>
              <a:defRP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Fielded:                                   March 5 – 9, 2024</a:t>
            </a:r>
          </a:p>
        </p:txBody>
      </p:sp>
      <p:grpSp>
        <p:nvGrpSpPr>
          <p:cNvPr id="14" name="Group 13">
            <a:extLst>
              <a:ext uri="{FF2B5EF4-FFF2-40B4-BE49-F238E27FC236}">
                <a16:creationId xmlns:a16="http://schemas.microsoft.com/office/drawing/2014/main" id="{3B4D040D-EAFA-88F0-CD89-EE3C6C944A1E}"/>
              </a:ext>
            </a:extLst>
          </p:cNvPr>
          <p:cNvGrpSpPr/>
          <p:nvPr/>
        </p:nvGrpSpPr>
        <p:grpSpPr>
          <a:xfrm>
            <a:off x="3224186" y="1175253"/>
            <a:ext cx="911988" cy="914400"/>
            <a:chOff x="2260446" y="1184360"/>
            <a:chExt cx="911988" cy="914400"/>
          </a:xfrm>
        </p:grpSpPr>
        <p:sp>
          <p:nvSpPr>
            <p:cNvPr id="16" name="Oval 15">
              <a:extLst>
                <a:ext uri="{FF2B5EF4-FFF2-40B4-BE49-F238E27FC236}">
                  <a16:creationId xmlns:a16="http://schemas.microsoft.com/office/drawing/2014/main" id="{5EF2919F-76B4-284A-DED8-599B30645AE5}"/>
                </a:ext>
              </a:extLst>
            </p:cNvPr>
            <p:cNvSpPr>
              <a:spLocks noChangeArrowheads="1"/>
            </p:cNvSpPr>
            <p:nvPr/>
          </p:nvSpPr>
          <p:spPr bwMode="auto">
            <a:xfrm>
              <a:off x="2260446" y="1184360"/>
              <a:ext cx="911988" cy="914400"/>
            </a:xfrm>
            <a:prstGeom prst="ellipse">
              <a:avLst/>
            </a:prstGeom>
            <a:solidFill>
              <a:srgbClr val="FAAB1C"/>
            </a:solidFill>
            <a:ln>
              <a:noFill/>
            </a:ln>
          </p:spPr>
          <p:txBody>
            <a:bodyPr vert="horz" wrap="square" lIns="91440" tIns="45720" rIns="91440" bIns="45720" numCol="1" anchor="t" anchorCtr="0" compatLnSpc="1">
              <a:prstTxWarp prst="textNoShape">
                <a:avLst/>
              </a:prstTxWarp>
            </a:bodyPr>
            <a:lstStyle/>
            <a:p>
              <a:pPr defTabSz="914400">
                <a:defRPr/>
              </a:pPr>
              <a:endParaRPr lang="en-US" sz="2400" kern="0" dirty="0">
                <a:solidFill>
                  <a:srgbClr val="545454"/>
                </a:solidFill>
                <a:latin typeface="Century Gothic"/>
              </a:endParaRPr>
            </a:p>
          </p:txBody>
        </p:sp>
        <p:pic>
          <p:nvPicPr>
            <p:cNvPr id="17" name="Graphic 16" descr="Laptop with solid fill">
              <a:extLst>
                <a:ext uri="{FF2B5EF4-FFF2-40B4-BE49-F238E27FC236}">
                  <a16:creationId xmlns:a16="http://schemas.microsoft.com/office/drawing/2014/main" id="{9BD0FB74-2BC8-F99C-E8AA-98647A496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0744" y="1369973"/>
              <a:ext cx="581886" cy="581886"/>
            </a:xfrm>
            <a:prstGeom prst="rect">
              <a:avLst/>
            </a:prstGeom>
          </p:spPr>
        </p:pic>
      </p:grpSp>
      <p:sp>
        <p:nvSpPr>
          <p:cNvPr id="15" name="Content Placeholder 2">
            <a:extLst>
              <a:ext uri="{FF2B5EF4-FFF2-40B4-BE49-F238E27FC236}">
                <a16:creationId xmlns:a16="http://schemas.microsoft.com/office/drawing/2014/main" id="{481639FE-4AF6-2D5E-033E-06E2846C081B}"/>
              </a:ext>
            </a:extLst>
          </p:cNvPr>
          <p:cNvSpPr txBox="1">
            <a:spLocks/>
          </p:cNvSpPr>
          <p:nvPr/>
        </p:nvSpPr>
        <p:spPr>
          <a:xfrm>
            <a:off x="2399919" y="2259259"/>
            <a:ext cx="2500458" cy="914400"/>
          </a:xfrm>
          <a:prstGeom prst="rect">
            <a:avLst/>
          </a:prstGeom>
        </p:spPr>
        <p:txBody>
          <a:bodyPr vert="horz" lIns="91440" tIns="45720" rIns="91440" bIns="45720" rtlCol="0">
            <a:noAutofit/>
          </a:bodyPr>
          <a:lstStyle>
            <a:lvl1pPr marL="274325" indent="-228604" algn="l" defTabSz="914415" rtl="0" eaLnBrk="1" latinLnBrk="0" hangingPunct="1">
              <a:lnSpc>
                <a:spcPct val="90000"/>
              </a:lnSpc>
              <a:spcBef>
                <a:spcPts val="1800"/>
              </a:spcBef>
              <a:buClr>
                <a:schemeClr val="tx1"/>
              </a:buClr>
              <a:buSzPct val="80000"/>
              <a:buFont typeface="Arial" pitchFamily="34" charset="0"/>
              <a:buChar char="•"/>
              <a:defRPr sz="2399" kern="1200">
                <a:solidFill>
                  <a:schemeClr val="tx1"/>
                </a:solidFill>
                <a:latin typeface="+mn-lt"/>
                <a:ea typeface="+mn-ea"/>
                <a:cs typeface="+mn-cs"/>
              </a:defRPr>
            </a:lvl1pPr>
            <a:lvl2pPr marL="502929" indent="-228604" algn="l" defTabSz="914415"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32" indent="-228604" algn="l" defTabSz="914415"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36"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40"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43" indent="-228604" algn="l" defTabSz="914415"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47"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51"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55"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1" indent="0" algn="ctr">
              <a:lnSpc>
                <a:spcPct val="100000"/>
              </a:lnSpc>
              <a:spcBef>
                <a:spcPts val="0"/>
              </a:spcBef>
              <a:buClr>
                <a:srgbClr val="545454"/>
              </a:buClr>
              <a:buNone/>
              <a:defRP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Online Survey</a:t>
            </a:r>
          </a:p>
          <a:p>
            <a:pPr marL="45721" indent="0" algn="ctr">
              <a:lnSpc>
                <a:spcPct val="100000"/>
              </a:lnSpc>
              <a:spcBef>
                <a:spcPts val="0"/>
              </a:spcBef>
              <a:buClr>
                <a:srgbClr val="545454"/>
              </a:buClr>
              <a:buNone/>
              <a:defRP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(device agnostic)</a:t>
            </a:r>
          </a:p>
        </p:txBody>
      </p:sp>
      <p:sp>
        <p:nvSpPr>
          <p:cNvPr id="3" name="Slide Number Placeholder 2">
            <a:extLst>
              <a:ext uri="{FF2B5EF4-FFF2-40B4-BE49-F238E27FC236}">
                <a16:creationId xmlns:a16="http://schemas.microsoft.com/office/drawing/2014/main" id="{311F090D-6F9F-4363-A8D6-7087CDC68CBE}"/>
              </a:ext>
            </a:extLst>
          </p:cNvPr>
          <p:cNvSpPr>
            <a:spLocks noGrp="1"/>
          </p:cNvSpPr>
          <p:nvPr>
            <p:ph type="sldNum" sz="quarter" idx="12"/>
          </p:nvPr>
        </p:nvSpPr>
        <p:spPr>
          <a:xfrm>
            <a:off x="12577148" y="7405254"/>
            <a:ext cx="1193797" cy="304800"/>
          </a:xfrm>
        </p:spPr>
        <p:txBody>
          <a:bodyPr/>
          <a:lstStyle/>
          <a:p>
            <a:r>
              <a:rPr lang="en-US" dirty="0"/>
              <a:t>Page </a:t>
            </a:r>
            <a:fld id="{BA7A251D-85F2-4855-B559-A3CA3B7FBA69}" type="slidenum">
              <a:rPr lang="en-US" smtClean="0"/>
              <a:pPr/>
              <a:t>3</a:t>
            </a:fld>
            <a:endParaRPr lang="en-US" dirty="0"/>
          </a:p>
        </p:txBody>
      </p:sp>
      <p:sp>
        <p:nvSpPr>
          <p:cNvPr id="4" name="Title 3">
            <a:extLst>
              <a:ext uri="{FF2B5EF4-FFF2-40B4-BE49-F238E27FC236}">
                <a16:creationId xmlns:a16="http://schemas.microsoft.com/office/drawing/2014/main" id="{46673440-ACD8-40C5-8A98-619370E1CB9D}"/>
              </a:ext>
            </a:extLst>
          </p:cNvPr>
          <p:cNvSpPr>
            <a:spLocks noGrp="1"/>
          </p:cNvSpPr>
          <p:nvPr>
            <p:ph type="title"/>
          </p:nvPr>
        </p:nvSpPr>
        <p:spPr>
          <a:xfrm>
            <a:off x="520827" y="321349"/>
            <a:ext cx="12878001" cy="409643"/>
          </a:xfrm>
        </p:spPr>
        <p:txBody>
          <a:bodyPr>
            <a:normAutofit/>
          </a:bodyPr>
          <a:lstStyle/>
          <a:p>
            <a:r>
              <a:rPr lang="en-US" dirty="0">
                <a:solidFill>
                  <a:srgbClr val="478CB2"/>
                </a:solidFill>
                <a:latin typeface="Constantia" panose="02030602050306030303" pitchFamily="18" charset="0"/>
              </a:rPr>
              <a:t>Methodology</a:t>
            </a:r>
          </a:p>
        </p:txBody>
      </p:sp>
      <p:cxnSp>
        <p:nvCxnSpPr>
          <p:cNvPr id="67" name="Straight Connector 66">
            <a:extLst>
              <a:ext uri="{FF2B5EF4-FFF2-40B4-BE49-F238E27FC236}">
                <a16:creationId xmlns:a16="http://schemas.microsoft.com/office/drawing/2014/main" id="{826F8E98-DA9F-0F10-2DF6-328070E65538}"/>
              </a:ext>
            </a:extLst>
          </p:cNvPr>
          <p:cNvCxnSpPr/>
          <p:nvPr/>
        </p:nvCxnSpPr>
        <p:spPr>
          <a:xfrm>
            <a:off x="2059724" y="3352800"/>
            <a:ext cx="10058400" cy="0"/>
          </a:xfrm>
          <a:prstGeom prst="line">
            <a:avLst/>
          </a:prstGeom>
          <a:ln>
            <a:solidFill>
              <a:srgbClr val="FAAB1C"/>
            </a:solidFill>
            <a:prstDash val="sysDot"/>
          </a:ln>
        </p:spPr>
        <p:style>
          <a:lnRef idx="1">
            <a:schemeClr val="accent6"/>
          </a:lnRef>
          <a:fillRef idx="0">
            <a:schemeClr val="accent6"/>
          </a:fillRef>
          <a:effectRef idx="0">
            <a:schemeClr val="accent6"/>
          </a:effectRef>
          <a:fontRef idx="minor">
            <a:schemeClr val="tx1"/>
          </a:fontRef>
        </p:style>
      </p:cxnSp>
      <p:cxnSp>
        <p:nvCxnSpPr>
          <p:cNvPr id="68" name="Straight Connector 67">
            <a:extLst>
              <a:ext uri="{FF2B5EF4-FFF2-40B4-BE49-F238E27FC236}">
                <a16:creationId xmlns:a16="http://schemas.microsoft.com/office/drawing/2014/main" id="{61D9D2CE-EE88-BF0A-6C00-447DB1039F5E}"/>
              </a:ext>
            </a:extLst>
          </p:cNvPr>
          <p:cNvCxnSpPr>
            <a:cxnSpLocks/>
          </p:cNvCxnSpPr>
          <p:nvPr/>
        </p:nvCxnSpPr>
        <p:spPr>
          <a:xfrm flipH="1" flipV="1">
            <a:off x="6380378" y="3743969"/>
            <a:ext cx="18321" cy="1473620"/>
          </a:xfrm>
          <a:prstGeom prst="line">
            <a:avLst/>
          </a:prstGeom>
          <a:ln>
            <a:solidFill>
              <a:srgbClr val="FAAB1C"/>
            </a:solidFill>
            <a:prstDash val="sysDot"/>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00AB4CBC-EEAB-0640-6FC5-C3EB67716256}"/>
              </a:ext>
            </a:extLst>
          </p:cNvPr>
          <p:cNvCxnSpPr>
            <a:cxnSpLocks/>
          </p:cNvCxnSpPr>
          <p:nvPr/>
        </p:nvCxnSpPr>
        <p:spPr>
          <a:xfrm flipH="1" flipV="1">
            <a:off x="7756189" y="1109242"/>
            <a:ext cx="18321" cy="1783080"/>
          </a:xfrm>
          <a:prstGeom prst="line">
            <a:avLst/>
          </a:prstGeom>
          <a:ln>
            <a:solidFill>
              <a:srgbClr val="FAAB1C"/>
            </a:solidFill>
            <a:prstDash val="sysDot"/>
          </a:ln>
        </p:spPr>
        <p:style>
          <a:lnRef idx="1">
            <a:schemeClr val="accent6"/>
          </a:lnRef>
          <a:fillRef idx="0">
            <a:schemeClr val="accent6"/>
          </a:fillRef>
          <a:effectRef idx="0">
            <a:schemeClr val="accent6"/>
          </a:effectRef>
          <a:fontRef idx="minor">
            <a:schemeClr val="tx1"/>
          </a:fontRef>
        </p:style>
      </p:cxnSp>
      <p:cxnSp>
        <p:nvCxnSpPr>
          <p:cNvPr id="70" name="Straight Connector 69">
            <a:extLst>
              <a:ext uri="{FF2B5EF4-FFF2-40B4-BE49-F238E27FC236}">
                <a16:creationId xmlns:a16="http://schemas.microsoft.com/office/drawing/2014/main" id="{8C3E92A6-BE1B-F933-6A29-40186962E68B}"/>
              </a:ext>
            </a:extLst>
          </p:cNvPr>
          <p:cNvCxnSpPr>
            <a:cxnSpLocks/>
          </p:cNvCxnSpPr>
          <p:nvPr/>
        </p:nvCxnSpPr>
        <p:spPr>
          <a:xfrm flipH="1" flipV="1">
            <a:off x="4868598" y="1104333"/>
            <a:ext cx="18321" cy="1783080"/>
          </a:xfrm>
          <a:prstGeom prst="line">
            <a:avLst/>
          </a:prstGeom>
          <a:ln>
            <a:solidFill>
              <a:srgbClr val="FAAB1C"/>
            </a:solidFill>
            <a:prstDash val="sysDot"/>
          </a:ln>
        </p:spPr>
        <p:style>
          <a:lnRef idx="1">
            <a:schemeClr val="accent6"/>
          </a:lnRef>
          <a:fillRef idx="0">
            <a:schemeClr val="accent6"/>
          </a:fillRef>
          <a:effectRef idx="0">
            <a:schemeClr val="accent6"/>
          </a:effectRef>
          <a:fontRef idx="minor">
            <a:schemeClr val="tx1"/>
          </a:fontRef>
        </p:style>
      </p:cxnSp>
      <p:sp>
        <p:nvSpPr>
          <p:cNvPr id="71" name="TextBox 70">
            <a:extLst>
              <a:ext uri="{FF2B5EF4-FFF2-40B4-BE49-F238E27FC236}">
                <a16:creationId xmlns:a16="http://schemas.microsoft.com/office/drawing/2014/main" id="{E215C396-E87B-54FC-6C02-04A200D310EF}"/>
              </a:ext>
            </a:extLst>
          </p:cNvPr>
          <p:cNvSpPr txBox="1"/>
          <p:nvPr/>
        </p:nvSpPr>
        <p:spPr>
          <a:xfrm>
            <a:off x="8036488" y="4824769"/>
            <a:ext cx="4023827" cy="430887"/>
          </a:xfrm>
          <a:prstGeom prst="rect">
            <a:avLst/>
          </a:prstGeom>
          <a:noFill/>
        </p:spPr>
        <p:txBody>
          <a:bodyPr wrap="square">
            <a:spAutoFit/>
          </a:bodyPr>
          <a:lstStyle/>
          <a:p>
            <a:pPr marL="45721" indent="0">
              <a:lnSpc>
                <a:spcPct val="100000"/>
              </a:lnSpc>
              <a:spcBef>
                <a:spcPts val="0"/>
              </a:spcBef>
              <a:spcAft>
                <a:spcPts val="1200"/>
              </a:spcAft>
              <a:buClr>
                <a:srgbClr val="545454"/>
              </a:buClr>
              <a:buFont typeface="Arial" pitchFamily="34" charset="0"/>
              <a:buNone/>
              <a:defRPr/>
            </a:pPr>
            <a:r>
              <a:rPr lang="en-US" sz="1100" dirty="0">
                <a:solidFill>
                  <a:srgbClr val="478CB2"/>
                </a:solidFill>
                <a:latin typeface="Calibri Light" panose="020F0302020204030204" pitchFamily="34" charset="0"/>
                <a:cs typeface="Calibri Light" panose="020F0302020204030204" pitchFamily="34" charset="0"/>
                <a:sym typeface="Wingdings" panose="05000000000000000000" pitchFamily="2" charset="2"/>
              </a:rPr>
              <a:t>Note: Results presented here represent our sample weighted to reflect Census data.  See data tables for all results.</a:t>
            </a:r>
          </a:p>
        </p:txBody>
      </p:sp>
      <p:grpSp>
        <p:nvGrpSpPr>
          <p:cNvPr id="5" name="Group 4">
            <a:extLst>
              <a:ext uri="{FF2B5EF4-FFF2-40B4-BE49-F238E27FC236}">
                <a16:creationId xmlns:a16="http://schemas.microsoft.com/office/drawing/2014/main" id="{72285B57-59FC-2906-FEAB-BF71A25BFF86}"/>
              </a:ext>
            </a:extLst>
          </p:cNvPr>
          <p:cNvGrpSpPr/>
          <p:nvPr/>
        </p:nvGrpSpPr>
        <p:grpSpPr>
          <a:xfrm>
            <a:off x="2273528" y="3922829"/>
            <a:ext cx="911988" cy="914400"/>
            <a:chOff x="2273528" y="3922829"/>
            <a:chExt cx="911988" cy="914400"/>
          </a:xfrm>
        </p:grpSpPr>
        <p:sp>
          <p:nvSpPr>
            <p:cNvPr id="56" name="Oval 55">
              <a:extLst>
                <a:ext uri="{FF2B5EF4-FFF2-40B4-BE49-F238E27FC236}">
                  <a16:creationId xmlns:a16="http://schemas.microsoft.com/office/drawing/2014/main" id="{006C2D3A-1127-F362-879A-6D982C87D9B4}"/>
                </a:ext>
              </a:extLst>
            </p:cNvPr>
            <p:cNvSpPr>
              <a:spLocks noChangeArrowheads="1"/>
            </p:cNvSpPr>
            <p:nvPr/>
          </p:nvSpPr>
          <p:spPr bwMode="auto">
            <a:xfrm>
              <a:off x="2273528" y="3922829"/>
              <a:ext cx="911988" cy="914400"/>
            </a:xfrm>
            <a:prstGeom prst="ellipse">
              <a:avLst/>
            </a:prstGeom>
            <a:solidFill>
              <a:srgbClr val="FAAB1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45454"/>
                </a:solidFill>
                <a:effectLst/>
                <a:uLnTx/>
                <a:uFillTx/>
                <a:latin typeface="Century Gothic"/>
                <a:ea typeface="+mn-ea"/>
                <a:cs typeface="+mn-cs"/>
              </a:endParaRPr>
            </a:p>
          </p:txBody>
        </p:sp>
        <p:sp>
          <p:nvSpPr>
            <p:cNvPr id="26" name="Shape 5045">
              <a:extLst>
                <a:ext uri="{FF2B5EF4-FFF2-40B4-BE49-F238E27FC236}">
                  <a16:creationId xmlns:a16="http://schemas.microsoft.com/office/drawing/2014/main" id="{63F727F1-6B72-BA51-74CC-C1D88EE65267}"/>
                </a:ext>
              </a:extLst>
            </p:cNvPr>
            <p:cNvSpPr/>
            <p:nvPr/>
          </p:nvSpPr>
          <p:spPr>
            <a:xfrm>
              <a:off x="2517526" y="4112466"/>
              <a:ext cx="418271" cy="535165"/>
            </a:xfrm>
            <a:custGeom>
              <a:avLst/>
              <a:gdLst/>
              <a:ahLst/>
              <a:cxnLst/>
              <a:rect l="0" t="0" r="0" b="0"/>
              <a:pathLst>
                <a:path w="120000" h="120000" extrusionOk="0">
                  <a:moveTo>
                    <a:pt x="60000" y="0"/>
                  </a:moveTo>
                  <a:cubicBezTo>
                    <a:pt x="26250" y="0"/>
                    <a:pt x="0" y="19687"/>
                    <a:pt x="0" y="45000"/>
                  </a:cubicBezTo>
                  <a:cubicBezTo>
                    <a:pt x="0" y="71250"/>
                    <a:pt x="30000" y="97500"/>
                    <a:pt x="51250" y="117187"/>
                  </a:cubicBezTo>
                  <a:cubicBezTo>
                    <a:pt x="51250" y="117187"/>
                    <a:pt x="55000" y="120000"/>
                    <a:pt x="60000" y="120000"/>
                  </a:cubicBezTo>
                  <a:cubicBezTo>
                    <a:pt x="60000" y="120000"/>
                    <a:pt x="60000" y="120000"/>
                    <a:pt x="60000" y="120000"/>
                  </a:cubicBezTo>
                  <a:cubicBezTo>
                    <a:pt x="63750" y="120000"/>
                    <a:pt x="67500" y="117187"/>
                    <a:pt x="67500" y="117187"/>
                  </a:cubicBezTo>
                  <a:cubicBezTo>
                    <a:pt x="90000" y="97500"/>
                    <a:pt x="120000" y="71250"/>
                    <a:pt x="120000" y="45000"/>
                  </a:cubicBezTo>
                  <a:cubicBezTo>
                    <a:pt x="120000" y="19687"/>
                    <a:pt x="92500" y="0"/>
                    <a:pt x="60000" y="0"/>
                  </a:cubicBezTo>
                  <a:close/>
                  <a:moveTo>
                    <a:pt x="60000" y="111562"/>
                  </a:moveTo>
                  <a:cubicBezTo>
                    <a:pt x="60000" y="111562"/>
                    <a:pt x="60000" y="112500"/>
                    <a:pt x="60000" y="112500"/>
                  </a:cubicBezTo>
                  <a:cubicBezTo>
                    <a:pt x="60000" y="112500"/>
                    <a:pt x="58750" y="111562"/>
                    <a:pt x="58750" y="111562"/>
                  </a:cubicBezTo>
                  <a:cubicBezTo>
                    <a:pt x="41250" y="95625"/>
                    <a:pt x="10000" y="69375"/>
                    <a:pt x="10000" y="45000"/>
                  </a:cubicBezTo>
                  <a:cubicBezTo>
                    <a:pt x="10000" y="24375"/>
                    <a:pt x="32500" y="7500"/>
                    <a:pt x="60000" y="7500"/>
                  </a:cubicBezTo>
                  <a:cubicBezTo>
                    <a:pt x="87500" y="7500"/>
                    <a:pt x="110000" y="24375"/>
                    <a:pt x="110000" y="45000"/>
                  </a:cubicBezTo>
                  <a:cubicBezTo>
                    <a:pt x="110000" y="69375"/>
                    <a:pt x="78750" y="95625"/>
                    <a:pt x="60000" y="111562"/>
                  </a:cubicBezTo>
                  <a:close/>
                </a:path>
              </a:pathLst>
            </a:custGeom>
            <a:solidFill>
              <a:srgbClr val="FFFFFF"/>
            </a:solidFill>
            <a:ln>
              <a:noFill/>
            </a:ln>
          </p:spPr>
          <p:txBody>
            <a:bodyPr lIns="91425" tIns="45700" rIns="91425" bIns="45700" anchor="t" anchorCtr="0">
              <a:noAutofit/>
            </a:bodyPr>
            <a:lstStyle/>
            <a:p>
              <a:pPr marL="0" marR="0" lvl="0" indent="0" algn="l" defTabSz="101870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white"/>
                </a:solidFill>
                <a:effectLst/>
                <a:uLnTx/>
                <a:uFillTx/>
                <a:latin typeface="Calibri" panose="020F0502020204030204"/>
                <a:ea typeface="Lato"/>
                <a:cs typeface="Lato"/>
                <a:sym typeface="Lato"/>
              </a:endParaRPr>
            </a:p>
          </p:txBody>
        </p:sp>
        <p:sp>
          <p:nvSpPr>
            <p:cNvPr id="27" name="Shape 5044">
              <a:extLst>
                <a:ext uri="{FF2B5EF4-FFF2-40B4-BE49-F238E27FC236}">
                  <a16:creationId xmlns:a16="http://schemas.microsoft.com/office/drawing/2014/main" id="{7DE928BD-AE99-540E-8FEA-A06080378491}"/>
                </a:ext>
              </a:extLst>
            </p:cNvPr>
            <p:cNvSpPr/>
            <p:nvPr/>
          </p:nvSpPr>
          <p:spPr>
            <a:xfrm>
              <a:off x="2621658" y="4225893"/>
              <a:ext cx="210006" cy="210007"/>
            </a:xfrm>
            <a:custGeom>
              <a:avLst/>
              <a:gdLst/>
              <a:ahLst/>
              <a:cxnLst/>
              <a:rect l="0" t="0" r="0" b="0"/>
              <a:pathLst>
                <a:path w="120000" h="120000" extrusionOk="0">
                  <a:moveTo>
                    <a:pt x="60000" y="120000"/>
                  </a:moveTo>
                  <a:cubicBezTo>
                    <a:pt x="92500" y="120000"/>
                    <a:pt x="120000" y="92500"/>
                    <a:pt x="120000" y="60000"/>
                  </a:cubicBezTo>
                  <a:cubicBezTo>
                    <a:pt x="120000" y="27500"/>
                    <a:pt x="92500" y="0"/>
                    <a:pt x="60000" y="0"/>
                  </a:cubicBezTo>
                  <a:cubicBezTo>
                    <a:pt x="27500" y="0"/>
                    <a:pt x="0" y="27500"/>
                    <a:pt x="0" y="60000"/>
                  </a:cubicBezTo>
                  <a:cubicBezTo>
                    <a:pt x="0" y="92500"/>
                    <a:pt x="27500" y="120000"/>
                    <a:pt x="60000" y="120000"/>
                  </a:cubicBezTo>
                  <a:close/>
                  <a:moveTo>
                    <a:pt x="60000" y="10000"/>
                  </a:moveTo>
                  <a:cubicBezTo>
                    <a:pt x="87500" y="10000"/>
                    <a:pt x="110000" y="32500"/>
                    <a:pt x="110000" y="60000"/>
                  </a:cubicBezTo>
                  <a:cubicBezTo>
                    <a:pt x="110000" y="87500"/>
                    <a:pt x="87500" y="110000"/>
                    <a:pt x="60000" y="110000"/>
                  </a:cubicBezTo>
                  <a:cubicBezTo>
                    <a:pt x="32500" y="110000"/>
                    <a:pt x="10000" y="87500"/>
                    <a:pt x="10000" y="60000"/>
                  </a:cubicBezTo>
                  <a:cubicBezTo>
                    <a:pt x="10000" y="32500"/>
                    <a:pt x="32500" y="10000"/>
                    <a:pt x="60000" y="10000"/>
                  </a:cubicBezTo>
                  <a:close/>
                </a:path>
              </a:pathLst>
            </a:custGeom>
            <a:solidFill>
              <a:srgbClr val="FFFFFF"/>
            </a:solidFill>
            <a:ln>
              <a:noFill/>
            </a:ln>
          </p:spPr>
          <p:txBody>
            <a:bodyPr lIns="91425" tIns="45700" rIns="91425" bIns="45700" anchor="t" anchorCtr="0">
              <a:noAutofit/>
            </a:bodyPr>
            <a:lstStyle/>
            <a:p>
              <a:pPr marL="0" marR="0" lvl="0" indent="0" algn="l" defTabSz="101870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white"/>
                </a:solidFill>
                <a:effectLst/>
                <a:uLnTx/>
                <a:uFillTx/>
                <a:latin typeface="Calibri" panose="020F0502020204030204"/>
                <a:ea typeface="Lato"/>
                <a:cs typeface="Lato"/>
                <a:sym typeface="Lato"/>
              </a:endParaRPr>
            </a:p>
          </p:txBody>
        </p:sp>
      </p:grpSp>
      <p:pic>
        <p:nvPicPr>
          <p:cNvPr id="29" name="Graphic 28" descr="Bar graph with upward trend with solid fill">
            <a:extLst>
              <a:ext uri="{FF2B5EF4-FFF2-40B4-BE49-F238E27FC236}">
                <a16:creationId xmlns:a16="http://schemas.microsoft.com/office/drawing/2014/main" id="{283468F1-788A-1D97-9CD1-6771E6E82A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1984" y="4058275"/>
            <a:ext cx="685586" cy="685586"/>
          </a:xfrm>
          <a:prstGeom prst="rect">
            <a:avLst/>
          </a:prstGeom>
        </p:spPr>
      </p:pic>
      <p:graphicFrame>
        <p:nvGraphicFramePr>
          <p:cNvPr id="25" name="Table 24">
            <a:extLst>
              <a:ext uri="{FF2B5EF4-FFF2-40B4-BE49-F238E27FC236}">
                <a16:creationId xmlns:a16="http://schemas.microsoft.com/office/drawing/2014/main" id="{2BCFE773-BCB9-8646-1FC1-F49EA9DAE52A}"/>
              </a:ext>
            </a:extLst>
          </p:cNvPr>
          <p:cNvGraphicFramePr>
            <a:graphicFrameLocks noGrp="1"/>
          </p:cNvGraphicFramePr>
          <p:nvPr>
            <p:extLst>
              <p:ext uri="{D42A27DB-BD31-4B8C-83A1-F6EECF244321}">
                <p14:modId xmlns:p14="http://schemas.microsoft.com/office/powerpoint/2010/main" val="974845741"/>
              </p:ext>
            </p:extLst>
          </p:nvPr>
        </p:nvGraphicFramePr>
        <p:xfrm>
          <a:off x="2965181" y="5632410"/>
          <a:ext cx="7887238" cy="1371600"/>
        </p:xfrm>
        <a:graphic>
          <a:graphicData uri="http://schemas.openxmlformats.org/drawingml/2006/table">
            <a:tbl>
              <a:tblPr firstRow="1" bandRow="1">
                <a:tableStyleId>{5C22544A-7EE6-4342-B048-85BDC9FD1C3A}</a:tableStyleId>
              </a:tblPr>
              <a:tblGrid>
                <a:gridCol w="1486438">
                  <a:extLst>
                    <a:ext uri="{9D8B030D-6E8A-4147-A177-3AD203B41FA5}">
                      <a16:colId xmlns:a16="http://schemas.microsoft.com/office/drawing/2014/main" val="831614749"/>
                    </a:ext>
                  </a:extLst>
                </a:gridCol>
                <a:gridCol w="1280160">
                  <a:extLst>
                    <a:ext uri="{9D8B030D-6E8A-4147-A177-3AD203B41FA5}">
                      <a16:colId xmlns:a16="http://schemas.microsoft.com/office/drawing/2014/main" val="346269239"/>
                    </a:ext>
                  </a:extLst>
                </a:gridCol>
                <a:gridCol w="1280160">
                  <a:extLst>
                    <a:ext uri="{9D8B030D-6E8A-4147-A177-3AD203B41FA5}">
                      <a16:colId xmlns:a16="http://schemas.microsoft.com/office/drawing/2014/main" val="2285003637"/>
                    </a:ext>
                  </a:extLst>
                </a:gridCol>
                <a:gridCol w="1280160">
                  <a:extLst>
                    <a:ext uri="{9D8B030D-6E8A-4147-A177-3AD203B41FA5}">
                      <a16:colId xmlns:a16="http://schemas.microsoft.com/office/drawing/2014/main" val="2375791726"/>
                    </a:ext>
                  </a:extLst>
                </a:gridCol>
                <a:gridCol w="1280160">
                  <a:extLst>
                    <a:ext uri="{9D8B030D-6E8A-4147-A177-3AD203B41FA5}">
                      <a16:colId xmlns:a16="http://schemas.microsoft.com/office/drawing/2014/main" val="1718005721"/>
                    </a:ext>
                  </a:extLst>
                </a:gridCol>
                <a:gridCol w="1280160">
                  <a:extLst>
                    <a:ext uri="{9D8B030D-6E8A-4147-A177-3AD203B41FA5}">
                      <a16:colId xmlns:a16="http://schemas.microsoft.com/office/drawing/2014/main" val="3084706749"/>
                    </a:ext>
                  </a:extLst>
                </a:gridCol>
              </a:tblGrid>
              <a:tr h="274320">
                <a:tc>
                  <a:txBody>
                    <a:bodyPr/>
                    <a:lstStyle/>
                    <a:p>
                      <a:pPr algn="ctr"/>
                      <a:endParaRPr lang="en-US" sz="1800" dirty="0">
                        <a:solidFill>
                          <a:schemeClr val="tx1">
                            <a:lumMod val="75000"/>
                            <a:lumOff val="25000"/>
                          </a:schemeClr>
                        </a:solidFill>
                        <a:latin typeface="Calibri Light" panose="020F0302020204030204" pitchFamily="34" charset="0"/>
                        <a:cs typeface="Calibri Light" panose="020F0302020204030204" pitchFamily="34" charset="0"/>
                      </a:endParaRPr>
                    </a:p>
                  </a:txBody>
                  <a:tcPr anchor="b">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Total</a:t>
                      </a:r>
                    </a:p>
                  </a:txBody>
                  <a:tcPr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8A908">
                        <a:alpha val="25098"/>
                      </a:srgbClr>
                    </a:solidFill>
                  </a:tcPr>
                </a:tc>
                <a:tc>
                  <a:txBody>
                    <a:bodyPr/>
                    <a:lstStyle/>
                    <a:p>
                      <a:pPr algn="ct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Northeast</a:t>
                      </a:r>
                    </a:p>
                  </a:txBody>
                  <a:tcPr anchor="b">
                    <a:lnL w="762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Midwest</a:t>
                      </a:r>
                    </a:p>
                  </a:txBody>
                  <a:tcPr anchor="b">
                    <a:solidFill>
                      <a:schemeClr val="bg1">
                        <a:lumMod val="95000"/>
                      </a:schemeClr>
                    </a:solidFill>
                  </a:tcPr>
                </a:tc>
                <a:tc>
                  <a:txBody>
                    <a:bodyPr/>
                    <a:lstStyle/>
                    <a:p>
                      <a:pPr algn="ct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South</a:t>
                      </a:r>
                    </a:p>
                  </a:txBody>
                  <a:tcPr anchor="b">
                    <a:solidFill>
                      <a:schemeClr val="bg1">
                        <a:lumMod val="95000"/>
                      </a:schemeClr>
                    </a:solidFill>
                  </a:tcPr>
                </a:tc>
                <a:tc>
                  <a:txBody>
                    <a:bodyPr/>
                    <a:lstStyle/>
                    <a:p>
                      <a:pPr algn="ctr"/>
                      <a:r>
                        <a:rPr lang="en-US" sz="1800" dirty="0">
                          <a:solidFill>
                            <a:schemeClr val="tx1">
                              <a:lumMod val="75000"/>
                              <a:lumOff val="25000"/>
                            </a:schemeClr>
                          </a:solidFill>
                          <a:latin typeface="Calibri Light" panose="020F0302020204030204" pitchFamily="34" charset="0"/>
                          <a:cs typeface="Calibri Light" panose="020F0302020204030204" pitchFamily="34" charset="0"/>
                        </a:rPr>
                        <a:t>West</a:t>
                      </a:r>
                    </a:p>
                  </a:txBody>
                  <a:tcPr anchor="b">
                    <a:solidFill>
                      <a:schemeClr val="bg1">
                        <a:lumMod val="95000"/>
                      </a:schemeClr>
                    </a:solidFill>
                  </a:tcPr>
                </a:tc>
                <a:extLst>
                  <a:ext uri="{0D108BD9-81ED-4DB2-BD59-A6C34878D82A}">
                    <a16:rowId xmlns:a16="http://schemas.microsoft.com/office/drawing/2014/main" val="4197660760"/>
                  </a:ext>
                </a:extLst>
              </a:tr>
              <a:tr h="274320">
                <a:tc>
                  <a:txBody>
                    <a:bodyPr/>
                    <a:lstStyle/>
                    <a:p>
                      <a:pPr algn="ctr"/>
                      <a:r>
                        <a:rPr lang="en-US" sz="1600" dirty="0">
                          <a:solidFill>
                            <a:schemeClr val="tx1">
                              <a:lumMod val="65000"/>
                              <a:lumOff val="35000"/>
                            </a:schemeClr>
                          </a:solidFill>
                          <a:latin typeface="Calibri Light" panose="020F0302020204030204" pitchFamily="34" charset="0"/>
                          <a:cs typeface="Calibri Light" panose="020F0302020204030204" pitchFamily="34" charset="0"/>
                        </a:rPr>
                        <a:t>Weighted</a:t>
                      </a:r>
                    </a:p>
                  </a:txBody>
                  <a:tcPr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solidFill>
                            <a:schemeClr val="tx1">
                              <a:lumMod val="65000"/>
                              <a:lumOff val="35000"/>
                            </a:schemeClr>
                          </a:solidFill>
                          <a:latin typeface="Calibri Light" panose="020F0302020204030204" pitchFamily="34" charset="0"/>
                          <a:cs typeface="Calibri Light" panose="020F0302020204030204" pitchFamily="34" charset="0"/>
                        </a:rPr>
                        <a:t>1,005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8A908">
                        <a:alpha val="25098"/>
                      </a:srgbClr>
                    </a:solidFill>
                  </a:tcPr>
                </a:tc>
                <a:tc>
                  <a:txBody>
                    <a:bodyPr/>
                    <a:lstStyle/>
                    <a:p>
                      <a:pPr algn="ctr"/>
                      <a:r>
                        <a:rPr lang="en-US" sz="1600" dirty="0">
                          <a:solidFill>
                            <a:schemeClr val="tx1">
                              <a:lumMod val="65000"/>
                              <a:lumOff val="35000"/>
                            </a:schemeClr>
                          </a:solidFill>
                          <a:latin typeface="Calibri Light" panose="020F0302020204030204" pitchFamily="34" charset="0"/>
                          <a:cs typeface="Calibri Light" panose="020F0302020204030204" pitchFamily="34" charset="0"/>
                        </a:rPr>
                        <a:t>174</a:t>
                      </a:r>
                    </a:p>
                  </a:txBody>
                  <a:tcPr anchor="ctr">
                    <a:lnL w="762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sz="1600" dirty="0">
                          <a:solidFill>
                            <a:schemeClr val="tx1">
                              <a:lumMod val="65000"/>
                              <a:lumOff val="35000"/>
                            </a:schemeClr>
                          </a:solidFill>
                          <a:latin typeface="Calibri Light" panose="020F0302020204030204" pitchFamily="34" charset="0"/>
                          <a:cs typeface="Calibri Light" panose="020F0302020204030204" pitchFamily="34" charset="0"/>
                        </a:rPr>
                        <a:t>215</a:t>
                      </a:r>
                    </a:p>
                  </a:txBody>
                  <a:tcPr anchor="ctr">
                    <a:solidFill>
                      <a:schemeClr val="bg1">
                        <a:lumMod val="95000"/>
                      </a:schemeClr>
                    </a:solidFill>
                  </a:tcPr>
                </a:tc>
                <a:tc>
                  <a:txBody>
                    <a:bodyPr/>
                    <a:lstStyle/>
                    <a:p>
                      <a:pPr algn="ctr"/>
                      <a:r>
                        <a:rPr lang="en-US" sz="1600" dirty="0">
                          <a:solidFill>
                            <a:schemeClr val="tx1">
                              <a:lumMod val="65000"/>
                              <a:lumOff val="35000"/>
                            </a:schemeClr>
                          </a:solidFill>
                          <a:latin typeface="Calibri Light" panose="020F0302020204030204" pitchFamily="34" charset="0"/>
                          <a:cs typeface="Calibri Light" panose="020F0302020204030204" pitchFamily="34" charset="0"/>
                        </a:rPr>
                        <a:t>378</a:t>
                      </a:r>
                    </a:p>
                  </a:txBody>
                  <a:tcPr anchor="ctr">
                    <a:solidFill>
                      <a:schemeClr val="bg1">
                        <a:lumMod val="95000"/>
                      </a:schemeClr>
                    </a:solidFill>
                  </a:tcPr>
                </a:tc>
                <a:tc>
                  <a:txBody>
                    <a:bodyPr/>
                    <a:lstStyle/>
                    <a:p>
                      <a:pPr algn="ctr"/>
                      <a:r>
                        <a:rPr lang="en-US" sz="1600" dirty="0">
                          <a:solidFill>
                            <a:schemeClr val="tx1">
                              <a:lumMod val="65000"/>
                              <a:lumOff val="35000"/>
                            </a:schemeClr>
                          </a:solidFill>
                          <a:latin typeface="Calibri Light" panose="020F0302020204030204" pitchFamily="34" charset="0"/>
                          <a:cs typeface="Calibri Light" panose="020F0302020204030204" pitchFamily="34" charset="0"/>
                        </a:rPr>
                        <a:t>238</a:t>
                      </a:r>
                    </a:p>
                  </a:txBody>
                  <a:tcPr anchor="ctr">
                    <a:solidFill>
                      <a:schemeClr val="bg1">
                        <a:lumMod val="95000"/>
                      </a:schemeClr>
                    </a:solidFill>
                  </a:tcPr>
                </a:tc>
                <a:extLst>
                  <a:ext uri="{0D108BD9-81ED-4DB2-BD59-A6C34878D82A}">
                    <a16:rowId xmlns:a16="http://schemas.microsoft.com/office/drawing/2014/main" val="977468316"/>
                  </a:ext>
                </a:extLst>
              </a:tr>
              <a:tr h="274320">
                <a:tc>
                  <a:txBody>
                    <a:bodyPr/>
                    <a:lstStyle/>
                    <a:p>
                      <a:pPr algn="ctr"/>
                      <a:r>
                        <a:rPr lang="en-US" sz="1600" dirty="0">
                          <a:solidFill>
                            <a:srgbClr val="478CB2"/>
                          </a:solidFill>
                          <a:latin typeface="Calibri Light" panose="020F0302020204030204" pitchFamily="34" charset="0"/>
                          <a:cs typeface="Calibri Light" panose="020F0302020204030204" pitchFamily="34" charset="0"/>
                        </a:rPr>
                        <a:t>Unweighted</a:t>
                      </a:r>
                    </a:p>
                  </a:txBody>
                  <a:tcPr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solidFill>
                            <a:srgbClr val="478CB2"/>
                          </a:solidFill>
                          <a:latin typeface="Calibri Light" panose="020F0302020204030204" pitchFamily="34" charset="0"/>
                          <a:cs typeface="Calibri Light" panose="020F0302020204030204" pitchFamily="34" charset="0"/>
                        </a:rPr>
                        <a:t>1,005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8A908">
                        <a:alpha val="25098"/>
                      </a:srgbClr>
                    </a:solidFill>
                  </a:tcPr>
                </a:tc>
                <a:tc>
                  <a:txBody>
                    <a:bodyPr/>
                    <a:lstStyle/>
                    <a:p>
                      <a:pPr algn="ctr" fontAlgn="b"/>
                      <a:r>
                        <a:rPr lang="en-US" sz="1600" b="0" i="0" u="none" strike="noStrike" dirty="0">
                          <a:solidFill>
                            <a:srgbClr val="478CB2"/>
                          </a:solidFill>
                          <a:effectLst/>
                          <a:latin typeface="Calibri Light" panose="020F0302020204030204" pitchFamily="34" charset="0"/>
                          <a:cs typeface="Calibri Light" panose="020F0302020204030204" pitchFamily="34" charset="0"/>
                        </a:rPr>
                        <a:t>187</a:t>
                      </a:r>
                    </a:p>
                  </a:txBody>
                  <a:tcPr marL="9525" marR="9525" marT="9525" marB="0" anchor="ctr">
                    <a:lnL w="762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1600" b="0" i="0" u="none" strike="noStrike" dirty="0">
                          <a:solidFill>
                            <a:srgbClr val="478CB2"/>
                          </a:solidFill>
                          <a:effectLst/>
                          <a:latin typeface="Calibri Light" panose="020F0302020204030204" pitchFamily="34" charset="0"/>
                          <a:cs typeface="Calibri Light" panose="020F0302020204030204" pitchFamily="34" charset="0"/>
                        </a:rPr>
                        <a:t>199</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478CB2"/>
                          </a:solidFill>
                          <a:effectLst/>
                          <a:latin typeface="Calibri Light" panose="020F0302020204030204" pitchFamily="34" charset="0"/>
                          <a:cs typeface="Calibri Light" panose="020F0302020204030204" pitchFamily="34" charset="0"/>
                        </a:rPr>
                        <a:t>386</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478CB2"/>
                          </a:solidFill>
                          <a:effectLst/>
                          <a:latin typeface="Calibri Light" panose="020F0302020204030204" pitchFamily="34" charset="0"/>
                          <a:cs typeface="Calibri Light" panose="020F0302020204030204" pitchFamily="34" charset="0"/>
                        </a:rPr>
                        <a:t>233</a:t>
                      </a:r>
                    </a:p>
                  </a:txBody>
                  <a:tcPr marL="9525" marR="9525" marT="9525" marB="0" anchor="ctr">
                    <a:solidFill>
                      <a:schemeClr val="bg1">
                        <a:lumMod val="95000"/>
                      </a:schemeClr>
                    </a:solidFill>
                  </a:tcPr>
                </a:tc>
                <a:extLst>
                  <a:ext uri="{0D108BD9-81ED-4DB2-BD59-A6C34878D82A}">
                    <a16:rowId xmlns:a16="http://schemas.microsoft.com/office/drawing/2014/main" val="2267069487"/>
                  </a:ext>
                </a:extLst>
              </a:tr>
              <a:tr h="274320">
                <a:tc>
                  <a:txBody>
                    <a:bodyPr/>
                    <a:lstStyle/>
                    <a:p>
                      <a:pPr algn="ctr"/>
                      <a:r>
                        <a:rPr lang="en-US" sz="1600" dirty="0">
                          <a:solidFill>
                            <a:srgbClr val="478CB2"/>
                          </a:solidFill>
                          <a:latin typeface="Calibri Light" panose="020F0302020204030204" pitchFamily="34" charset="0"/>
                          <a:cs typeface="Calibri Light" panose="020F0302020204030204" pitchFamily="34" charset="0"/>
                          <a:sym typeface="Wingdings" panose="05000000000000000000" pitchFamily="2" charset="2"/>
                        </a:rPr>
                        <a:t>+/- at 90% CL</a:t>
                      </a:r>
                      <a:endParaRPr lang="en-US" sz="1600" dirty="0">
                        <a:solidFill>
                          <a:srgbClr val="478CB2"/>
                        </a:solidFill>
                        <a:latin typeface="Calibri Light" panose="020F0302020204030204" pitchFamily="34" charset="0"/>
                        <a:cs typeface="Calibri Light" panose="020F0302020204030204" pitchFamily="34" charset="0"/>
                      </a:endParaRPr>
                    </a:p>
                  </a:txBody>
                  <a:tcPr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US" sz="1600" dirty="0">
                          <a:solidFill>
                            <a:srgbClr val="478CB2"/>
                          </a:solidFill>
                          <a:latin typeface="Calibri Light" panose="020F0302020204030204" pitchFamily="34" charset="0"/>
                          <a:cs typeface="Calibri Light" panose="020F0302020204030204" pitchFamily="34" charset="0"/>
                        </a:rPr>
                        <a:t>2.6%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8A908">
                        <a:alpha val="25098"/>
                      </a:srgbClr>
                    </a:solidFill>
                  </a:tcPr>
                </a:tc>
                <a:tc>
                  <a:txBody>
                    <a:bodyPr/>
                    <a:lstStyle/>
                    <a:p>
                      <a:pPr algn="ctr"/>
                      <a:r>
                        <a:rPr lang="en-US" sz="1600" dirty="0">
                          <a:solidFill>
                            <a:srgbClr val="478CB2"/>
                          </a:solidFill>
                          <a:latin typeface="Calibri Light" panose="020F0302020204030204" pitchFamily="34" charset="0"/>
                          <a:cs typeface="Calibri Light" panose="020F0302020204030204" pitchFamily="34" charset="0"/>
                        </a:rPr>
                        <a:t>6.0%</a:t>
                      </a:r>
                    </a:p>
                  </a:txBody>
                  <a:tcPr anchor="ctr">
                    <a:lnL w="762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sz="1600" dirty="0">
                          <a:solidFill>
                            <a:srgbClr val="478CB2"/>
                          </a:solidFill>
                          <a:latin typeface="Calibri Light" panose="020F0302020204030204" pitchFamily="34" charset="0"/>
                          <a:cs typeface="Calibri Light" panose="020F0302020204030204" pitchFamily="34" charset="0"/>
                        </a:rPr>
                        <a:t>5.8%</a:t>
                      </a:r>
                    </a:p>
                  </a:txBody>
                  <a:tcPr anchor="ctr">
                    <a:solidFill>
                      <a:schemeClr val="bg1">
                        <a:lumMod val="95000"/>
                      </a:schemeClr>
                    </a:solidFill>
                  </a:tcPr>
                </a:tc>
                <a:tc>
                  <a:txBody>
                    <a:bodyPr/>
                    <a:lstStyle/>
                    <a:p>
                      <a:pPr algn="ctr"/>
                      <a:r>
                        <a:rPr lang="en-US" sz="1600" dirty="0">
                          <a:solidFill>
                            <a:srgbClr val="478CB2"/>
                          </a:solidFill>
                          <a:latin typeface="Calibri Light" panose="020F0302020204030204" pitchFamily="34" charset="0"/>
                          <a:cs typeface="Calibri Light" panose="020F0302020204030204" pitchFamily="34" charset="0"/>
                        </a:rPr>
                        <a:t>4.2%</a:t>
                      </a:r>
                    </a:p>
                  </a:txBody>
                  <a:tcPr anchor="ctr">
                    <a:solidFill>
                      <a:schemeClr val="bg1">
                        <a:lumMod val="95000"/>
                      </a:schemeClr>
                    </a:solidFill>
                  </a:tcPr>
                </a:tc>
                <a:tc>
                  <a:txBody>
                    <a:bodyPr/>
                    <a:lstStyle/>
                    <a:p>
                      <a:pPr algn="ctr"/>
                      <a:r>
                        <a:rPr lang="en-US" sz="1600" dirty="0">
                          <a:solidFill>
                            <a:srgbClr val="478CB2"/>
                          </a:solidFill>
                          <a:latin typeface="Calibri Light" panose="020F0302020204030204" pitchFamily="34" charset="0"/>
                          <a:cs typeface="Calibri Light" panose="020F0302020204030204" pitchFamily="34" charset="0"/>
                        </a:rPr>
                        <a:t>5.4%</a:t>
                      </a:r>
                    </a:p>
                  </a:txBody>
                  <a:tcPr anchor="ctr">
                    <a:solidFill>
                      <a:schemeClr val="bg1">
                        <a:lumMod val="95000"/>
                      </a:schemeClr>
                    </a:solidFill>
                  </a:tcPr>
                </a:tc>
                <a:extLst>
                  <a:ext uri="{0D108BD9-81ED-4DB2-BD59-A6C34878D82A}">
                    <a16:rowId xmlns:a16="http://schemas.microsoft.com/office/drawing/2014/main" val="3040206986"/>
                  </a:ext>
                </a:extLst>
              </a:tr>
            </a:tbl>
          </a:graphicData>
        </a:graphic>
      </p:graphicFrame>
      <p:sp>
        <p:nvSpPr>
          <p:cNvPr id="28" name="Content Placeholder 2">
            <a:extLst>
              <a:ext uri="{FF2B5EF4-FFF2-40B4-BE49-F238E27FC236}">
                <a16:creationId xmlns:a16="http://schemas.microsoft.com/office/drawing/2014/main" id="{838D16B6-5CF7-898D-AB8C-B26FF353496D}"/>
              </a:ext>
            </a:extLst>
          </p:cNvPr>
          <p:cNvSpPr txBox="1">
            <a:spLocks/>
          </p:cNvSpPr>
          <p:nvPr/>
        </p:nvSpPr>
        <p:spPr>
          <a:xfrm>
            <a:off x="8028150" y="3950010"/>
            <a:ext cx="3869016" cy="2624210"/>
          </a:xfrm>
          <a:prstGeom prst="rect">
            <a:avLst/>
          </a:prstGeom>
        </p:spPr>
        <p:txBody>
          <a:bodyPr vert="horz" lIns="91440" tIns="45720" rIns="91440" bIns="45720" rtlCol="0">
            <a:noAutofit/>
          </a:bodyPr>
          <a:lstStyle>
            <a:lvl1pPr marL="274325" indent="-228604" algn="l" defTabSz="914415" rtl="0" eaLnBrk="1" latinLnBrk="0" hangingPunct="1">
              <a:lnSpc>
                <a:spcPct val="90000"/>
              </a:lnSpc>
              <a:spcBef>
                <a:spcPts val="1800"/>
              </a:spcBef>
              <a:buClr>
                <a:schemeClr val="tx1"/>
              </a:buClr>
              <a:buSzPct val="80000"/>
              <a:buFont typeface="Arial" pitchFamily="34" charset="0"/>
              <a:buChar char="•"/>
              <a:defRPr sz="2399" kern="1200">
                <a:solidFill>
                  <a:schemeClr val="tx1"/>
                </a:solidFill>
                <a:latin typeface="+mn-lt"/>
                <a:ea typeface="+mn-ea"/>
                <a:cs typeface="+mn-cs"/>
              </a:defRPr>
            </a:lvl1pPr>
            <a:lvl2pPr marL="502929" indent="-228604" algn="l" defTabSz="914415"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32" indent="-228604" algn="l" defTabSz="914415"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36"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40" indent="-228604" algn="l" defTabSz="914415"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43" indent="-228604" algn="l" defTabSz="914415"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47"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51"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55" indent="-228604" algn="l" defTabSz="914415"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1" indent="0">
              <a:lnSpc>
                <a:spcPct val="100000"/>
              </a:lnSpc>
              <a:spcBef>
                <a:spcPts val="0"/>
              </a:spcBef>
              <a:spcAft>
                <a:spcPts val="1200"/>
              </a:spcAft>
              <a:buClr>
                <a:srgbClr val="545454"/>
              </a:buClr>
              <a:buFont typeface="Arial" pitchFamily="34" charset="0"/>
              <a:buNone/>
              <a:defRPr/>
            </a:pPr>
            <a:r>
              <a:rPr lang="en-US" sz="1600" dirty="0">
                <a:solidFill>
                  <a:schemeClr val="tx1">
                    <a:lumMod val="75000"/>
                    <a:lumOff val="25000"/>
                  </a:schemeClr>
                </a:solidFill>
                <a:latin typeface="Calibri Light" panose="020F0302020204030204" pitchFamily="34" charset="0"/>
                <a:cs typeface="Calibri Light" panose="020F0302020204030204" pitchFamily="34" charset="0"/>
              </a:rPr>
              <a:t>Note: Arrows (</a:t>
            </a:r>
            <a:r>
              <a:rPr lang="en-US" sz="1600" dirty="0">
                <a:solidFill>
                  <a:schemeClr val="tx1">
                    <a:lumMod val="75000"/>
                    <a:lumOff val="25000"/>
                  </a:schemeClr>
                </a:solidFill>
                <a:latin typeface="Calibri Light" panose="020F0302020204030204" pitchFamily="34" charset="0"/>
                <a:cs typeface="Calibri Light" panose="020F0302020204030204" pitchFamily="34" charset="0"/>
                <a:sym typeface="Wingdings" panose="05000000000000000000" pitchFamily="2" charset="2"/>
              </a:rPr>
              <a:t>) and letters (e.g., A, B, C)</a:t>
            </a:r>
            <a:r>
              <a:rPr lang="en-US" sz="1600" b="1" dirty="0">
                <a:solidFill>
                  <a:schemeClr val="tx1">
                    <a:lumMod val="75000"/>
                    <a:lumOff val="25000"/>
                  </a:schemeClr>
                </a:solidFill>
                <a:latin typeface="Calibri Light" panose="020F0302020204030204" pitchFamily="34" charset="0"/>
                <a:cs typeface="Calibri Light" panose="020F0302020204030204" pitchFamily="34" charset="0"/>
                <a:sym typeface="Wingdings" panose="05000000000000000000" pitchFamily="2" charset="2"/>
              </a:rPr>
              <a:t> </a:t>
            </a:r>
            <a:r>
              <a:rPr lang="en-US" sz="1600" dirty="0">
                <a:solidFill>
                  <a:schemeClr val="tx1">
                    <a:lumMod val="75000"/>
                    <a:lumOff val="25000"/>
                  </a:schemeClr>
                </a:solidFill>
                <a:latin typeface="Calibri Light" panose="020F0302020204030204" pitchFamily="34" charset="0"/>
                <a:cs typeface="Calibri Light" panose="020F0302020204030204" pitchFamily="34" charset="0"/>
                <a:sym typeface="Wingdings" panose="05000000000000000000" pitchFamily="2" charset="2"/>
              </a:rPr>
              <a:t>indicate a statistically significant difference between those two data points.</a:t>
            </a:r>
          </a:p>
          <a:p>
            <a:pPr marL="45721" indent="0">
              <a:lnSpc>
                <a:spcPct val="100000"/>
              </a:lnSpc>
              <a:spcBef>
                <a:spcPts val="0"/>
              </a:spcBef>
              <a:spcAft>
                <a:spcPts val="1200"/>
              </a:spcAft>
              <a:buClr>
                <a:srgbClr val="545454"/>
              </a:buClr>
              <a:buFont typeface="Arial" pitchFamily="34" charset="0"/>
              <a:buNone/>
              <a:defRPr/>
            </a:pPr>
            <a:endParaRPr lang="en-US" sz="1600" dirty="0">
              <a:solidFill>
                <a:schemeClr val="accent6">
                  <a:lumMod val="75000"/>
                </a:schemeClr>
              </a:solidFill>
              <a:latin typeface="Calibri Light" panose="020F0302020204030204" pitchFamily="34" charset="0"/>
              <a:cs typeface="Calibri Light" panose="020F0302020204030204" pitchFamily="34" charset="0"/>
              <a:sym typeface="Wingdings" panose="05000000000000000000" pitchFamily="2" charset="2"/>
            </a:endParaRPr>
          </a:p>
        </p:txBody>
      </p:sp>
    </p:spTree>
    <p:extLst>
      <p:ext uri="{BB962C8B-B14F-4D97-AF65-F5344CB8AC3E}">
        <p14:creationId xmlns:p14="http://schemas.microsoft.com/office/powerpoint/2010/main" val="412406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174" y="62346"/>
            <a:ext cx="12878001" cy="683627"/>
          </a:xfrm>
        </p:spPr>
        <p:txBody>
          <a:bodyPr>
            <a:noAutofit/>
          </a:bodyPr>
          <a:lstStyle/>
          <a:p>
            <a:pPr algn="l"/>
            <a:r>
              <a:rPr lang="en-US" dirty="0">
                <a:solidFill>
                  <a:srgbClr val="478CB2"/>
                </a:solidFill>
                <a:latin typeface="Constantia" panose="02030602050306030303" pitchFamily="18" charset="0"/>
              </a:rPr>
              <a:t>Qualities Americans value most start with trustworthiness and, as you will see later in this presentation, trust in health care providers remains low</a:t>
            </a:r>
          </a:p>
        </p:txBody>
      </p:sp>
      <p:sp>
        <p:nvSpPr>
          <p:cNvPr id="7" name="Text Placeholder 6"/>
          <p:cNvSpPr>
            <a:spLocks noGrp="1"/>
          </p:cNvSpPr>
          <p:nvPr>
            <p:ph type="body" sz="quarter" idx="4294967295"/>
          </p:nvPr>
        </p:nvSpPr>
        <p:spPr>
          <a:xfrm>
            <a:off x="8948051" y="4019875"/>
            <a:ext cx="4209149" cy="1114425"/>
          </a:xfrm>
        </p:spPr>
        <p:txBody>
          <a:bodyPr>
            <a:normAutofit/>
          </a:bodyPr>
          <a:lstStyle/>
          <a:p>
            <a:r>
              <a:rPr lang="en-US" sz="1600" b="1" dirty="0">
                <a:solidFill>
                  <a:schemeClr val="tx1">
                    <a:lumMod val="75000"/>
                    <a:lumOff val="25000"/>
                  </a:schemeClr>
                </a:solidFill>
              </a:rPr>
              <a:t>The next tier of valued qualities includes:</a:t>
            </a:r>
          </a:p>
        </p:txBody>
      </p:sp>
      <p:sp>
        <p:nvSpPr>
          <p:cNvPr id="2" name="TextBox 1">
            <a:extLst>
              <a:ext uri="{FF2B5EF4-FFF2-40B4-BE49-F238E27FC236}">
                <a16:creationId xmlns:a16="http://schemas.microsoft.com/office/drawing/2014/main" id="{2D3877E0-84DA-BF50-80B4-88B3F38F0AFB}"/>
              </a:ext>
            </a:extLst>
          </p:cNvPr>
          <p:cNvSpPr txBox="1"/>
          <p:nvPr/>
        </p:nvSpPr>
        <p:spPr>
          <a:xfrm>
            <a:off x="5516793" y="7218402"/>
            <a:ext cx="6345007" cy="430887"/>
          </a:xfrm>
          <a:prstGeom prst="rect">
            <a:avLst/>
          </a:prstGeom>
          <a:noFill/>
        </p:spPr>
        <p:txBody>
          <a:bodyPr wrap="none" rtlCol="0">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Q29	Which of these words or phrases, if any, would you use to describe the qualities you value most in life?</a:t>
            </a:r>
          </a:p>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Please check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up to 4</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words or phrases that best describe what qualities you value most. (n=1,005)</a:t>
            </a:r>
          </a:p>
        </p:txBody>
      </p:sp>
      <p:graphicFrame>
        <p:nvGraphicFramePr>
          <p:cNvPr id="20" name="Chart 19">
            <a:extLst>
              <a:ext uri="{FF2B5EF4-FFF2-40B4-BE49-F238E27FC236}">
                <a16:creationId xmlns:a16="http://schemas.microsoft.com/office/drawing/2014/main" id="{1444A8E4-7825-AF6C-38AA-76335C52C2AC}"/>
              </a:ext>
            </a:extLst>
          </p:cNvPr>
          <p:cNvGraphicFramePr/>
          <p:nvPr>
            <p:extLst>
              <p:ext uri="{D42A27DB-BD31-4B8C-83A1-F6EECF244321}">
                <p14:modId xmlns:p14="http://schemas.microsoft.com/office/powerpoint/2010/main" val="3073834324"/>
              </p:ext>
            </p:extLst>
          </p:nvPr>
        </p:nvGraphicFramePr>
        <p:xfrm>
          <a:off x="1175309" y="1331460"/>
          <a:ext cx="7772742" cy="4735665"/>
        </p:xfrm>
        <a:graphic>
          <a:graphicData uri="http://schemas.openxmlformats.org/drawingml/2006/chart">
            <c:chart xmlns:c="http://schemas.openxmlformats.org/drawingml/2006/chart" xmlns:r="http://schemas.openxmlformats.org/officeDocument/2006/relationships" r:id="rId3"/>
          </a:graphicData>
        </a:graphic>
      </p:graphicFrame>
      <p:pic>
        <p:nvPicPr>
          <p:cNvPr id="22" name="Graphic 21" descr="Care with solid fill">
            <a:extLst>
              <a:ext uri="{FF2B5EF4-FFF2-40B4-BE49-F238E27FC236}">
                <a16:creationId xmlns:a16="http://schemas.microsoft.com/office/drawing/2014/main" id="{95ED1BEE-7A89-A7CE-D8AF-FEEF5D11B8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9986" y="4890779"/>
            <a:ext cx="731520" cy="731520"/>
          </a:xfrm>
          <a:prstGeom prst="rect">
            <a:avLst/>
          </a:prstGeom>
        </p:spPr>
      </p:pic>
      <p:pic>
        <p:nvPicPr>
          <p:cNvPr id="24" name="Graphic 23" descr="Handshake with solid fill">
            <a:extLst>
              <a:ext uri="{FF2B5EF4-FFF2-40B4-BE49-F238E27FC236}">
                <a16:creationId xmlns:a16="http://schemas.microsoft.com/office/drawing/2014/main" id="{9EF36021-5F02-4DFD-866D-D40005C235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42980" y="4873479"/>
            <a:ext cx="731520" cy="731520"/>
          </a:xfrm>
          <a:prstGeom prst="rect">
            <a:avLst/>
          </a:prstGeom>
        </p:spPr>
      </p:pic>
      <p:pic>
        <p:nvPicPr>
          <p:cNvPr id="26" name="Graphic 25" descr="Postit Notes with solid fill">
            <a:extLst>
              <a:ext uri="{FF2B5EF4-FFF2-40B4-BE49-F238E27FC236}">
                <a16:creationId xmlns:a16="http://schemas.microsoft.com/office/drawing/2014/main" id="{229C201F-7C58-7418-129D-4D5859E0F5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8596" y="4883989"/>
            <a:ext cx="731520" cy="731520"/>
          </a:xfrm>
          <a:prstGeom prst="rect">
            <a:avLst/>
          </a:prstGeom>
        </p:spPr>
      </p:pic>
      <p:pic>
        <p:nvPicPr>
          <p:cNvPr id="28" name="Graphic 27" descr="Eagle with solid fill">
            <a:extLst>
              <a:ext uri="{FF2B5EF4-FFF2-40B4-BE49-F238E27FC236}">
                <a16:creationId xmlns:a16="http://schemas.microsoft.com/office/drawing/2014/main" id="{FF0147E4-8DA3-DA73-5097-8F583F7801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5602" y="4883989"/>
            <a:ext cx="731520" cy="731520"/>
          </a:xfrm>
          <a:prstGeom prst="rect">
            <a:avLst/>
          </a:prstGeom>
        </p:spPr>
      </p:pic>
      <p:graphicFrame>
        <p:nvGraphicFramePr>
          <p:cNvPr id="12" name="Table 11">
            <a:extLst>
              <a:ext uri="{FF2B5EF4-FFF2-40B4-BE49-F238E27FC236}">
                <a16:creationId xmlns:a16="http://schemas.microsoft.com/office/drawing/2014/main" id="{96741B81-E5DE-33AD-9D9A-FFA969480222}"/>
              </a:ext>
            </a:extLst>
          </p:cNvPr>
          <p:cNvGraphicFramePr>
            <a:graphicFrameLocks noGrp="1"/>
          </p:cNvGraphicFramePr>
          <p:nvPr>
            <p:extLst>
              <p:ext uri="{D42A27DB-BD31-4B8C-83A1-F6EECF244321}">
                <p14:modId xmlns:p14="http://schemas.microsoft.com/office/powerpoint/2010/main" val="1326133265"/>
              </p:ext>
            </p:extLst>
          </p:nvPr>
        </p:nvGraphicFramePr>
        <p:xfrm>
          <a:off x="9226330" y="4316795"/>
          <a:ext cx="3816431" cy="1114425"/>
        </p:xfrm>
        <a:graphic>
          <a:graphicData uri="http://schemas.openxmlformats.org/drawingml/2006/table">
            <a:tbl>
              <a:tblPr>
                <a:tableStyleId>{5C22544A-7EE6-4342-B048-85BDC9FD1C3A}</a:tableStyleId>
              </a:tblPr>
              <a:tblGrid>
                <a:gridCol w="3233492">
                  <a:extLst>
                    <a:ext uri="{9D8B030D-6E8A-4147-A177-3AD203B41FA5}">
                      <a16:colId xmlns:a16="http://schemas.microsoft.com/office/drawing/2014/main" val="4147862848"/>
                    </a:ext>
                  </a:extLst>
                </a:gridCol>
                <a:gridCol w="582939">
                  <a:extLst>
                    <a:ext uri="{9D8B030D-6E8A-4147-A177-3AD203B41FA5}">
                      <a16:colId xmlns:a16="http://schemas.microsoft.com/office/drawing/2014/main" val="1347832489"/>
                    </a:ext>
                  </a:extLst>
                </a:gridCol>
              </a:tblGrid>
              <a:tr h="190500">
                <a:tc>
                  <a:txBody>
                    <a:bodyPr/>
                    <a:lstStyle/>
                    <a:p>
                      <a:pPr marL="168275" indent="-168275" algn="l" fontAlgn="b">
                        <a:buFont typeface="Arial" panose="020B0604020202020204" pitchFamily="34" charset="0"/>
                        <a:buChar char="•"/>
                      </a:pPr>
                      <a:r>
                        <a:rPr lang="en-US" sz="140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rPr>
                        <a:t>Growing and changing</a:t>
                      </a:r>
                      <a:endParaRPr lang="en-US" sz="1400" b="0" i="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tc>
                  <a:txBody>
                    <a:bodyPr/>
                    <a:lstStyle/>
                    <a:p>
                      <a:pPr algn="r" fontAlgn="b"/>
                      <a:r>
                        <a:rPr lang="en-US" sz="140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rPr>
                        <a:t>24%</a:t>
                      </a:r>
                      <a:endParaRPr lang="en-US" sz="1400" b="0" i="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extLst>
                  <a:ext uri="{0D108BD9-81ED-4DB2-BD59-A6C34878D82A}">
                    <a16:rowId xmlns:a16="http://schemas.microsoft.com/office/drawing/2014/main" val="4258665932"/>
                  </a:ext>
                </a:extLst>
              </a:tr>
              <a:tr h="190500">
                <a:tc>
                  <a:txBody>
                    <a:bodyPr/>
                    <a:lstStyle/>
                    <a:p>
                      <a:pPr marL="168275" indent="-168275" algn="l" fontAlgn="b">
                        <a:buFont typeface="Arial" panose="020B0604020202020204" pitchFamily="34" charset="0"/>
                        <a:buChar char="•"/>
                      </a:pPr>
                      <a:r>
                        <a:rPr lang="en-US" sz="1400" b="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rPr>
                        <a:t>Always striving to be the best I can be</a:t>
                      </a:r>
                      <a:endParaRPr lang="en-US" sz="1400" b="0" i="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tc>
                  <a:txBody>
                    <a:bodyPr/>
                    <a:lstStyle/>
                    <a:p>
                      <a:pPr algn="r" fontAlgn="b"/>
                      <a:r>
                        <a:rPr lang="en-US" sz="1400" b="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rPr>
                        <a:t>23%</a:t>
                      </a:r>
                      <a:endParaRPr lang="en-US" sz="1400" b="0" i="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extLst>
                  <a:ext uri="{0D108BD9-81ED-4DB2-BD59-A6C34878D82A}">
                    <a16:rowId xmlns:a16="http://schemas.microsoft.com/office/drawing/2014/main" val="3547370481"/>
                  </a:ext>
                </a:extLst>
              </a:tr>
              <a:tr h="190500">
                <a:tc>
                  <a:txBody>
                    <a:bodyPr/>
                    <a:lstStyle/>
                    <a:p>
                      <a:pPr marL="168275" indent="-168275" algn="l" fontAlgn="b">
                        <a:buFont typeface="Arial" panose="020B0604020202020204" pitchFamily="34" charset="0"/>
                        <a:buChar char="•"/>
                      </a:pPr>
                      <a:r>
                        <a:rPr lang="en-US" sz="1400" b="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rPr>
                        <a:t>Being proactive about my health</a:t>
                      </a:r>
                      <a:endParaRPr lang="en-US" sz="1400" b="0" i="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tc>
                  <a:txBody>
                    <a:bodyPr/>
                    <a:lstStyle/>
                    <a:p>
                      <a:pPr algn="r" fontAlgn="b"/>
                      <a:r>
                        <a:rPr lang="en-US" sz="1400" b="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rPr>
                        <a:t>22%</a:t>
                      </a:r>
                      <a:endParaRPr lang="en-US" sz="1400" b="0" i="0" u="none" strike="noStrike" dirty="0">
                        <a:solidFill>
                          <a:srgbClr val="478CB2"/>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extLst>
                  <a:ext uri="{0D108BD9-81ED-4DB2-BD59-A6C34878D82A}">
                    <a16:rowId xmlns:a16="http://schemas.microsoft.com/office/drawing/2014/main" val="4167903145"/>
                  </a:ext>
                </a:extLst>
              </a:tr>
              <a:tr h="190500">
                <a:tc>
                  <a:txBody>
                    <a:bodyPr/>
                    <a:lstStyle/>
                    <a:p>
                      <a:pPr marL="168275" indent="-168275" algn="l" fontAlgn="b">
                        <a:buFont typeface="Arial" panose="020B0604020202020204" pitchFamily="34" charset="0"/>
                        <a:buChar char="•"/>
                      </a:pPr>
                      <a:r>
                        <a:rPr lang="en-US" sz="1400" b="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rPr>
                        <a:t>Being health conscious</a:t>
                      </a:r>
                      <a:endParaRPr lang="en-US" sz="1400" b="0" i="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tc>
                  <a:txBody>
                    <a:bodyPr/>
                    <a:lstStyle/>
                    <a:p>
                      <a:pPr algn="r" fontAlgn="b"/>
                      <a:r>
                        <a:rPr lang="en-US" sz="1400" b="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rPr>
                        <a:t>20%</a:t>
                      </a:r>
                      <a:endParaRPr lang="en-US" sz="1400" b="0" i="0" u="none" strike="noStrike"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extLst>
                  <a:ext uri="{0D108BD9-81ED-4DB2-BD59-A6C34878D82A}">
                    <a16:rowId xmlns:a16="http://schemas.microsoft.com/office/drawing/2014/main" val="2265316894"/>
                  </a:ext>
                </a:extLst>
              </a:tr>
              <a:tr h="190500">
                <a:tc>
                  <a:txBody>
                    <a:bodyPr/>
                    <a:lstStyle/>
                    <a:p>
                      <a:pPr marL="168275" indent="-168275" algn="l" fontAlgn="b">
                        <a:buFont typeface="Arial" panose="020B0604020202020204" pitchFamily="34" charset="0"/>
                        <a:buChar char="•"/>
                      </a:pPr>
                      <a:r>
                        <a:rPr lang="en-US" sz="1400" u="none" strike="noStrike" dirty="0">
                          <a:solidFill>
                            <a:srgbClr val="FAAB1C"/>
                          </a:solidFill>
                          <a:effectLst/>
                          <a:latin typeface="Calibri Light" panose="020F0302020204030204" pitchFamily="34" charset="0"/>
                          <a:ea typeface="Calibri Light" panose="020F0302020204030204" pitchFamily="34" charset="0"/>
                          <a:cs typeface="Calibri Light" panose="020F0302020204030204" pitchFamily="34" charset="0"/>
                        </a:rPr>
                        <a:t>Authenticity</a:t>
                      </a:r>
                      <a:endParaRPr lang="en-US" sz="1400" b="0" i="0" u="none" strike="noStrike" dirty="0">
                        <a:solidFill>
                          <a:srgbClr val="FAAB1C"/>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tc>
                  <a:txBody>
                    <a:bodyPr/>
                    <a:lstStyle/>
                    <a:p>
                      <a:pPr algn="r" fontAlgn="b"/>
                      <a:r>
                        <a:rPr lang="en-US" sz="1400" u="none" strike="noStrike" dirty="0">
                          <a:solidFill>
                            <a:srgbClr val="FAAB1C"/>
                          </a:solidFill>
                          <a:effectLst/>
                          <a:latin typeface="Calibri Light" panose="020F0302020204030204" pitchFamily="34" charset="0"/>
                          <a:ea typeface="Calibri Light" panose="020F0302020204030204" pitchFamily="34" charset="0"/>
                          <a:cs typeface="Calibri Light" panose="020F0302020204030204" pitchFamily="34" charset="0"/>
                        </a:rPr>
                        <a:t>20%</a:t>
                      </a:r>
                      <a:endParaRPr lang="en-US" sz="1400" b="0" i="0" u="none" strike="noStrike" dirty="0">
                        <a:solidFill>
                          <a:srgbClr val="FAAB1C"/>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b">
                    <a:noFill/>
                  </a:tcPr>
                </a:tc>
                <a:extLst>
                  <a:ext uri="{0D108BD9-81ED-4DB2-BD59-A6C34878D82A}">
                    <a16:rowId xmlns:a16="http://schemas.microsoft.com/office/drawing/2014/main" val="1638903122"/>
                  </a:ext>
                </a:extLst>
              </a:tr>
            </a:tbl>
          </a:graphicData>
        </a:graphic>
      </p:graphicFrame>
      <p:sp>
        <p:nvSpPr>
          <p:cNvPr id="4" name="TextBox 3">
            <a:extLst>
              <a:ext uri="{FF2B5EF4-FFF2-40B4-BE49-F238E27FC236}">
                <a16:creationId xmlns:a16="http://schemas.microsoft.com/office/drawing/2014/main" id="{87AE0F15-0F20-7CB0-51FA-227050341FB9}"/>
              </a:ext>
            </a:extLst>
          </p:cNvPr>
          <p:cNvSpPr txBox="1"/>
          <p:nvPr/>
        </p:nvSpPr>
        <p:spPr>
          <a:xfrm>
            <a:off x="7006249" y="6169223"/>
            <a:ext cx="1341265" cy="523220"/>
          </a:xfrm>
          <a:prstGeom prst="rect">
            <a:avLst/>
          </a:prstGeom>
          <a:noFill/>
        </p:spPr>
        <p:txBody>
          <a:bodyPr wrap="none" rtlCol="0">
            <a:spAutoFit/>
          </a:bodyPr>
          <a:lstStyle/>
          <a:p>
            <a:pPr algn="ctr"/>
            <a:r>
              <a:rPr lang="en-US" sz="1400" dirty="0">
                <a:solidFill>
                  <a:srgbClr val="FAAB1C"/>
                </a:solidFill>
                <a:latin typeface="Calibri Light" panose="020F0302020204030204" pitchFamily="34" charset="0"/>
                <a:cs typeface="Calibri Light" panose="020F0302020204030204" pitchFamily="34" charset="0"/>
              </a:rPr>
              <a:t>More likely men</a:t>
            </a:r>
          </a:p>
          <a:p>
            <a:pPr algn="ctr"/>
            <a:r>
              <a:rPr lang="en-US" sz="1400" dirty="0">
                <a:solidFill>
                  <a:srgbClr val="808080"/>
                </a:solidFill>
                <a:latin typeface="Calibri Light" panose="020F0302020204030204" pitchFamily="34" charset="0"/>
                <a:cs typeface="Calibri Light" panose="020F0302020204030204" pitchFamily="34" charset="0"/>
              </a:rPr>
              <a:t>Gen Z</a:t>
            </a:r>
          </a:p>
        </p:txBody>
      </p:sp>
      <p:sp>
        <p:nvSpPr>
          <p:cNvPr id="6" name="TextBox 5">
            <a:extLst>
              <a:ext uri="{FF2B5EF4-FFF2-40B4-BE49-F238E27FC236}">
                <a16:creationId xmlns:a16="http://schemas.microsoft.com/office/drawing/2014/main" id="{FFA7F229-2458-87E8-8D75-AA0F20232A55}"/>
              </a:ext>
            </a:extLst>
          </p:cNvPr>
          <p:cNvSpPr txBox="1"/>
          <p:nvPr/>
        </p:nvSpPr>
        <p:spPr>
          <a:xfrm>
            <a:off x="3230001" y="6169223"/>
            <a:ext cx="1557541" cy="523220"/>
          </a:xfrm>
          <a:prstGeom prst="rect">
            <a:avLst/>
          </a:prstGeom>
          <a:noFill/>
        </p:spPr>
        <p:txBody>
          <a:bodyPr wrap="none" rtlCol="0">
            <a:spAutoFit/>
          </a:bodyPr>
          <a:lstStyle/>
          <a:p>
            <a:pPr algn="ctr"/>
            <a:r>
              <a:rPr lang="en-US" sz="1400" dirty="0">
                <a:solidFill>
                  <a:srgbClr val="478CB2"/>
                </a:solidFill>
                <a:latin typeface="Calibri Light" panose="020F0302020204030204" pitchFamily="34" charset="0"/>
                <a:cs typeface="Calibri Light" panose="020F0302020204030204" pitchFamily="34" charset="0"/>
              </a:rPr>
              <a:t>More likely women</a:t>
            </a:r>
          </a:p>
          <a:p>
            <a:pPr algn="ctr"/>
            <a:r>
              <a:rPr lang="en-US" sz="1400" dirty="0">
                <a:solidFill>
                  <a:srgbClr val="808080"/>
                </a:solidFill>
                <a:latin typeface="Calibri Light" panose="020F0302020204030204" pitchFamily="34" charset="0"/>
                <a:cs typeface="Calibri Light" panose="020F0302020204030204" pitchFamily="34" charset="0"/>
              </a:rPr>
              <a:t>Increases with age</a:t>
            </a:r>
          </a:p>
        </p:txBody>
      </p:sp>
      <p:sp>
        <p:nvSpPr>
          <p:cNvPr id="8" name="TextBox 7">
            <a:extLst>
              <a:ext uri="{FF2B5EF4-FFF2-40B4-BE49-F238E27FC236}">
                <a16:creationId xmlns:a16="http://schemas.microsoft.com/office/drawing/2014/main" id="{A9534D20-1103-2B5B-88CA-651ABB4F0D96}"/>
              </a:ext>
            </a:extLst>
          </p:cNvPr>
          <p:cNvSpPr txBox="1"/>
          <p:nvPr/>
        </p:nvSpPr>
        <p:spPr>
          <a:xfrm>
            <a:off x="5073462" y="6154587"/>
            <a:ext cx="1511183" cy="307777"/>
          </a:xfrm>
          <a:prstGeom prst="rect">
            <a:avLst/>
          </a:prstGeom>
          <a:noFill/>
        </p:spPr>
        <p:txBody>
          <a:bodyPr wrap="none" rtlCol="0">
            <a:spAutoFit/>
          </a:bodyPr>
          <a:lstStyle/>
          <a:p>
            <a:pPr algn="ctr"/>
            <a:r>
              <a:rPr lang="en-US" sz="1400" dirty="0">
                <a:solidFill>
                  <a:srgbClr val="808080"/>
                </a:solidFill>
                <a:latin typeface="Calibri Light" panose="020F0302020204030204" pitchFamily="34" charset="0"/>
                <a:cs typeface="Calibri Light" panose="020F0302020204030204" pitchFamily="34" charset="0"/>
              </a:rPr>
              <a:t>Increases with age</a:t>
            </a:r>
          </a:p>
        </p:txBody>
      </p:sp>
      <p:sp>
        <p:nvSpPr>
          <p:cNvPr id="9" name="Slide Number Placeholder 2">
            <a:extLst>
              <a:ext uri="{FF2B5EF4-FFF2-40B4-BE49-F238E27FC236}">
                <a16:creationId xmlns:a16="http://schemas.microsoft.com/office/drawing/2014/main" id="{F47A4BDD-3AB2-B3C4-4AA1-DDA11310C3BD}"/>
              </a:ext>
            </a:extLst>
          </p:cNvPr>
          <p:cNvSpPr>
            <a:spLocks noGrp="1"/>
          </p:cNvSpPr>
          <p:nvPr>
            <p:ph type="sldNum" sz="quarter" idx="12"/>
          </p:nvPr>
        </p:nvSpPr>
        <p:spPr>
          <a:xfrm>
            <a:off x="12577148" y="7405254"/>
            <a:ext cx="1193797" cy="304800"/>
          </a:xfrm>
        </p:spPr>
        <p:txBody>
          <a:bodyPr/>
          <a:lstStyle/>
          <a:p>
            <a:pPr defTabSz="1018524"/>
            <a:r>
              <a:rPr lang="en-US" dirty="0"/>
              <a:t>Page </a:t>
            </a:r>
            <a:fld id="{BA7A251D-85F2-4855-B559-A3CA3B7FBA69}" type="slidenum">
              <a:rPr lang="en-US" smtClean="0"/>
              <a:pPr defTabSz="1018524"/>
              <a:t>39</a:t>
            </a:fld>
            <a:endParaRPr lang="en-US" dirty="0"/>
          </a:p>
        </p:txBody>
      </p:sp>
    </p:spTree>
    <p:extLst>
      <p:ext uri="{BB962C8B-B14F-4D97-AF65-F5344CB8AC3E}">
        <p14:creationId xmlns:p14="http://schemas.microsoft.com/office/powerpoint/2010/main" val="3945857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Speech Bubble: Rectangle with Corners Rounded 28">
            <a:extLst>
              <a:ext uri="{FF2B5EF4-FFF2-40B4-BE49-F238E27FC236}">
                <a16:creationId xmlns:a16="http://schemas.microsoft.com/office/drawing/2014/main" id="{9EC0096F-66DB-D6B8-0AD1-DEBFE978C708}"/>
              </a:ext>
            </a:extLst>
          </p:cNvPr>
          <p:cNvSpPr/>
          <p:nvPr/>
        </p:nvSpPr>
        <p:spPr>
          <a:xfrm>
            <a:off x="10491595" y="2993882"/>
            <a:ext cx="2664651" cy="1688847"/>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A3ECC90-1DC9-F9B0-6FC5-41368F39BAE1}"/>
              </a:ext>
            </a:extLst>
          </p:cNvPr>
          <p:cNvSpPr>
            <a:spLocks noGrp="1"/>
          </p:cNvSpPr>
          <p:nvPr>
            <p:ph type="title"/>
          </p:nvPr>
        </p:nvSpPr>
        <p:spPr/>
        <p:txBody>
          <a:bodyPr/>
          <a:lstStyle/>
          <a:p>
            <a:r>
              <a:rPr lang="en-US" dirty="0"/>
              <a:t>Americans have many things they ‘dread’ about health care…</a:t>
            </a:r>
          </a:p>
        </p:txBody>
      </p:sp>
      <p:sp>
        <p:nvSpPr>
          <p:cNvPr id="5" name="Speech Bubble: Rectangle with Corners Rounded 4">
            <a:extLst>
              <a:ext uri="{FF2B5EF4-FFF2-40B4-BE49-F238E27FC236}">
                <a16:creationId xmlns:a16="http://schemas.microsoft.com/office/drawing/2014/main" id="{BE22D7A2-2DB6-151A-017D-37AC85415D7B}"/>
              </a:ext>
            </a:extLst>
          </p:cNvPr>
          <p:cNvSpPr/>
          <p:nvPr/>
        </p:nvSpPr>
        <p:spPr>
          <a:xfrm>
            <a:off x="768141" y="1293398"/>
            <a:ext cx="2743200" cy="1053449"/>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Rectangle with Corners Rounded 5">
            <a:extLst>
              <a:ext uri="{FF2B5EF4-FFF2-40B4-BE49-F238E27FC236}">
                <a16:creationId xmlns:a16="http://schemas.microsoft.com/office/drawing/2014/main" id="{F3685FB9-B677-8DEE-E980-A70BDB518CC4}"/>
              </a:ext>
            </a:extLst>
          </p:cNvPr>
          <p:cNvSpPr/>
          <p:nvPr/>
        </p:nvSpPr>
        <p:spPr>
          <a:xfrm>
            <a:off x="2815577" y="2581136"/>
            <a:ext cx="1876082" cy="916526"/>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peech Bubble: Rectangle with Corners Rounded 6">
            <a:extLst>
              <a:ext uri="{FF2B5EF4-FFF2-40B4-BE49-F238E27FC236}">
                <a16:creationId xmlns:a16="http://schemas.microsoft.com/office/drawing/2014/main" id="{3BDE54E3-F3E4-2646-BE1D-3B153E605D7B}"/>
              </a:ext>
            </a:extLst>
          </p:cNvPr>
          <p:cNvSpPr/>
          <p:nvPr/>
        </p:nvSpPr>
        <p:spPr>
          <a:xfrm>
            <a:off x="1346200" y="5423551"/>
            <a:ext cx="3124200" cy="1053449"/>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peech Bubble: Rectangle with Corners Rounded 7">
            <a:extLst>
              <a:ext uri="{FF2B5EF4-FFF2-40B4-BE49-F238E27FC236}">
                <a16:creationId xmlns:a16="http://schemas.microsoft.com/office/drawing/2014/main" id="{ACC8C350-88CF-8116-91C7-03B49D5C9ED2}"/>
              </a:ext>
            </a:extLst>
          </p:cNvPr>
          <p:cNvSpPr/>
          <p:nvPr/>
        </p:nvSpPr>
        <p:spPr>
          <a:xfrm>
            <a:off x="5150618" y="1511463"/>
            <a:ext cx="3124200" cy="1053449"/>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with Corners Rounded 8">
            <a:extLst>
              <a:ext uri="{FF2B5EF4-FFF2-40B4-BE49-F238E27FC236}">
                <a16:creationId xmlns:a16="http://schemas.microsoft.com/office/drawing/2014/main" id="{4FF1B0C8-8D1B-CEB1-B7E6-1FE9994D49DA}"/>
              </a:ext>
            </a:extLst>
          </p:cNvPr>
          <p:cNvSpPr/>
          <p:nvPr/>
        </p:nvSpPr>
        <p:spPr>
          <a:xfrm>
            <a:off x="9349433" y="5347264"/>
            <a:ext cx="3124200" cy="1282136"/>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with Corners Rounded 9">
            <a:extLst>
              <a:ext uri="{FF2B5EF4-FFF2-40B4-BE49-F238E27FC236}">
                <a16:creationId xmlns:a16="http://schemas.microsoft.com/office/drawing/2014/main" id="{784ADB1B-A7A7-1113-EA83-D3C41F48C726}"/>
              </a:ext>
            </a:extLst>
          </p:cNvPr>
          <p:cNvSpPr/>
          <p:nvPr/>
        </p:nvSpPr>
        <p:spPr>
          <a:xfrm>
            <a:off x="9797562" y="1067043"/>
            <a:ext cx="2826238" cy="1394473"/>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D71D9BE-BC2E-7DCA-64A6-5B3D4D2A3FB5}"/>
              </a:ext>
            </a:extLst>
          </p:cNvPr>
          <p:cNvSpPr txBox="1"/>
          <p:nvPr/>
        </p:nvSpPr>
        <p:spPr>
          <a:xfrm>
            <a:off x="965200" y="1464598"/>
            <a:ext cx="2362200" cy="738664"/>
          </a:xfrm>
          <a:prstGeom prst="rect">
            <a:avLst/>
          </a:prstGeom>
          <a:noFill/>
        </p:spPr>
        <p:txBody>
          <a:bodyPr wrap="square" rtlCol="0">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Going to the doctor because most of them don’t actually listen at all.</a:t>
            </a:r>
          </a:p>
        </p:txBody>
      </p:sp>
      <p:sp>
        <p:nvSpPr>
          <p:cNvPr id="13" name="TextBox 12">
            <a:extLst>
              <a:ext uri="{FF2B5EF4-FFF2-40B4-BE49-F238E27FC236}">
                <a16:creationId xmlns:a16="http://schemas.microsoft.com/office/drawing/2014/main" id="{26756542-AF0A-95F0-A6DF-17B4A41BC6DC}"/>
              </a:ext>
            </a:extLst>
          </p:cNvPr>
          <p:cNvSpPr txBox="1"/>
          <p:nvPr/>
        </p:nvSpPr>
        <p:spPr>
          <a:xfrm>
            <a:off x="9523250" y="5619000"/>
            <a:ext cx="2768879" cy="738664"/>
          </a:xfrm>
          <a:prstGeom prst="rect">
            <a:avLst/>
          </a:prstGeom>
          <a:noFill/>
        </p:spPr>
        <p:txBody>
          <a:bodyPr wrap="square">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All the hoops one needs to jump through to have a visit or a procedure covered by insurance.</a:t>
            </a:r>
          </a:p>
        </p:txBody>
      </p:sp>
      <p:sp>
        <p:nvSpPr>
          <p:cNvPr id="15" name="TextBox 14">
            <a:extLst>
              <a:ext uri="{FF2B5EF4-FFF2-40B4-BE49-F238E27FC236}">
                <a16:creationId xmlns:a16="http://schemas.microsoft.com/office/drawing/2014/main" id="{A19C9781-169A-E5AC-AECD-E2A22A36B652}"/>
              </a:ext>
            </a:extLst>
          </p:cNvPr>
          <p:cNvSpPr txBox="1"/>
          <p:nvPr/>
        </p:nvSpPr>
        <p:spPr>
          <a:xfrm>
            <a:off x="10044201" y="1308540"/>
            <a:ext cx="2378617" cy="954107"/>
          </a:xfrm>
          <a:prstGeom prst="rect">
            <a:avLst/>
          </a:prstGeom>
          <a:noFill/>
        </p:spPr>
        <p:txBody>
          <a:bodyPr wrap="square">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Annual physicals which include blood work. I especially hate colonoscopies and similar other kinds of tests.</a:t>
            </a:r>
          </a:p>
        </p:txBody>
      </p:sp>
      <p:sp>
        <p:nvSpPr>
          <p:cNvPr id="17" name="TextBox 16">
            <a:extLst>
              <a:ext uri="{FF2B5EF4-FFF2-40B4-BE49-F238E27FC236}">
                <a16:creationId xmlns:a16="http://schemas.microsoft.com/office/drawing/2014/main" id="{77A9D89C-9F29-D2FF-E058-E5A54A034AE1}"/>
              </a:ext>
            </a:extLst>
          </p:cNvPr>
          <p:cNvSpPr txBox="1"/>
          <p:nvPr/>
        </p:nvSpPr>
        <p:spPr>
          <a:xfrm>
            <a:off x="2957461" y="2693083"/>
            <a:ext cx="1574940" cy="738664"/>
          </a:xfrm>
          <a:prstGeom prst="rect">
            <a:avLst/>
          </a:prstGeom>
          <a:noFill/>
        </p:spPr>
        <p:txBody>
          <a:bodyPr wrap="square">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Being touched, then ignored, and the cost.</a:t>
            </a:r>
          </a:p>
        </p:txBody>
      </p:sp>
      <p:sp>
        <p:nvSpPr>
          <p:cNvPr id="18" name="Speech Bubble: Rectangle with Corners Rounded 17">
            <a:extLst>
              <a:ext uri="{FF2B5EF4-FFF2-40B4-BE49-F238E27FC236}">
                <a16:creationId xmlns:a16="http://schemas.microsoft.com/office/drawing/2014/main" id="{97A25D7D-B74B-841C-0E2E-02A9CB3AB92B}"/>
              </a:ext>
            </a:extLst>
          </p:cNvPr>
          <p:cNvSpPr/>
          <p:nvPr/>
        </p:nvSpPr>
        <p:spPr>
          <a:xfrm>
            <a:off x="5273711" y="2961405"/>
            <a:ext cx="2209800" cy="1600200"/>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4BB58A2-1003-9331-A836-602A53FE9869}"/>
              </a:ext>
            </a:extLst>
          </p:cNvPr>
          <p:cNvSpPr txBox="1"/>
          <p:nvPr/>
        </p:nvSpPr>
        <p:spPr>
          <a:xfrm>
            <a:off x="5338327" y="3274539"/>
            <a:ext cx="2080567" cy="954107"/>
          </a:xfrm>
          <a:prstGeom prst="rect">
            <a:avLst/>
          </a:prstGeom>
          <a:noFill/>
        </p:spPr>
        <p:txBody>
          <a:bodyPr wrap="square">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Doctors aren't listening and just rush me along like I'm a number they're trying to get through.</a:t>
            </a:r>
          </a:p>
        </p:txBody>
      </p:sp>
      <p:sp>
        <p:nvSpPr>
          <p:cNvPr id="22" name="TextBox 21">
            <a:extLst>
              <a:ext uri="{FF2B5EF4-FFF2-40B4-BE49-F238E27FC236}">
                <a16:creationId xmlns:a16="http://schemas.microsoft.com/office/drawing/2014/main" id="{23E98044-0D2D-FA14-E8EF-A03116A3CDDC}"/>
              </a:ext>
            </a:extLst>
          </p:cNvPr>
          <p:cNvSpPr txBox="1"/>
          <p:nvPr/>
        </p:nvSpPr>
        <p:spPr>
          <a:xfrm>
            <a:off x="5425901" y="1676565"/>
            <a:ext cx="2616479" cy="738664"/>
          </a:xfrm>
          <a:prstGeom prst="rect">
            <a:avLst/>
          </a:prstGeom>
          <a:noFill/>
        </p:spPr>
        <p:txBody>
          <a:bodyPr wrap="square">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Everything. It’s all nerve wracking. Developing a relationship with the doctor and all of it.</a:t>
            </a:r>
          </a:p>
        </p:txBody>
      </p:sp>
      <p:sp>
        <p:nvSpPr>
          <p:cNvPr id="24" name="TextBox 23">
            <a:extLst>
              <a:ext uri="{FF2B5EF4-FFF2-40B4-BE49-F238E27FC236}">
                <a16:creationId xmlns:a16="http://schemas.microsoft.com/office/drawing/2014/main" id="{F78DD679-19F7-55E5-7C68-6B9670F88103}"/>
              </a:ext>
            </a:extLst>
          </p:cNvPr>
          <p:cNvSpPr txBox="1"/>
          <p:nvPr/>
        </p:nvSpPr>
        <p:spPr>
          <a:xfrm>
            <a:off x="1506500" y="5541652"/>
            <a:ext cx="2895600" cy="817245"/>
          </a:xfrm>
          <a:prstGeom prst="wedgeRoundRectCallout">
            <a:avLst/>
          </a:prstGeom>
          <a:noFill/>
        </p:spPr>
        <p:txBody>
          <a:bodyPr wrap="square">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Filing a claim to get my money back.  It's always a nightmare to fight these people.</a:t>
            </a:r>
          </a:p>
        </p:txBody>
      </p:sp>
      <p:sp>
        <p:nvSpPr>
          <p:cNvPr id="25" name="Speech Bubble: Rectangle with Corners Rounded 24">
            <a:extLst>
              <a:ext uri="{FF2B5EF4-FFF2-40B4-BE49-F238E27FC236}">
                <a16:creationId xmlns:a16="http://schemas.microsoft.com/office/drawing/2014/main" id="{A22C331C-3220-41E4-1C4C-4C0E31197113}"/>
              </a:ext>
            </a:extLst>
          </p:cNvPr>
          <p:cNvSpPr/>
          <p:nvPr/>
        </p:nvSpPr>
        <p:spPr>
          <a:xfrm>
            <a:off x="5569580" y="5119287"/>
            <a:ext cx="3124200" cy="1053449"/>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Getting healthcare appointments in a timely manner that fit my schedule and are on my terms.</a:t>
            </a:r>
          </a:p>
        </p:txBody>
      </p:sp>
      <p:sp>
        <p:nvSpPr>
          <p:cNvPr id="26" name="Speech Bubble: Rectangle with Corners Rounded 25">
            <a:extLst>
              <a:ext uri="{FF2B5EF4-FFF2-40B4-BE49-F238E27FC236}">
                <a16:creationId xmlns:a16="http://schemas.microsoft.com/office/drawing/2014/main" id="{8C4C89CC-BD52-77A5-E8CB-1DDBE77901EE}"/>
              </a:ext>
            </a:extLst>
          </p:cNvPr>
          <p:cNvSpPr/>
          <p:nvPr/>
        </p:nvSpPr>
        <p:spPr>
          <a:xfrm>
            <a:off x="7899400" y="3378820"/>
            <a:ext cx="2209800" cy="888380"/>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Going to any type of doctor.  I don't trust them, nor what they tell me.</a:t>
            </a:r>
          </a:p>
        </p:txBody>
      </p:sp>
      <p:sp>
        <p:nvSpPr>
          <p:cNvPr id="28" name="TextBox 27">
            <a:extLst>
              <a:ext uri="{FF2B5EF4-FFF2-40B4-BE49-F238E27FC236}">
                <a16:creationId xmlns:a16="http://schemas.microsoft.com/office/drawing/2014/main" id="{0174716B-ECB4-554E-834E-854D770BF2E7}"/>
              </a:ext>
            </a:extLst>
          </p:cNvPr>
          <p:cNvSpPr txBox="1"/>
          <p:nvPr/>
        </p:nvSpPr>
        <p:spPr>
          <a:xfrm>
            <a:off x="10717903" y="3217614"/>
            <a:ext cx="2212034" cy="1169551"/>
          </a:xfrm>
          <a:prstGeom prst="rect">
            <a:avLst/>
          </a:prstGeom>
          <a:noFill/>
        </p:spPr>
        <p:txBody>
          <a:bodyPr wrap="square">
            <a:spAutoFit/>
          </a:bodyPr>
          <a:lstStyle/>
          <a:p>
            <a:pPr algn="ctr"/>
            <a:r>
              <a:rPr lang="en-US" sz="1400" i="1" dirty="0">
                <a:latin typeface="Calibri Light" panose="020F0302020204030204" pitchFamily="34" charset="0"/>
                <a:ea typeface="Calibri Light" panose="020F0302020204030204" pitchFamily="34" charset="0"/>
                <a:cs typeface="Calibri Light" panose="020F0302020204030204" pitchFamily="34" charset="0"/>
              </a:rPr>
              <a:t>I dread waiting.  No matter when you arrive there is a wait.  I also dread talking to the doctor to have them  truly hear what I am saying.</a:t>
            </a:r>
          </a:p>
        </p:txBody>
      </p:sp>
      <p:sp>
        <p:nvSpPr>
          <p:cNvPr id="30" name="Speech Bubble: Rectangle with Corners Rounded 29">
            <a:extLst>
              <a:ext uri="{FF2B5EF4-FFF2-40B4-BE49-F238E27FC236}">
                <a16:creationId xmlns:a16="http://schemas.microsoft.com/office/drawing/2014/main" id="{C804B6A4-C8A5-295A-8124-ABC664AC054A}"/>
              </a:ext>
            </a:extLst>
          </p:cNvPr>
          <p:cNvSpPr/>
          <p:nvPr/>
        </p:nvSpPr>
        <p:spPr>
          <a:xfrm>
            <a:off x="965200" y="3890852"/>
            <a:ext cx="2743200" cy="1053449"/>
          </a:xfrm>
          <a:prstGeom prst="wedgeRoundRectCallout">
            <a:avLst/>
          </a:prstGeom>
          <a:solidFill>
            <a:schemeClr val="bg1"/>
          </a:solidFill>
          <a:ln w="3175">
            <a:solidFill>
              <a:srgbClr val="478CB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cost! Every year the cost of my healthcare goes up. They take more and more out of my paycheck and it's frustrating.</a:t>
            </a:r>
          </a:p>
        </p:txBody>
      </p:sp>
      <p:sp>
        <p:nvSpPr>
          <p:cNvPr id="32" name="TextBox 31">
            <a:extLst>
              <a:ext uri="{FF2B5EF4-FFF2-40B4-BE49-F238E27FC236}">
                <a16:creationId xmlns:a16="http://schemas.microsoft.com/office/drawing/2014/main" id="{625BFB21-FEBE-E611-F077-A1ECF84767A9}"/>
              </a:ext>
            </a:extLst>
          </p:cNvPr>
          <p:cNvSpPr txBox="1"/>
          <p:nvPr/>
        </p:nvSpPr>
        <p:spPr>
          <a:xfrm>
            <a:off x="6020358" y="7202967"/>
            <a:ext cx="5460442" cy="430887"/>
          </a:xfrm>
          <a:prstGeom prst="rect">
            <a:avLst/>
          </a:prstGeom>
          <a:noFill/>
        </p:spPr>
        <p:txBody>
          <a:bodyPr wrap="square">
            <a:spAutoFit/>
          </a:bodyPr>
          <a:lstStyle/>
          <a:p>
            <a:pPr marL="461963" marR="0" indent="-461963">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OEQC     Please think about your overall health care needs.  What are some of the things that you </a:t>
            </a:r>
            <a:r>
              <a:rPr lang="en-US" sz="1100" b="1"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absolutely dread </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when it comes to your health care?  [Select Verbatims shown]</a:t>
            </a:r>
          </a:p>
        </p:txBody>
      </p:sp>
      <p:sp>
        <p:nvSpPr>
          <p:cNvPr id="14" name="Slide Number Placeholder 2">
            <a:extLst>
              <a:ext uri="{FF2B5EF4-FFF2-40B4-BE49-F238E27FC236}">
                <a16:creationId xmlns:a16="http://schemas.microsoft.com/office/drawing/2014/main" id="{ADAA1690-CA55-DDA0-C52E-0817134BEEE7}"/>
              </a:ext>
            </a:extLst>
          </p:cNvPr>
          <p:cNvSpPr>
            <a:spLocks noGrp="1"/>
          </p:cNvSpPr>
          <p:nvPr>
            <p:ph type="sldNum" sz="quarter" idx="12"/>
          </p:nvPr>
        </p:nvSpPr>
        <p:spPr>
          <a:xfrm>
            <a:off x="12577148" y="7405254"/>
            <a:ext cx="1193797" cy="304800"/>
          </a:xfrm>
        </p:spPr>
        <p:txBody>
          <a:bodyPr/>
          <a:lstStyle/>
          <a:p>
            <a:pPr defTabSz="1018524"/>
            <a:r>
              <a:rPr lang="en-US" dirty="0"/>
              <a:t>Page </a:t>
            </a:r>
            <a:fld id="{BA7A251D-85F2-4855-B559-A3CA3B7FBA69}" type="slidenum">
              <a:rPr lang="en-US" smtClean="0"/>
              <a:pPr defTabSz="1018524"/>
              <a:t>40</a:t>
            </a:fld>
            <a:endParaRPr lang="en-US" dirty="0"/>
          </a:p>
        </p:txBody>
      </p:sp>
    </p:spTree>
    <p:extLst>
      <p:ext uri="{BB962C8B-B14F-4D97-AF65-F5344CB8AC3E}">
        <p14:creationId xmlns:p14="http://schemas.microsoft.com/office/powerpoint/2010/main" val="608170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8AA65-A9C5-E0DB-A36B-EA19FB628653}"/>
              </a:ext>
            </a:extLst>
          </p:cNvPr>
          <p:cNvSpPr>
            <a:spLocks noGrp="1"/>
          </p:cNvSpPr>
          <p:nvPr>
            <p:ph type="title"/>
          </p:nvPr>
        </p:nvSpPr>
        <p:spPr/>
        <p:txBody>
          <a:bodyPr>
            <a:normAutofit/>
          </a:bodyPr>
          <a:lstStyle/>
          <a:p>
            <a:r>
              <a:rPr lang="en-US" sz="3200" dirty="0">
                <a:solidFill>
                  <a:srgbClr val="FFFFCC"/>
                </a:solidFill>
              </a:rPr>
              <a:t>Price shopping and billing </a:t>
            </a:r>
            <a:r>
              <a:rPr lang="en-US" sz="3200" dirty="0">
                <a:solidFill>
                  <a:srgbClr val="FFFFCC"/>
                </a:solidFill>
                <a:sym typeface="Wingdings" panose="05000000000000000000" pitchFamily="2" charset="2"/>
              </a:rPr>
              <a:t> the ‘trouble bookend children’</a:t>
            </a:r>
            <a:endParaRPr lang="en-US" sz="3200" dirty="0">
              <a:solidFill>
                <a:srgbClr val="FFFFCC"/>
              </a:solidFill>
            </a:endParaRPr>
          </a:p>
        </p:txBody>
      </p:sp>
      <p:sp>
        <p:nvSpPr>
          <p:cNvPr id="2" name="Slide Number Placeholder 1">
            <a:extLst>
              <a:ext uri="{FF2B5EF4-FFF2-40B4-BE49-F238E27FC236}">
                <a16:creationId xmlns:a16="http://schemas.microsoft.com/office/drawing/2014/main" id="{885645E6-E77B-147C-D3E3-1A469ACB3518}"/>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41</a:t>
            </a:fld>
            <a:endParaRPr lang="en-US" dirty="0">
              <a:solidFill>
                <a:srgbClr val="FAAB1C"/>
              </a:solidFill>
            </a:endParaRPr>
          </a:p>
        </p:txBody>
      </p:sp>
      <p:pic>
        <p:nvPicPr>
          <p:cNvPr id="6" name="Picture 5" descr="Person doing taxes with calculator">
            <a:extLst>
              <a:ext uri="{FF2B5EF4-FFF2-40B4-BE49-F238E27FC236}">
                <a16:creationId xmlns:a16="http://schemas.microsoft.com/office/drawing/2014/main" id="{9F1F4605-B8C7-C4A7-20D5-00977E87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800" y="2336800"/>
            <a:ext cx="3581400" cy="2387600"/>
          </a:xfrm>
          <a:prstGeom prst="ellipse">
            <a:avLst/>
          </a:prstGeom>
          <a:ln>
            <a:noFill/>
          </a:ln>
          <a:effectLst>
            <a:softEdge rad="112500"/>
          </a:effectLst>
        </p:spPr>
      </p:pic>
    </p:spTree>
    <p:extLst>
      <p:ext uri="{BB962C8B-B14F-4D97-AF65-F5344CB8AC3E}">
        <p14:creationId xmlns:p14="http://schemas.microsoft.com/office/powerpoint/2010/main" val="3740192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C95DF-CE32-D09A-3251-023C8866E6C3}"/>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42</a:t>
            </a:fld>
            <a:endParaRPr lang="en-US" dirty="0"/>
          </a:p>
        </p:txBody>
      </p:sp>
      <p:sp>
        <p:nvSpPr>
          <p:cNvPr id="3" name="Title 2">
            <a:extLst>
              <a:ext uri="{FF2B5EF4-FFF2-40B4-BE49-F238E27FC236}">
                <a16:creationId xmlns:a16="http://schemas.microsoft.com/office/drawing/2014/main" id="{A3FFE879-D0A9-C1B0-5123-00B387B62710}"/>
              </a:ext>
            </a:extLst>
          </p:cNvPr>
          <p:cNvSpPr>
            <a:spLocks noGrp="1"/>
          </p:cNvSpPr>
          <p:nvPr>
            <p:ph type="title"/>
          </p:nvPr>
        </p:nvSpPr>
        <p:spPr/>
        <p:txBody>
          <a:bodyPr/>
          <a:lstStyle/>
          <a:p>
            <a:r>
              <a:rPr lang="en-US" dirty="0">
                <a:solidFill>
                  <a:srgbClr val="478CB2"/>
                </a:solidFill>
                <a:latin typeface="Constantia" panose="02030602050306030303" pitchFamily="18" charset="0"/>
              </a:rPr>
              <a:t>One in ten Americans are pricing shopping and choosing the least expensive option</a:t>
            </a:r>
            <a:endParaRPr lang="en-US" dirty="0"/>
          </a:p>
        </p:txBody>
      </p:sp>
      <p:grpSp>
        <p:nvGrpSpPr>
          <p:cNvPr id="18" name="Group 17">
            <a:extLst>
              <a:ext uri="{FF2B5EF4-FFF2-40B4-BE49-F238E27FC236}">
                <a16:creationId xmlns:a16="http://schemas.microsoft.com/office/drawing/2014/main" id="{37DA367D-9443-AA61-5DA1-1E9708E8699C}"/>
              </a:ext>
            </a:extLst>
          </p:cNvPr>
          <p:cNvGrpSpPr/>
          <p:nvPr/>
        </p:nvGrpSpPr>
        <p:grpSpPr>
          <a:xfrm>
            <a:off x="4677405" y="1877367"/>
            <a:ext cx="3008506" cy="3711045"/>
            <a:chOff x="9439190" y="3827918"/>
            <a:chExt cx="3008506" cy="3146824"/>
          </a:xfrm>
        </p:grpSpPr>
        <p:sp>
          <p:nvSpPr>
            <p:cNvPr id="13" name="TextBox 12">
              <a:extLst>
                <a:ext uri="{FF2B5EF4-FFF2-40B4-BE49-F238E27FC236}">
                  <a16:creationId xmlns:a16="http://schemas.microsoft.com/office/drawing/2014/main" id="{85267A4E-94E8-61E6-20A5-4455F320A831}"/>
                </a:ext>
              </a:extLst>
            </p:cNvPr>
            <p:cNvSpPr txBox="1"/>
            <p:nvPr/>
          </p:nvSpPr>
          <p:spPr>
            <a:xfrm>
              <a:off x="9441232" y="3827918"/>
              <a:ext cx="1412566" cy="652456"/>
            </a:xfrm>
            <a:prstGeom prst="rect">
              <a:avLst/>
            </a:prstGeom>
            <a:noFill/>
          </p:spPr>
          <p:txBody>
            <a:bodyPr wrap="none" rtlCol="0">
              <a:spAutoFit/>
            </a:bodyPr>
            <a:lstStyle/>
            <a:p>
              <a:r>
                <a:rPr lang="en-US" b="1" dirty="0">
                  <a:solidFill>
                    <a:schemeClr val="tx1">
                      <a:lumMod val="75000"/>
                      <a:lumOff val="25000"/>
                    </a:schemeClr>
                  </a:solidFill>
                  <a:latin typeface="Calibri Light" panose="020F0302020204030204" pitchFamily="34" charset="0"/>
                  <a:cs typeface="Calibri Light" panose="020F0302020204030204" pitchFamily="34" charset="0"/>
                </a:rPr>
                <a:t>Called: 56%</a:t>
              </a:r>
              <a:r>
                <a:rPr lang="en-US" sz="1400" b="1" dirty="0">
                  <a:solidFill>
                    <a:schemeClr val="tx1">
                      <a:lumMod val="75000"/>
                      <a:lumOff val="25000"/>
                    </a:schemeClr>
                  </a:solidFill>
                  <a:latin typeface="Calibri Light" panose="020F0302020204030204" pitchFamily="34" charset="0"/>
                  <a:cs typeface="Calibri Light" panose="020F0302020204030204" pitchFamily="34" charset="0"/>
                </a:rPr>
                <a:t> </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54% in 2023</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54% in 2022</a:t>
              </a:r>
              <a:endParaRPr lang="en-US" sz="18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611BD420-7892-EA40-FB9F-234CF71F13F6}"/>
                </a:ext>
              </a:extLst>
            </p:cNvPr>
            <p:cNvSpPr txBox="1"/>
            <p:nvPr/>
          </p:nvSpPr>
          <p:spPr>
            <a:xfrm>
              <a:off x="9439190" y="4666603"/>
              <a:ext cx="1989006" cy="652456"/>
            </a:xfrm>
            <a:prstGeom prst="rect">
              <a:avLst/>
            </a:prstGeom>
            <a:noFill/>
          </p:spPr>
          <p:txBody>
            <a:bodyPr wrap="none" rtlCol="0">
              <a:spAutoFit/>
            </a:bodyPr>
            <a:lstStyle/>
            <a:p>
              <a:r>
                <a:rPr lang="en-US" b="1" dirty="0">
                  <a:solidFill>
                    <a:schemeClr val="tx1">
                      <a:lumMod val="75000"/>
                      <a:lumOff val="25000"/>
                    </a:schemeClr>
                  </a:solidFill>
                  <a:latin typeface="Calibri Light" panose="020F0302020204030204" pitchFamily="34" charset="0"/>
                  <a:cs typeface="Calibri Light" panose="020F0302020204030204" pitchFamily="34" charset="0"/>
                </a:rPr>
                <a:t>Went online: 24%</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26% in 2023</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27% in 2022</a:t>
              </a:r>
              <a:endParaRPr lang="en-US" sz="18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7AD6891B-5399-1F1D-A876-F1EA0AB4710F}"/>
                </a:ext>
              </a:extLst>
            </p:cNvPr>
            <p:cNvSpPr txBox="1"/>
            <p:nvPr/>
          </p:nvSpPr>
          <p:spPr>
            <a:xfrm>
              <a:off x="9441232" y="5522004"/>
              <a:ext cx="3006464" cy="652456"/>
            </a:xfrm>
            <a:prstGeom prst="rect">
              <a:avLst/>
            </a:prstGeom>
            <a:noFill/>
          </p:spPr>
          <p:txBody>
            <a:bodyPr wrap="none" rtlCol="0">
              <a:spAutoFit/>
            </a:bodyPr>
            <a:lstStyle/>
            <a:p>
              <a:r>
                <a:rPr lang="en-US" b="1" dirty="0">
                  <a:solidFill>
                    <a:schemeClr val="tx1">
                      <a:lumMod val="75000"/>
                      <a:lumOff val="25000"/>
                    </a:schemeClr>
                  </a:solidFill>
                  <a:latin typeface="Calibri Light" panose="020F0302020204030204" pitchFamily="34" charset="0"/>
                  <a:cs typeface="Calibri Light" panose="020F0302020204030204" pitchFamily="34" charset="0"/>
                </a:rPr>
                <a:t>Stopped in personally: 10%</a:t>
              </a:r>
              <a:r>
                <a:rPr lang="en-US" sz="1400" b="1" dirty="0">
                  <a:solidFill>
                    <a:schemeClr val="tx1">
                      <a:lumMod val="75000"/>
                      <a:lumOff val="25000"/>
                    </a:schemeClr>
                  </a:solidFill>
                  <a:latin typeface="Calibri Light" panose="020F0302020204030204" pitchFamily="34" charset="0"/>
                  <a:cs typeface="Calibri Light" panose="020F0302020204030204" pitchFamily="34" charset="0"/>
                </a:rPr>
                <a:t> </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10% in 2023</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7% in 2022</a:t>
              </a:r>
              <a:endParaRPr lang="en-US" sz="18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0CFDEFA3-8383-2C03-C931-5B1D212141E3}"/>
                </a:ext>
              </a:extLst>
            </p:cNvPr>
            <p:cNvSpPr txBox="1"/>
            <p:nvPr/>
          </p:nvSpPr>
          <p:spPr>
            <a:xfrm>
              <a:off x="9441232" y="6322286"/>
              <a:ext cx="2055358" cy="652456"/>
            </a:xfrm>
            <a:prstGeom prst="rect">
              <a:avLst/>
            </a:prstGeom>
            <a:noFill/>
          </p:spPr>
          <p:txBody>
            <a:bodyPr wrap="square" rtlCol="0">
              <a:spAutoFit/>
            </a:bodyPr>
            <a:lstStyle/>
            <a:p>
              <a:r>
                <a:rPr lang="en-US" b="1" dirty="0">
                  <a:solidFill>
                    <a:schemeClr val="tx1">
                      <a:lumMod val="75000"/>
                      <a:lumOff val="25000"/>
                    </a:schemeClr>
                  </a:solidFill>
                  <a:latin typeface="Calibri Light" panose="020F0302020204030204" pitchFamily="34" charset="0"/>
                  <a:cs typeface="Calibri Light" panose="020F0302020204030204" pitchFamily="34" charset="0"/>
                </a:rPr>
                <a:t>Emailed: 5% </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9% in 2023</a:t>
              </a:r>
            </a:p>
            <a:p>
              <a:r>
                <a:rPr lang="en-US" sz="1200" dirty="0">
                  <a:solidFill>
                    <a:schemeClr val="tx1">
                      <a:lumMod val="75000"/>
                      <a:lumOff val="25000"/>
                    </a:schemeClr>
                  </a:solidFill>
                  <a:latin typeface="Calibri Light" panose="020F0302020204030204" pitchFamily="34" charset="0"/>
                  <a:cs typeface="Calibri Light" panose="020F0302020204030204" pitchFamily="34" charset="0"/>
                </a:rPr>
                <a:t> 11% in 2022</a:t>
              </a:r>
            </a:p>
          </p:txBody>
        </p:sp>
      </p:grpSp>
      <p:grpSp>
        <p:nvGrpSpPr>
          <p:cNvPr id="24" name="Group 23">
            <a:extLst>
              <a:ext uri="{FF2B5EF4-FFF2-40B4-BE49-F238E27FC236}">
                <a16:creationId xmlns:a16="http://schemas.microsoft.com/office/drawing/2014/main" id="{6560B750-DB01-1D94-EF55-B24CF03746C6}"/>
              </a:ext>
            </a:extLst>
          </p:cNvPr>
          <p:cNvGrpSpPr/>
          <p:nvPr/>
        </p:nvGrpSpPr>
        <p:grpSpPr>
          <a:xfrm>
            <a:off x="619477" y="1392240"/>
            <a:ext cx="2514022" cy="2205043"/>
            <a:chOff x="-304081" y="1084106"/>
            <a:chExt cx="2514022" cy="2205043"/>
          </a:xfrm>
        </p:grpSpPr>
        <p:sp>
          <p:nvSpPr>
            <p:cNvPr id="5" name="Freeform 21">
              <a:extLst>
                <a:ext uri="{FF2B5EF4-FFF2-40B4-BE49-F238E27FC236}">
                  <a16:creationId xmlns:a16="http://schemas.microsoft.com/office/drawing/2014/main" id="{A6EF80E5-3030-2746-1F89-97B757C7C853}"/>
                </a:ext>
              </a:extLst>
            </p:cNvPr>
            <p:cNvSpPr>
              <a:spLocks noChangeAspect="1" noEditPoints="1"/>
            </p:cNvSpPr>
            <p:nvPr/>
          </p:nvSpPr>
          <p:spPr bwMode="auto">
            <a:xfrm>
              <a:off x="372202" y="2321090"/>
              <a:ext cx="1216967" cy="968059"/>
            </a:xfrm>
            <a:custGeom>
              <a:avLst/>
              <a:gdLst>
                <a:gd name="T0" fmla="*/ 125 w 654"/>
                <a:gd name="T1" fmla="*/ 97 h 520"/>
                <a:gd name="T2" fmla="*/ 72 w 654"/>
                <a:gd name="T3" fmla="*/ 94 h 520"/>
                <a:gd name="T4" fmla="*/ 76 w 654"/>
                <a:gd name="T5" fmla="*/ 41 h 520"/>
                <a:gd name="T6" fmla="*/ 86 w 654"/>
                <a:gd name="T7" fmla="*/ 31 h 520"/>
                <a:gd name="T8" fmla="*/ 97 w 654"/>
                <a:gd name="T9" fmla="*/ 42 h 520"/>
                <a:gd name="T10" fmla="*/ 95 w 654"/>
                <a:gd name="T11" fmla="*/ 59 h 520"/>
                <a:gd name="T12" fmla="*/ 260 w 654"/>
                <a:gd name="T13" fmla="*/ 0 h 520"/>
                <a:gd name="T14" fmla="*/ 473 w 654"/>
                <a:gd name="T15" fmla="*/ 111 h 520"/>
                <a:gd name="T16" fmla="*/ 443 w 654"/>
                <a:gd name="T17" fmla="*/ 107 h 520"/>
                <a:gd name="T18" fmla="*/ 260 w 654"/>
                <a:gd name="T19" fmla="*/ 21 h 520"/>
                <a:gd name="T20" fmla="*/ 109 w 654"/>
                <a:gd name="T21" fmla="*/ 75 h 520"/>
                <a:gd name="T22" fmla="*/ 126 w 654"/>
                <a:gd name="T23" fmla="*/ 76 h 520"/>
                <a:gd name="T24" fmla="*/ 136 w 654"/>
                <a:gd name="T25" fmla="*/ 87 h 520"/>
                <a:gd name="T26" fmla="*/ 125 w 654"/>
                <a:gd name="T27" fmla="*/ 97 h 520"/>
                <a:gd name="T28" fmla="*/ 427 w 654"/>
                <a:gd name="T29" fmla="*/ 431 h 520"/>
                <a:gd name="T30" fmla="*/ 260 w 654"/>
                <a:gd name="T31" fmla="*/ 499 h 520"/>
                <a:gd name="T32" fmla="*/ 22 w 654"/>
                <a:gd name="T33" fmla="*/ 260 h 520"/>
                <a:gd name="T34" fmla="*/ 11 w 654"/>
                <a:gd name="T35" fmla="*/ 249 h 520"/>
                <a:gd name="T36" fmla="*/ 0 w 654"/>
                <a:gd name="T37" fmla="*/ 260 h 520"/>
                <a:gd name="T38" fmla="*/ 260 w 654"/>
                <a:gd name="T39" fmla="*/ 520 h 520"/>
                <a:gd name="T40" fmla="*/ 454 w 654"/>
                <a:gd name="T41" fmla="*/ 433 h 520"/>
                <a:gd name="T42" fmla="*/ 427 w 654"/>
                <a:gd name="T43" fmla="*/ 431 h 520"/>
                <a:gd name="T44" fmla="*/ 640 w 654"/>
                <a:gd name="T45" fmla="*/ 390 h 520"/>
                <a:gd name="T46" fmla="*/ 156 w 654"/>
                <a:gd name="T47" fmla="*/ 394 h 520"/>
                <a:gd name="T48" fmla="*/ 156 w 654"/>
                <a:gd name="T49" fmla="*/ 158 h 520"/>
                <a:gd name="T50" fmla="*/ 136 w 654"/>
                <a:gd name="T51" fmla="*/ 158 h 520"/>
                <a:gd name="T52" fmla="*/ 134 w 654"/>
                <a:gd name="T53" fmla="*/ 426 h 520"/>
                <a:gd name="T54" fmla="*/ 640 w 654"/>
                <a:gd name="T55" fmla="*/ 390 h 520"/>
                <a:gd name="T56" fmla="*/ 654 w 654"/>
                <a:gd name="T57" fmla="*/ 122 h 520"/>
                <a:gd name="T58" fmla="*/ 654 w 654"/>
                <a:gd name="T59" fmla="*/ 368 h 520"/>
                <a:gd name="T60" fmla="*/ 175 w 654"/>
                <a:gd name="T61" fmla="*/ 368 h 520"/>
                <a:gd name="T62" fmla="*/ 175 w 654"/>
                <a:gd name="T63" fmla="*/ 122 h 520"/>
                <a:gd name="T64" fmla="*/ 654 w 654"/>
                <a:gd name="T65" fmla="*/ 122 h 520"/>
                <a:gd name="T66" fmla="*/ 412 w 654"/>
                <a:gd name="T67" fmla="*/ 327 h 520"/>
                <a:gd name="T68" fmla="*/ 433 w 654"/>
                <a:gd name="T69" fmla="*/ 327 h 520"/>
                <a:gd name="T70" fmla="*/ 433 w 654"/>
                <a:gd name="T71" fmla="*/ 308 h 520"/>
                <a:gd name="T72" fmla="*/ 469 w 654"/>
                <a:gd name="T73" fmla="*/ 270 h 520"/>
                <a:gd name="T74" fmla="*/ 435 w 654"/>
                <a:gd name="T75" fmla="*/ 233 h 520"/>
                <a:gd name="T76" fmla="*/ 410 w 654"/>
                <a:gd name="T77" fmla="*/ 215 h 520"/>
                <a:gd name="T78" fmla="*/ 427 w 654"/>
                <a:gd name="T79" fmla="*/ 203 h 520"/>
                <a:gd name="T80" fmla="*/ 457 w 654"/>
                <a:gd name="T81" fmla="*/ 211 h 520"/>
                <a:gd name="T82" fmla="*/ 463 w 654"/>
                <a:gd name="T83" fmla="*/ 187 h 520"/>
                <a:gd name="T84" fmla="*/ 433 w 654"/>
                <a:gd name="T85" fmla="*/ 182 h 520"/>
                <a:gd name="T86" fmla="*/ 433 w 654"/>
                <a:gd name="T87" fmla="*/ 164 h 520"/>
                <a:gd name="T88" fmla="*/ 414 w 654"/>
                <a:gd name="T89" fmla="*/ 164 h 520"/>
                <a:gd name="T90" fmla="*/ 414 w 654"/>
                <a:gd name="T91" fmla="*/ 182 h 520"/>
                <a:gd name="T92" fmla="*/ 380 w 654"/>
                <a:gd name="T93" fmla="*/ 219 h 520"/>
                <a:gd name="T94" fmla="*/ 416 w 654"/>
                <a:gd name="T95" fmla="*/ 254 h 520"/>
                <a:gd name="T96" fmla="*/ 437 w 654"/>
                <a:gd name="T97" fmla="*/ 272 h 520"/>
                <a:gd name="T98" fmla="*/ 418 w 654"/>
                <a:gd name="T99" fmla="*/ 286 h 520"/>
                <a:gd name="T100" fmla="*/ 384 w 654"/>
                <a:gd name="T101" fmla="*/ 276 h 520"/>
                <a:gd name="T102" fmla="*/ 378 w 654"/>
                <a:gd name="T103" fmla="*/ 300 h 520"/>
                <a:gd name="T104" fmla="*/ 412 w 654"/>
                <a:gd name="T105" fmla="*/ 309 h 520"/>
                <a:gd name="T106" fmla="*/ 412 w 654"/>
                <a:gd name="T107" fmla="*/ 32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4" h="520">
                  <a:moveTo>
                    <a:pt x="125" y="97"/>
                  </a:moveTo>
                  <a:cubicBezTo>
                    <a:pt x="72" y="94"/>
                    <a:pt x="72" y="94"/>
                    <a:pt x="72" y="94"/>
                  </a:cubicBezTo>
                  <a:cubicBezTo>
                    <a:pt x="76" y="41"/>
                    <a:pt x="76" y="41"/>
                    <a:pt x="76" y="41"/>
                  </a:cubicBezTo>
                  <a:cubicBezTo>
                    <a:pt x="76" y="35"/>
                    <a:pt x="81" y="31"/>
                    <a:pt x="86" y="31"/>
                  </a:cubicBezTo>
                  <a:cubicBezTo>
                    <a:pt x="92" y="31"/>
                    <a:pt x="97" y="36"/>
                    <a:pt x="97" y="42"/>
                  </a:cubicBezTo>
                  <a:cubicBezTo>
                    <a:pt x="95" y="59"/>
                    <a:pt x="95" y="59"/>
                    <a:pt x="95" y="59"/>
                  </a:cubicBezTo>
                  <a:cubicBezTo>
                    <a:pt x="142" y="21"/>
                    <a:pt x="200" y="0"/>
                    <a:pt x="260" y="0"/>
                  </a:cubicBezTo>
                  <a:cubicBezTo>
                    <a:pt x="348" y="0"/>
                    <a:pt x="426" y="44"/>
                    <a:pt x="473" y="111"/>
                  </a:cubicBezTo>
                  <a:cubicBezTo>
                    <a:pt x="463" y="109"/>
                    <a:pt x="453" y="108"/>
                    <a:pt x="443" y="107"/>
                  </a:cubicBezTo>
                  <a:cubicBezTo>
                    <a:pt x="399" y="54"/>
                    <a:pt x="334" y="21"/>
                    <a:pt x="260" y="21"/>
                  </a:cubicBezTo>
                  <a:cubicBezTo>
                    <a:pt x="205" y="21"/>
                    <a:pt x="152" y="40"/>
                    <a:pt x="109" y="75"/>
                  </a:cubicBezTo>
                  <a:cubicBezTo>
                    <a:pt x="126" y="76"/>
                    <a:pt x="126" y="76"/>
                    <a:pt x="126" y="76"/>
                  </a:cubicBezTo>
                  <a:cubicBezTo>
                    <a:pt x="132" y="76"/>
                    <a:pt x="137" y="81"/>
                    <a:pt x="136" y="87"/>
                  </a:cubicBezTo>
                  <a:cubicBezTo>
                    <a:pt x="136" y="93"/>
                    <a:pt x="131" y="97"/>
                    <a:pt x="125" y="97"/>
                  </a:cubicBezTo>
                  <a:close/>
                  <a:moveTo>
                    <a:pt x="427" y="431"/>
                  </a:moveTo>
                  <a:cubicBezTo>
                    <a:pt x="384" y="473"/>
                    <a:pt x="325" y="499"/>
                    <a:pt x="260" y="499"/>
                  </a:cubicBezTo>
                  <a:cubicBezTo>
                    <a:pt x="128" y="499"/>
                    <a:pt x="22" y="392"/>
                    <a:pt x="22" y="260"/>
                  </a:cubicBezTo>
                  <a:cubicBezTo>
                    <a:pt x="22" y="254"/>
                    <a:pt x="16" y="249"/>
                    <a:pt x="11" y="249"/>
                  </a:cubicBezTo>
                  <a:cubicBezTo>
                    <a:pt x="5" y="249"/>
                    <a:pt x="0" y="254"/>
                    <a:pt x="0" y="260"/>
                  </a:cubicBezTo>
                  <a:cubicBezTo>
                    <a:pt x="0" y="403"/>
                    <a:pt x="117" y="520"/>
                    <a:pt x="260" y="520"/>
                  </a:cubicBezTo>
                  <a:cubicBezTo>
                    <a:pt x="337" y="520"/>
                    <a:pt x="406" y="486"/>
                    <a:pt x="454" y="433"/>
                  </a:cubicBezTo>
                  <a:cubicBezTo>
                    <a:pt x="445" y="433"/>
                    <a:pt x="436" y="432"/>
                    <a:pt x="427" y="431"/>
                  </a:cubicBezTo>
                  <a:close/>
                  <a:moveTo>
                    <a:pt x="640" y="390"/>
                  </a:moveTo>
                  <a:cubicBezTo>
                    <a:pt x="479" y="432"/>
                    <a:pt x="292" y="337"/>
                    <a:pt x="156" y="394"/>
                  </a:cubicBezTo>
                  <a:cubicBezTo>
                    <a:pt x="156" y="321"/>
                    <a:pt x="156" y="233"/>
                    <a:pt x="156" y="158"/>
                  </a:cubicBezTo>
                  <a:cubicBezTo>
                    <a:pt x="150" y="158"/>
                    <a:pt x="144" y="158"/>
                    <a:pt x="136" y="158"/>
                  </a:cubicBezTo>
                  <a:cubicBezTo>
                    <a:pt x="138" y="176"/>
                    <a:pt x="144" y="325"/>
                    <a:pt x="134" y="426"/>
                  </a:cubicBezTo>
                  <a:cubicBezTo>
                    <a:pt x="276" y="345"/>
                    <a:pt x="508" y="467"/>
                    <a:pt x="640" y="390"/>
                  </a:cubicBezTo>
                  <a:close/>
                  <a:moveTo>
                    <a:pt x="654" y="122"/>
                  </a:moveTo>
                  <a:cubicBezTo>
                    <a:pt x="654" y="205"/>
                    <a:pt x="654" y="286"/>
                    <a:pt x="654" y="368"/>
                  </a:cubicBezTo>
                  <a:cubicBezTo>
                    <a:pt x="494" y="418"/>
                    <a:pt x="335" y="319"/>
                    <a:pt x="175" y="368"/>
                  </a:cubicBezTo>
                  <a:cubicBezTo>
                    <a:pt x="175" y="286"/>
                    <a:pt x="175" y="205"/>
                    <a:pt x="175" y="122"/>
                  </a:cubicBezTo>
                  <a:cubicBezTo>
                    <a:pt x="335" y="73"/>
                    <a:pt x="494" y="172"/>
                    <a:pt x="654" y="122"/>
                  </a:cubicBezTo>
                  <a:close/>
                  <a:moveTo>
                    <a:pt x="412" y="327"/>
                  </a:moveTo>
                  <a:cubicBezTo>
                    <a:pt x="433" y="327"/>
                    <a:pt x="433" y="327"/>
                    <a:pt x="433" y="327"/>
                  </a:cubicBezTo>
                  <a:cubicBezTo>
                    <a:pt x="433" y="327"/>
                    <a:pt x="433" y="327"/>
                    <a:pt x="433" y="308"/>
                  </a:cubicBezTo>
                  <a:cubicBezTo>
                    <a:pt x="455" y="304"/>
                    <a:pt x="469" y="288"/>
                    <a:pt x="469" y="270"/>
                  </a:cubicBezTo>
                  <a:cubicBezTo>
                    <a:pt x="469" y="252"/>
                    <a:pt x="459" y="241"/>
                    <a:pt x="435" y="233"/>
                  </a:cubicBezTo>
                  <a:cubicBezTo>
                    <a:pt x="418" y="225"/>
                    <a:pt x="410" y="221"/>
                    <a:pt x="410" y="215"/>
                  </a:cubicBezTo>
                  <a:cubicBezTo>
                    <a:pt x="410" y="209"/>
                    <a:pt x="414" y="203"/>
                    <a:pt x="427" y="203"/>
                  </a:cubicBezTo>
                  <a:cubicBezTo>
                    <a:pt x="443" y="203"/>
                    <a:pt x="451" y="207"/>
                    <a:pt x="457" y="211"/>
                  </a:cubicBezTo>
                  <a:cubicBezTo>
                    <a:pt x="457" y="211"/>
                    <a:pt x="457" y="211"/>
                    <a:pt x="463" y="187"/>
                  </a:cubicBezTo>
                  <a:cubicBezTo>
                    <a:pt x="455" y="183"/>
                    <a:pt x="447" y="182"/>
                    <a:pt x="433" y="182"/>
                  </a:cubicBezTo>
                  <a:cubicBezTo>
                    <a:pt x="433" y="182"/>
                    <a:pt x="433" y="182"/>
                    <a:pt x="433" y="164"/>
                  </a:cubicBezTo>
                  <a:cubicBezTo>
                    <a:pt x="433" y="164"/>
                    <a:pt x="433" y="164"/>
                    <a:pt x="414" y="164"/>
                  </a:cubicBezTo>
                  <a:cubicBezTo>
                    <a:pt x="414" y="164"/>
                    <a:pt x="414" y="164"/>
                    <a:pt x="414" y="182"/>
                  </a:cubicBezTo>
                  <a:cubicBezTo>
                    <a:pt x="392" y="186"/>
                    <a:pt x="380" y="199"/>
                    <a:pt x="380" y="219"/>
                  </a:cubicBezTo>
                  <a:cubicBezTo>
                    <a:pt x="380" y="239"/>
                    <a:pt x="394" y="248"/>
                    <a:pt x="416" y="254"/>
                  </a:cubicBezTo>
                  <a:cubicBezTo>
                    <a:pt x="431" y="260"/>
                    <a:pt x="437" y="264"/>
                    <a:pt x="437" y="272"/>
                  </a:cubicBezTo>
                  <a:cubicBezTo>
                    <a:pt x="437" y="280"/>
                    <a:pt x="429" y="286"/>
                    <a:pt x="418" y="286"/>
                  </a:cubicBezTo>
                  <a:cubicBezTo>
                    <a:pt x="404" y="286"/>
                    <a:pt x="392" y="282"/>
                    <a:pt x="384" y="276"/>
                  </a:cubicBezTo>
                  <a:cubicBezTo>
                    <a:pt x="384" y="276"/>
                    <a:pt x="384" y="276"/>
                    <a:pt x="378" y="300"/>
                  </a:cubicBezTo>
                  <a:cubicBezTo>
                    <a:pt x="386" y="304"/>
                    <a:pt x="400" y="308"/>
                    <a:pt x="412" y="309"/>
                  </a:cubicBezTo>
                  <a:cubicBezTo>
                    <a:pt x="412" y="309"/>
                    <a:pt x="412" y="309"/>
                    <a:pt x="412" y="327"/>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50"/>
                </a:solidFill>
                <a:effectLst/>
                <a:uLnTx/>
                <a:uFillTx/>
              </a:endParaRPr>
            </a:p>
          </p:txBody>
        </p:sp>
        <p:sp>
          <p:nvSpPr>
            <p:cNvPr id="21" name="TextBox 20">
              <a:extLst>
                <a:ext uri="{FF2B5EF4-FFF2-40B4-BE49-F238E27FC236}">
                  <a16:creationId xmlns:a16="http://schemas.microsoft.com/office/drawing/2014/main" id="{9EE12A63-F093-7508-5EEF-748B8B7460EF}"/>
                </a:ext>
              </a:extLst>
            </p:cNvPr>
            <p:cNvSpPr txBox="1"/>
            <p:nvPr/>
          </p:nvSpPr>
          <p:spPr>
            <a:xfrm>
              <a:off x="-304081" y="1084106"/>
              <a:ext cx="2514022" cy="1415772"/>
            </a:xfrm>
            <a:prstGeom prst="rect">
              <a:avLst/>
            </a:prstGeom>
            <a:noFill/>
          </p:spPr>
          <p:txBody>
            <a:bodyPr wrap="none" rtlCol="0">
              <a:spAutoFit/>
            </a:bodyPr>
            <a:lstStyle/>
            <a:p>
              <a:pPr algn="ctr"/>
              <a:r>
                <a:rPr lang="en-US" sz="2400" b="1" dirty="0">
                  <a:solidFill>
                    <a:srgbClr val="00B050"/>
                  </a:solidFill>
                  <a:latin typeface="Calibri Light" panose="020F0302020204030204" pitchFamily="34" charset="0"/>
                  <a:cs typeface="Calibri Light" panose="020F0302020204030204" pitchFamily="34" charset="0"/>
                </a:rPr>
                <a:t>21% Price Shopped</a:t>
              </a:r>
            </a:p>
            <a:p>
              <a:pPr algn="ctr"/>
              <a:endParaRPr lang="en-US" sz="1050" dirty="0">
                <a:solidFill>
                  <a:schemeClr val="tx1">
                    <a:lumMod val="65000"/>
                    <a:lumOff val="35000"/>
                  </a:schemeClr>
                </a:solidFill>
                <a:latin typeface="Calibri Light" panose="020F0302020204030204" pitchFamily="34" charset="0"/>
                <a:cs typeface="Calibri Light" panose="020F0302020204030204" pitchFamily="34" charset="0"/>
              </a:endParaRPr>
            </a:p>
            <a:p>
              <a:pPr algn="ctr"/>
              <a:r>
                <a:rPr lang="en-US" sz="1400" dirty="0">
                  <a:solidFill>
                    <a:schemeClr val="tx1">
                      <a:lumMod val="65000"/>
                      <a:lumOff val="35000"/>
                    </a:schemeClr>
                  </a:solidFill>
                  <a:latin typeface="Calibri Light" panose="020F0302020204030204" pitchFamily="34" charset="0"/>
                  <a:cs typeface="Calibri Light" panose="020F0302020204030204" pitchFamily="34" charset="0"/>
                </a:rPr>
                <a:t>24% in 2023</a:t>
              </a:r>
            </a:p>
            <a:p>
              <a:pPr algn="ctr"/>
              <a:r>
                <a:rPr lang="en-US" sz="1400" dirty="0">
                  <a:solidFill>
                    <a:schemeClr val="tx1">
                      <a:lumMod val="65000"/>
                      <a:lumOff val="35000"/>
                    </a:schemeClr>
                  </a:solidFill>
                  <a:latin typeface="Calibri Light" panose="020F0302020204030204" pitchFamily="34" charset="0"/>
                  <a:cs typeface="Calibri Light" panose="020F0302020204030204" pitchFamily="34" charset="0"/>
                </a:rPr>
                <a:t>20% in 2022</a:t>
              </a:r>
            </a:p>
            <a:p>
              <a:pPr algn="ctr"/>
              <a:endParaRPr lang="en-US" dirty="0">
                <a:solidFill>
                  <a:schemeClr val="tx1">
                    <a:lumMod val="65000"/>
                    <a:lumOff val="35000"/>
                  </a:schemeClr>
                </a:solidFill>
                <a:latin typeface="Calibri Light" panose="020F0302020204030204" pitchFamily="34" charset="0"/>
                <a:cs typeface="Calibri Light" panose="020F0302020204030204" pitchFamily="34" charset="0"/>
              </a:endParaRPr>
            </a:p>
          </p:txBody>
        </p:sp>
      </p:grpSp>
      <p:sp>
        <p:nvSpPr>
          <p:cNvPr id="23" name="TextBox 22">
            <a:extLst>
              <a:ext uri="{FF2B5EF4-FFF2-40B4-BE49-F238E27FC236}">
                <a16:creationId xmlns:a16="http://schemas.microsoft.com/office/drawing/2014/main" id="{371BFAE6-8DE6-84E1-A1C2-1353E02200B7}"/>
              </a:ext>
            </a:extLst>
          </p:cNvPr>
          <p:cNvSpPr txBox="1"/>
          <p:nvPr/>
        </p:nvSpPr>
        <p:spPr>
          <a:xfrm>
            <a:off x="8484104" y="1196778"/>
            <a:ext cx="3352800" cy="1477328"/>
          </a:xfrm>
          <a:prstGeom prst="rect">
            <a:avLst/>
          </a:prstGeom>
          <a:noFill/>
        </p:spPr>
        <p:txBody>
          <a:bodyPr wrap="square" rtlCol="0">
            <a:spAutoFit/>
          </a:bodyPr>
          <a:lstStyle/>
          <a:p>
            <a:pPr algn="ctr"/>
            <a:r>
              <a:rPr lang="en-US" sz="2400" b="1" dirty="0">
                <a:solidFill>
                  <a:srgbClr val="00B050"/>
                </a:solidFill>
                <a:latin typeface="Calibri Light" panose="020F0302020204030204" pitchFamily="34" charset="0"/>
                <a:cs typeface="Calibri Light" panose="020F0302020204030204" pitchFamily="34" charset="0"/>
              </a:rPr>
              <a:t>46%</a:t>
            </a:r>
            <a:r>
              <a:rPr lang="en-US" sz="2400" dirty="0">
                <a:solidFill>
                  <a:srgbClr val="00B050"/>
                </a:solidFill>
                <a:latin typeface="Calibri Light" panose="020F0302020204030204" pitchFamily="34" charset="0"/>
                <a:cs typeface="Calibri Light" panose="020F0302020204030204" pitchFamily="34" charset="0"/>
              </a:rPr>
              <a:t> </a:t>
            </a:r>
            <a:r>
              <a:rPr lang="en-US" sz="2400" b="1" dirty="0">
                <a:solidFill>
                  <a:srgbClr val="00B050"/>
                </a:solidFill>
                <a:latin typeface="Calibri Light" panose="020F0302020204030204" pitchFamily="34" charset="0"/>
                <a:cs typeface="Calibri Light" panose="020F0302020204030204" pitchFamily="34" charset="0"/>
              </a:rPr>
              <a:t>Chose Least Expensive Option</a:t>
            </a:r>
          </a:p>
          <a:p>
            <a:pPr algn="ctr"/>
            <a:endParaRPr lang="en-US" sz="1050" dirty="0">
              <a:solidFill>
                <a:schemeClr val="tx1">
                  <a:lumMod val="65000"/>
                  <a:lumOff val="35000"/>
                </a:schemeClr>
              </a:solidFill>
              <a:latin typeface="Calibri Light" panose="020F0302020204030204" pitchFamily="34" charset="0"/>
              <a:cs typeface="Calibri Light" panose="020F0302020204030204" pitchFamily="34" charset="0"/>
            </a:endParaRPr>
          </a:p>
          <a:p>
            <a:pPr algn="ctr"/>
            <a:r>
              <a:rPr lang="en-US" sz="1400" dirty="0">
                <a:solidFill>
                  <a:schemeClr val="tx1">
                    <a:lumMod val="65000"/>
                    <a:lumOff val="35000"/>
                  </a:schemeClr>
                </a:solidFill>
                <a:latin typeface="Calibri Light" panose="020F0302020204030204" pitchFamily="34" charset="0"/>
                <a:cs typeface="Calibri Light" panose="020F0302020204030204" pitchFamily="34" charset="0"/>
              </a:rPr>
              <a:t>56% in 2023</a:t>
            </a:r>
          </a:p>
          <a:p>
            <a:pPr algn="ctr"/>
            <a:r>
              <a:rPr lang="en-US" sz="1400" dirty="0">
                <a:solidFill>
                  <a:schemeClr val="tx1">
                    <a:lumMod val="65000"/>
                    <a:lumOff val="35000"/>
                  </a:schemeClr>
                </a:solidFill>
                <a:latin typeface="Calibri Light" panose="020F0302020204030204" pitchFamily="34" charset="0"/>
                <a:cs typeface="Calibri Light" panose="020F0302020204030204" pitchFamily="34" charset="0"/>
              </a:rPr>
              <a:t>53% in 2022</a:t>
            </a:r>
            <a:endParaRPr lang="en-US" dirty="0">
              <a:solidFill>
                <a:schemeClr val="tx1">
                  <a:lumMod val="65000"/>
                  <a:lumOff val="35000"/>
                </a:schemeClr>
              </a:solidFill>
              <a:latin typeface="Calibri Light" panose="020F0302020204030204" pitchFamily="34" charset="0"/>
              <a:cs typeface="Calibri Light" panose="020F0302020204030204" pitchFamily="34" charset="0"/>
            </a:endParaRPr>
          </a:p>
        </p:txBody>
      </p:sp>
      <p:cxnSp>
        <p:nvCxnSpPr>
          <p:cNvPr id="27" name="Straight Arrow Connector 26">
            <a:extLst>
              <a:ext uri="{FF2B5EF4-FFF2-40B4-BE49-F238E27FC236}">
                <a16:creationId xmlns:a16="http://schemas.microsoft.com/office/drawing/2014/main" id="{B077ADBE-6A1A-49F4-F0A5-F4B09567DAE5}"/>
              </a:ext>
            </a:extLst>
          </p:cNvPr>
          <p:cNvCxnSpPr>
            <a:cxnSpLocks/>
          </p:cNvCxnSpPr>
          <p:nvPr/>
        </p:nvCxnSpPr>
        <p:spPr>
          <a:xfrm>
            <a:off x="3163407" y="1618239"/>
            <a:ext cx="5628798" cy="0"/>
          </a:xfrm>
          <a:prstGeom prst="straightConnector1">
            <a:avLst/>
          </a:prstGeom>
          <a:ln w="28575">
            <a:solidFill>
              <a:srgbClr val="00B050"/>
            </a:solidFill>
            <a:prstDash val="sysDash"/>
            <a:tailEnd type="triangle"/>
          </a:ln>
        </p:spPr>
        <p:style>
          <a:lnRef idx="1">
            <a:schemeClr val="accent3"/>
          </a:lnRef>
          <a:fillRef idx="0">
            <a:schemeClr val="accent3"/>
          </a:fillRef>
          <a:effectRef idx="0">
            <a:schemeClr val="accent3"/>
          </a:effectRef>
          <a:fontRef idx="minor">
            <a:schemeClr val="tx1"/>
          </a:fontRef>
        </p:style>
      </p:cxnSp>
      <p:graphicFrame>
        <p:nvGraphicFramePr>
          <p:cNvPr id="31" name="Table 31">
            <a:extLst>
              <a:ext uri="{FF2B5EF4-FFF2-40B4-BE49-F238E27FC236}">
                <a16:creationId xmlns:a16="http://schemas.microsoft.com/office/drawing/2014/main" id="{15FD9FB2-68D6-22A4-018A-323CD4689088}"/>
              </a:ext>
            </a:extLst>
          </p:cNvPr>
          <p:cNvGraphicFramePr>
            <a:graphicFrameLocks noGrp="1"/>
          </p:cNvGraphicFramePr>
          <p:nvPr>
            <p:extLst>
              <p:ext uri="{D42A27DB-BD31-4B8C-83A1-F6EECF244321}">
                <p14:modId xmlns:p14="http://schemas.microsoft.com/office/powerpoint/2010/main" val="3126691503"/>
              </p:ext>
            </p:extLst>
          </p:nvPr>
        </p:nvGraphicFramePr>
        <p:xfrm>
          <a:off x="9025127" y="3556348"/>
          <a:ext cx="2348861" cy="3033395"/>
        </p:xfrm>
        <a:graphic>
          <a:graphicData uri="http://schemas.openxmlformats.org/drawingml/2006/table">
            <a:tbl>
              <a:tblPr firstRow="1" bandRow="1">
                <a:tableStyleId>{F5AB1C69-6EDB-4FF4-983F-18BD219EF322}</a:tableStyleId>
              </a:tblPr>
              <a:tblGrid>
                <a:gridCol w="2348861">
                  <a:extLst>
                    <a:ext uri="{9D8B030D-6E8A-4147-A177-3AD203B41FA5}">
                      <a16:colId xmlns:a16="http://schemas.microsoft.com/office/drawing/2014/main" val="1213144014"/>
                    </a:ext>
                  </a:extLst>
                </a:gridCol>
              </a:tblGrid>
              <a:tr h="238886">
                <a:tc>
                  <a:txBody>
                    <a:bodyPr/>
                    <a:lstStyle/>
                    <a:p>
                      <a:pPr marL="0" lvl="1" algn="l"/>
                      <a:r>
                        <a:rPr lang="en-US" sz="1100" b="1" dirty="0">
                          <a:solidFill>
                            <a:schemeClr val="tx1">
                              <a:lumMod val="75000"/>
                              <a:lumOff val="25000"/>
                            </a:schemeClr>
                          </a:solidFill>
                          <a:latin typeface="Calibri Light" panose="020F0302020204030204" pitchFamily="34" charset="0"/>
                          <a:cs typeface="Calibri Light" panose="020F0302020204030204" pitchFamily="34" charset="0"/>
                        </a:rPr>
                        <a:t>% who Price Shopped by Service: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1467742"/>
                  </a:ext>
                </a:extLst>
              </a:tr>
              <a:tr h="2269413">
                <a:tc>
                  <a:txBody>
                    <a:bodyPr/>
                    <a:lstStyle/>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Dental services	20%</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Lab services	16%</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Screening or test	13%</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Urgent care visit	9%</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Doctor’s visit	8%</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Outpatient surgery	5%</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GI procedure	5%</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PT/Occ health	3%</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Ortho procedure	3%</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Maternity	3%</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Inpatient surgery	3%</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LASIK eye surgery	2%</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Cosmetic surgery	1%</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Weight reduction surgery	1%</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p>
                      <a:pPr marL="68580" marR="0" lvl="0" algn="l">
                        <a:lnSpc>
                          <a:spcPct val="107000"/>
                        </a:lnSpc>
                        <a:spcBef>
                          <a:spcPts val="0"/>
                        </a:spcBef>
                        <a:spcAft>
                          <a:spcPts val="0"/>
                        </a:spcAft>
                        <a:tabLst>
                          <a:tab pos="1725930" algn="l"/>
                        </a:tabLst>
                      </a:pPr>
                      <a:r>
                        <a:rPr lang="en-US" sz="1100" kern="0" dirty="0">
                          <a:solidFill>
                            <a:schemeClr val="tx1">
                              <a:lumMod val="75000"/>
                              <a:lumOff val="25000"/>
                            </a:schemeClr>
                          </a:solidFill>
                          <a:effectLst/>
                          <a:latin typeface="Calibri Light" panose="020F0302020204030204" pitchFamily="34" charset="0"/>
                          <a:ea typeface="Times New Roman" panose="02020603050405020304" pitchFamily="18" charset="0"/>
                          <a:cs typeface="Calibri Light" panose="020F0302020204030204" pitchFamily="34" charset="0"/>
                        </a:rPr>
                        <a:t>Cardiac procedure	1%</a:t>
                      </a:r>
                      <a:endParaRPr lang="en-US" sz="1400" kern="100" dirty="0">
                        <a:solidFill>
                          <a:schemeClr val="tx1">
                            <a:lumMod val="75000"/>
                            <a:lumOff val="25000"/>
                          </a:schemeClr>
                        </a:solidFill>
                        <a:effectLst/>
                        <a:latin typeface="Calibri Light" panose="020F0302020204030204" pitchFamily="34" charset="0"/>
                        <a:ea typeface="Aptos" panose="020B0004020202020204" pitchFamily="34" charset="0"/>
                        <a:cs typeface="Calibri Light" panose="020F0302020204030204" pitchFamily="34" charset="0"/>
                      </a:endParaRPr>
                    </a:p>
                  </a:txBody>
                  <a:tcPr>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4233573708"/>
                  </a:ext>
                </a:extLst>
              </a:tr>
            </a:tbl>
          </a:graphicData>
        </a:graphic>
      </p:graphicFrame>
      <p:sp>
        <p:nvSpPr>
          <p:cNvPr id="32" name="TextBox 31">
            <a:extLst>
              <a:ext uri="{FF2B5EF4-FFF2-40B4-BE49-F238E27FC236}">
                <a16:creationId xmlns:a16="http://schemas.microsoft.com/office/drawing/2014/main" id="{9BFA1CBC-ED8B-2414-59AC-C3EC31AA7F36}"/>
              </a:ext>
            </a:extLst>
          </p:cNvPr>
          <p:cNvSpPr txBox="1"/>
          <p:nvPr/>
        </p:nvSpPr>
        <p:spPr>
          <a:xfrm>
            <a:off x="5442342" y="6714901"/>
            <a:ext cx="7254358" cy="938719"/>
          </a:xfrm>
          <a:prstGeom prst="rect">
            <a:avLst/>
          </a:prstGeom>
          <a:noFill/>
        </p:spPr>
        <p:txBody>
          <a:bodyPr wrap="square" rtlCol="0">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Q34	Next, within the past year, did you or did a member of your immediate household contact any healthcare organizations, hospitals, or physician offices to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ask about the price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for a specific visit, test, treatment, or surgery? (n=1005)</a:t>
            </a:r>
          </a:p>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Q35	How did you check on pricing the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most recent time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(n=186)</a:t>
            </a:r>
          </a:p>
          <a:p>
            <a:pPr marL="346075" indent="-346075"/>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Q36	What type of health service did you ask about pricing for the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most recent time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(n=186)</a:t>
            </a:r>
          </a:p>
          <a:p>
            <a:pPr marL="346075" indent="-346075"/>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Q37	Did you end up choosing the least expensive provider the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most recent time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(n=186)</a:t>
            </a:r>
          </a:p>
        </p:txBody>
      </p:sp>
      <p:pic>
        <p:nvPicPr>
          <p:cNvPr id="22" name="Graphic 21" descr="Piggy Bank outline">
            <a:extLst>
              <a:ext uri="{FF2B5EF4-FFF2-40B4-BE49-F238E27FC236}">
                <a16:creationId xmlns:a16="http://schemas.microsoft.com/office/drawing/2014/main" id="{D5A85EDF-B14A-39AB-62CE-2679A4081F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9005" y="2454371"/>
            <a:ext cx="1216967" cy="1216967"/>
          </a:xfrm>
          <a:prstGeom prst="rect">
            <a:avLst/>
          </a:prstGeom>
        </p:spPr>
      </p:pic>
      <p:pic>
        <p:nvPicPr>
          <p:cNvPr id="30" name="Graphic 29" descr="Coins outline">
            <a:extLst>
              <a:ext uri="{FF2B5EF4-FFF2-40B4-BE49-F238E27FC236}">
                <a16:creationId xmlns:a16="http://schemas.microsoft.com/office/drawing/2014/main" id="{DD0594BA-7AE6-633D-50E3-65CBB60686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252" y="2819678"/>
            <a:ext cx="453848" cy="453848"/>
          </a:xfrm>
          <a:prstGeom prst="rect">
            <a:avLst/>
          </a:prstGeom>
        </p:spPr>
      </p:pic>
      <p:sp>
        <p:nvSpPr>
          <p:cNvPr id="7" name="Rectangle: Rounded Corners 6">
            <a:extLst>
              <a:ext uri="{FF2B5EF4-FFF2-40B4-BE49-F238E27FC236}">
                <a16:creationId xmlns:a16="http://schemas.microsoft.com/office/drawing/2014/main" id="{4934A135-2813-3E6E-3630-D5E41CEE8316}"/>
              </a:ext>
            </a:extLst>
          </p:cNvPr>
          <p:cNvSpPr/>
          <p:nvPr/>
        </p:nvSpPr>
        <p:spPr>
          <a:xfrm>
            <a:off x="566927" y="1413259"/>
            <a:ext cx="2594544" cy="432577"/>
          </a:xfrm>
          <a:prstGeom prst="roundRect">
            <a:avLst/>
          </a:prstGeom>
          <a:noFill/>
          <a:ln w="3175">
            <a:solidFill>
              <a:schemeClr val="tx1">
                <a:lumMod val="50000"/>
                <a:lumOff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07A18489-5E05-4881-8097-2B20A727FF7C}"/>
              </a:ext>
            </a:extLst>
          </p:cNvPr>
          <p:cNvSpPr/>
          <p:nvPr/>
        </p:nvSpPr>
        <p:spPr>
          <a:xfrm>
            <a:off x="8863232" y="1219103"/>
            <a:ext cx="2594544" cy="822175"/>
          </a:xfrm>
          <a:prstGeom prst="roundRect">
            <a:avLst/>
          </a:prstGeom>
          <a:noFill/>
          <a:ln w="3175">
            <a:solidFill>
              <a:schemeClr val="tx1">
                <a:lumMod val="50000"/>
                <a:lumOff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6">
            <a:extLst>
              <a:ext uri="{FF2B5EF4-FFF2-40B4-BE49-F238E27FC236}">
                <a16:creationId xmlns:a16="http://schemas.microsoft.com/office/drawing/2014/main" id="{306FA50A-6204-8E39-98BB-FB3D23713CD7}"/>
              </a:ext>
            </a:extLst>
          </p:cNvPr>
          <p:cNvSpPr>
            <a:spLocks noChangeAspect="1" noEditPoints="1"/>
          </p:cNvSpPr>
          <p:nvPr/>
        </p:nvSpPr>
        <p:spPr bwMode="auto">
          <a:xfrm>
            <a:off x="4023089" y="2052753"/>
            <a:ext cx="574558" cy="457815"/>
          </a:xfrm>
          <a:custGeom>
            <a:avLst/>
            <a:gdLst>
              <a:gd name="T0" fmla="*/ 175 w 638"/>
              <a:gd name="T1" fmla="*/ 429 h 508"/>
              <a:gd name="T2" fmla="*/ 75 w 638"/>
              <a:gd name="T3" fmla="*/ 399 h 508"/>
              <a:gd name="T4" fmla="*/ 105 w 638"/>
              <a:gd name="T5" fmla="*/ 0 h 508"/>
              <a:gd name="T6" fmla="*/ 205 w 638"/>
              <a:gd name="T7" fmla="*/ 30 h 508"/>
              <a:gd name="T8" fmla="*/ 638 w 638"/>
              <a:gd name="T9" fmla="*/ 70 h 508"/>
              <a:gd name="T10" fmla="*/ 597 w 638"/>
              <a:gd name="T11" fmla="*/ 508 h 508"/>
              <a:gd name="T12" fmla="*/ 0 w 638"/>
              <a:gd name="T13" fmla="*/ 467 h 508"/>
              <a:gd name="T14" fmla="*/ 40 w 638"/>
              <a:gd name="T15" fmla="*/ 30 h 508"/>
              <a:gd name="T16" fmla="*/ 55 w 638"/>
              <a:gd name="T17" fmla="*/ 30 h 508"/>
              <a:gd name="T18" fmla="*/ 105 w 638"/>
              <a:gd name="T19" fmla="*/ 449 h 508"/>
              <a:gd name="T20" fmla="*/ 225 w 638"/>
              <a:gd name="T21" fmla="*/ 399 h 508"/>
              <a:gd name="T22" fmla="*/ 225 w 638"/>
              <a:gd name="T23" fmla="*/ 30 h 508"/>
              <a:gd name="T24" fmla="*/ 638 w 638"/>
              <a:gd name="T25" fmla="*/ 70 h 508"/>
              <a:gd name="T26" fmla="*/ 347 w 638"/>
              <a:gd name="T27" fmla="*/ 421 h 508"/>
              <a:gd name="T28" fmla="*/ 308 w 638"/>
              <a:gd name="T29" fmla="*/ 425 h 508"/>
              <a:gd name="T30" fmla="*/ 312 w 638"/>
              <a:gd name="T31" fmla="*/ 464 h 508"/>
              <a:gd name="T32" fmla="*/ 351 w 638"/>
              <a:gd name="T33" fmla="*/ 460 h 508"/>
              <a:gd name="T34" fmla="*/ 351 w 638"/>
              <a:gd name="T35" fmla="*/ 347 h 508"/>
              <a:gd name="T36" fmla="*/ 312 w 638"/>
              <a:gd name="T37" fmla="*/ 343 h 508"/>
              <a:gd name="T38" fmla="*/ 308 w 638"/>
              <a:gd name="T39" fmla="*/ 382 h 508"/>
              <a:gd name="T40" fmla="*/ 347 w 638"/>
              <a:gd name="T41" fmla="*/ 386 h 508"/>
              <a:gd name="T42" fmla="*/ 351 w 638"/>
              <a:gd name="T43" fmla="*/ 347 h 508"/>
              <a:gd name="T44" fmla="*/ 347 w 638"/>
              <a:gd name="T45" fmla="*/ 265 h 508"/>
              <a:gd name="T46" fmla="*/ 308 w 638"/>
              <a:gd name="T47" fmla="*/ 269 h 508"/>
              <a:gd name="T48" fmla="*/ 312 w 638"/>
              <a:gd name="T49" fmla="*/ 308 h 508"/>
              <a:gd name="T50" fmla="*/ 351 w 638"/>
              <a:gd name="T51" fmla="*/ 304 h 508"/>
              <a:gd name="T52" fmla="*/ 448 w 638"/>
              <a:gd name="T53" fmla="*/ 425 h 508"/>
              <a:gd name="T54" fmla="*/ 409 w 638"/>
              <a:gd name="T55" fmla="*/ 421 h 508"/>
              <a:gd name="T56" fmla="*/ 405 w 638"/>
              <a:gd name="T57" fmla="*/ 460 h 508"/>
              <a:gd name="T58" fmla="*/ 444 w 638"/>
              <a:gd name="T59" fmla="*/ 464 h 508"/>
              <a:gd name="T60" fmla="*/ 448 w 638"/>
              <a:gd name="T61" fmla="*/ 425 h 508"/>
              <a:gd name="T62" fmla="*/ 444 w 638"/>
              <a:gd name="T63" fmla="*/ 343 h 508"/>
              <a:gd name="T64" fmla="*/ 405 w 638"/>
              <a:gd name="T65" fmla="*/ 347 h 508"/>
              <a:gd name="T66" fmla="*/ 409 w 638"/>
              <a:gd name="T67" fmla="*/ 386 h 508"/>
              <a:gd name="T68" fmla="*/ 448 w 638"/>
              <a:gd name="T69" fmla="*/ 382 h 508"/>
              <a:gd name="T70" fmla="*/ 448 w 638"/>
              <a:gd name="T71" fmla="*/ 269 h 508"/>
              <a:gd name="T72" fmla="*/ 409 w 638"/>
              <a:gd name="T73" fmla="*/ 265 h 508"/>
              <a:gd name="T74" fmla="*/ 405 w 638"/>
              <a:gd name="T75" fmla="*/ 304 h 508"/>
              <a:gd name="T76" fmla="*/ 444 w 638"/>
              <a:gd name="T77" fmla="*/ 308 h 508"/>
              <a:gd name="T78" fmla="*/ 448 w 638"/>
              <a:gd name="T79" fmla="*/ 269 h 508"/>
              <a:gd name="T80" fmla="*/ 541 w 638"/>
              <a:gd name="T81" fmla="*/ 421 h 508"/>
              <a:gd name="T82" fmla="*/ 502 w 638"/>
              <a:gd name="T83" fmla="*/ 425 h 508"/>
              <a:gd name="T84" fmla="*/ 506 w 638"/>
              <a:gd name="T85" fmla="*/ 464 h 508"/>
              <a:gd name="T86" fmla="*/ 545 w 638"/>
              <a:gd name="T87" fmla="*/ 460 h 508"/>
              <a:gd name="T88" fmla="*/ 545 w 638"/>
              <a:gd name="T89" fmla="*/ 347 h 508"/>
              <a:gd name="T90" fmla="*/ 506 w 638"/>
              <a:gd name="T91" fmla="*/ 343 h 508"/>
              <a:gd name="T92" fmla="*/ 502 w 638"/>
              <a:gd name="T93" fmla="*/ 382 h 508"/>
              <a:gd name="T94" fmla="*/ 541 w 638"/>
              <a:gd name="T95" fmla="*/ 386 h 508"/>
              <a:gd name="T96" fmla="*/ 545 w 638"/>
              <a:gd name="T97" fmla="*/ 347 h 508"/>
              <a:gd name="T98" fmla="*/ 541 w 638"/>
              <a:gd name="T99" fmla="*/ 265 h 508"/>
              <a:gd name="T100" fmla="*/ 502 w 638"/>
              <a:gd name="T101" fmla="*/ 269 h 508"/>
              <a:gd name="T102" fmla="*/ 506 w 638"/>
              <a:gd name="T103" fmla="*/ 308 h 508"/>
              <a:gd name="T104" fmla="*/ 545 w 638"/>
              <a:gd name="T105" fmla="*/ 304 h 508"/>
              <a:gd name="T106" fmla="*/ 570 w 638"/>
              <a:gd name="T107" fmla="*/ 129 h 508"/>
              <a:gd name="T108" fmla="*/ 300 w 638"/>
              <a:gd name="T109" fmla="*/ 108 h 508"/>
              <a:gd name="T110" fmla="*/ 279 w 638"/>
              <a:gd name="T111" fmla="*/ 184 h 508"/>
              <a:gd name="T112" fmla="*/ 549 w 638"/>
              <a:gd name="T113" fmla="*/ 206 h 508"/>
              <a:gd name="T114" fmla="*/ 570 w 638"/>
              <a:gd name="T115" fmla="*/ 12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8" h="508">
                <a:moveTo>
                  <a:pt x="205" y="399"/>
                </a:moveTo>
                <a:cubicBezTo>
                  <a:pt x="205" y="416"/>
                  <a:pt x="192" y="429"/>
                  <a:pt x="175" y="429"/>
                </a:cubicBezTo>
                <a:cubicBezTo>
                  <a:pt x="105" y="429"/>
                  <a:pt x="105" y="429"/>
                  <a:pt x="105" y="429"/>
                </a:cubicBezTo>
                <a:cubicBezTo>
                  <a:pt x="88" y="429"/>
                  <a:pt x="75" y="416"/>
                  <a:pt x="75" y="399"/>
                </a:cubicBezTo>
                <a:cubicBezTo>
                  <a:pt x="75" y="30"/>
                  <a:pt x="75" y="30"/>
                  <a:pt x="75" y="30"/>
                </a:cubicBezTo>
                <a:cubicBezTo>
                  <a:pt x="75" y="13"/>
                  <a:pt x="88" y="0"/>
                  <a:pt x="105" y="0"/>
                </a:cubicBezTo>
                <a:cubicBezTo>
                  <a:pt x="175" y="0"/>
                  <a:pt x="175" y="0"/>
                  <a:pt x="175" y="0"/>
                </a:cubicBezTo>
                <a:cubicBezTo>
                  <a:pt x="192" y="0"/>
                  <a:pt x="205" y="13"/>
                  <a:pt x="205" y="30"/>
                </a:cubicBezTo>
                <a:lnTo>
                  <a:pt x="205" y="399"/>
                </a:lnTo>
                <a:close/>
                <a:moveTo>
                  <a:pt x="638" y="70"/>
                </a:moveTo>
                <a:cubicBezTo>
                  <a:pt x="638" y="467"/>
                  <a:pt x="638" y="467"/>
                  <a:pt x="638" y="467"/>
                </a:cubicBezTo>
                <a:cubicBezTo>
                  <a:pt x="638" y="489"/>
                  <a:pt x="619" y="508"/>
                  <a:pt x="597" y="508"/>
                </a:cubicBezTo>
                <a:cubicBezTo>
                  <a:pt x="40" y="508"/>
                  <a:pt x="40" y="508"/>
                  <a:pt x="40" y="508"/>
                </a:cubicBezTo>
                <a:cubicBezTo>
                  <a:pt x="18" y="508"/>
                  <a:pt x="0" y="489"/>
                  <a:pt x="0" y="467"/>
                </a:cubicBezTo>
                <a:cubicBezTo>
                  <a:pt x="0" y="70"/>
                  <a:pt x="0" y="70"/>
                  <a:pt x="0" y="70"/>
                </a:cubicBezTo>
                <a:cubicBezTo>
                  <a:pt x="0" y="48"/>
                  <a:pt x="18" y="30"/>
                  <a:pt x="40" y="30"/>
                </a:cubicBezTo>
                <a:cubicBezTo>
                  <a:pt x="55" y="30"/>
                  <a:pt x="55" y="30"/>
                  <a:pt x="55" y="30"/>
                </a:cubicBezTo>
                <a:cubicBezTo>
                  <a:pt x="55" y="30"/>
                  <a:pt x="55" y="30"/>
                  <a:pt x="55" y="30"/>
                </a:cubicBezTo>
                <a:cubicBezTo>
                  <a:pt x="55" y="399"/>
                  <a:pt x="55" y="399"/>
                  <a:pt x="55" y="399"/>
                </a:cubicBezTo>
                <a:cubicBezTo>
                  <a:pt x="55" y="427"/>
                  <a:pt x="77" y="449"/>
                  <a:pt x="105" y="449"/>
                </a:cubicBezTo>
                <a:cubicBezTo>
                  <a:pt x="175" y="449"/>
                  <a:pt x="175" y="449"/>
                  <a:pt x="175" y="449"/>
                </a:cubicBezTo>
                <a:cubicBezTo>
                  <a:pt x="203" y="449"/>
                  <a:pt x="225" y="427"/>
                  <a:pt x="225" y="399"/>
                </a:cubicBezTo>
                <a:cubicBezTo>
                  <a:pt x="225" y="30"/>
                  <a:pt x="225" y="30"/>
                  <a:pt x="225" y="30"/>
                </a:cubicBezTo>
                <a:cubicBezTo>
                  <a:pt x="225" y="30"/>
                  <a:pt x="225" y="30"/>
                  <a:pt x="225" y="30"/>
                </a:cubicBezTo>
                <a:cubicBezTo>
                  <a:pt x="597" y="30"/>
                  <a:pt x="597" y="30"/>
                  <a:pt x="597" y="30"/>
                </a:cubicBezTo>
                <a:cubicBezTo>
                  <a:pt x="619" y="30"/>
                  <a:pt x="638" y="48"/>
                  <a:pt x="638" y="70"/>
                </a:cubicBezTo>
                <a:close/>
                <a:moveTo>
                  <a:pt x="351" y="425"/>
                </a:moveTo>
                <a:cubicBezTo>
                  <a:pt x="351" y="422"/>
                  <a:pt x="350" y="421"/>
                  <a:pt x="347" y="421"/>
                </a:cubicBezTo>
                <a:cubicBezTo>
                  <a:pt x="312" y="421"/>
                  <a:pt x="312" y="421"/>
                  <a:pt x="312" y="421"/>
                </a:cubicBezTo>
                <a:cubicBezTo>
                  <a:pt x="310" y="421"/>
                  <a:pt x="308" y="422"/>
                  <a:pt x="308" y="425"/>
                </a:cubicBezTo>
                <a:cubicBezTo>
                  <a:pt x="308" y="460"/>
                  <a:pt x="308" y="460"/>
                  <a:pt x="308" y="460"/>
                </a:cubicBezTo>
                <a:cubicBezTo>
                  <a:pt x="308" y="462"/>
                  <a:pt x="310" y="464"/>
                  <a:pt x="312" y="464"/>
                </a:cubicBezTo>
                <a:cubicBezTo>
                  <a:pt x="347" y="464"/>
                  <a:pt x="347" y="464"/>
                  <a:pt x="347" y="464"/>
                </a:cubicBezTo>
                <a:cubicBezTo>
                  <a:pt x="350" y="464"/>
                  <a:pt x="351" y="462"/>
                  <a:pt x="351" y="460"/>
                </a:cubicBezTo>
                <a:lnTo>
                  <a:pt x="351" y="425"/>
                </a:lnTo>
                <a:close/>
                <a:moveTo>
                  <a:pt x="351" y="347"/>
                </a:moveTo>
                <a:cubicBezTo>
                  <a:pt x="351" y="344"/>
                  <a:pt x="350" y="343"/>
                  <a:pt x="347" y="343"/>
                </a:cubicBezTo>
                <a:cubicBezTo>
                  <a:pt x="312" y="343"/>
                  <a:pt x="312" y="343"/>
                  <a:pt x="312" y="343"/>
                </a:cubicBezTo>
                <a:cubicBezTo>
                  <a:pt x="310" y="343"/>
                  <a:pt x="308" y="344"/>
                  <a:pt x="308" y="347"/>
                </a:cubicBezTo>
                <a:cubicBezTo>
                  <a:pt x="308" y="382"/>
                  <a:pt x="308" y="382"/>
                  <a:pt x="308" y="382"/>
                </a:cubicBezTo>
                <a:cubicBezTo>
                  <a:pt x="308" y="384"/>
                  <a:pt x="310" y="386"/>
                  <a:pt x="312" y="386"/>
                </a:cubicBezTo>
                <a:cubicBezTo>
                  <a:pt x="347" y="386"/>
                  <a:pt x="347" y="386"/>
                  <a:pt x="347" y="386"/>
                </a:cubicBezTo>
                <a:cubicBezTo>
                  <a:pt x="350" y="386"/>
                  <a:pt x="351" y="384"/>
                  <a:pt x="351" y="382"/>
                </a:cubicBezTo>
                <a:lnTo>
                  <a:pt x="351" y="347"/>
                </a:lnTo>
                <a:close/>
                <a:moveTo>
                  <a:pt x="351" y="269"/>
                </a:moveTo>
                <a:cubicBezTo>
                  <a:pt x="351" y="266"/>
                  <a:pt x="350" y="265"/>
                  <a:pt x="347" y="265"/>
                </a:cubicBezTo>
                <a:cubicBezTo>
                  <a:pt x="312" y="265"/>
                  <a:pt x="312" y="265"/>
                  <a:pt x="312" y="265"/>
                </a:cubicBezTo>
                <a:cubicBezTo>
                  <a:pt x="310" y="265"/>
                  <a:pt x="308" y="266"/>
                  <a:pt x="308" y="269"/>
                </a:cubicBezTo>
                <a:cubicBezTo>
                  <a:pt x="308" y="304"/>
                  <a:pt x="308" y="304"/>
                  <a:pt x="308" y="304"/>
                </a:cubicBezTo>
                <a:cubicBezTo>
                  <a:pt x="308" y="306"/>
                  <a:pt x="310" y="308"/>
                  <a:pt x="312" y="308"/>
                </a:cubicBezTo>
                <a:cubicBezTo>
                  <a:pt x="347" y="308"/>
                  <a:pt x="347" y="308"/>
                  <a:pt x="347" y="308"/>
                </a:cubicBezTo>
                <a:cubicBezTo>
                  <a:pt x="350" y="308"/>
                  <a:pt x="351" y="306"/>
                  <a:pt x="351" y="304"/>
                </a:cubicBezTo>
                <a:lnTo>
                  <a:pt x="351" y="269"/>
                </a:lnTo>
                <a:close/>
                <a:moveTo>
                  <a:pt x="448" y="425"/>
                </a:moveTo>
                <a:cubicBezTo>
                  <a:pt x="448" y="422"/>
                  <a:pt x="446" y="421"/>
                  <a:pt x="444" y="421"/>
                </a:cubicBezTo>
                <a:cubicBezTo>
                  <a:pt x="409" y="421"/>
                  <a:pt x="409" y="421"/>
                  <a:pt x="409" y="421"/>
                </a:cubicBezTo>
                <a:cubicBezTo>
                  <a:pt x="407" y="421"/>
                  <a:pt x="405" y="422"/>
                  <a:pt x="405" y="425"/>
                </a:cubicBezTo>
                <a:cubicBezTo>
                  <a:pt x="405" y="460"/>
                  <a:pt x="405" y="460"/>
                  <a:pt x="405" y="460"/>
                </a:cubicBezTo>
                <a:cubicBezTo>
                  <a:pt x="405" y="462"/>
                  <a:pt x="407" y="464"/>
                  <a:pt x="409" y="464"/>
                </a:cubicBezTo>
                <a:cubicBezTo>
                  <a:pt x="444" y="464"/>
                  <a:pt x="444" y="464"/>
                  <a:pt x="444" y="464"/>
                </a:cubicBezTo>
                <a:cubicBezTo>
                  <a:pt x="446" y="464"/>
                  <a:pt x="448" y="462"/>
                  <a:pt x="448" y="460"/>
                </a:cubicBezTo>
                <a:lnTo>
                  <a:pt x="448" y="425"/>
                </a:lnTo>
                <a:close/>
                <a:moveTo>
                  <a:pt x="448" y="347"/>
                </a:moveTo>
                <a:cubicBezTo>
                  <a:pt x="448" y="344"/>
                  <a:pt x="446" y="343"/>
                  <a:pt x="444" y="343"/>
                </a:cubicBezTo>
                <a:cubicBezTo>
                  <a:pt x="409" y="343"/>
                  <a:pt x="409" y="343"/>
                  <a:pt x="409" y="343"/>
                </a:cubicBezTo>
                <a:cubicBezTo>
                  <a:pt x="407" y="343"/>
                  <a:pt x="405" y="344"/>
                  <a:pt x="405" y="347"/>
                </a:cubicBezTo>
                <a:cubicBezTo>
                  <a:pt x="405" y="382"/>
                  <a:pt x="405" y="382"/>
                  <a:pt x="405" y="382"/>
                </a:cubicBezTo>
                <a:cubicBezTo>
                  <a:pt x="405" y="384"/>
                  <a:pt x="407" y="386"/>
                  <a:pt x="409" y="386"/>
                </a:cubicBezTo>
                <a:cubicBezTo>
                  <a:pt x="444" y="386"/>
                  <a:pt x="444" y="386"/>
                  <a:pt x="444" y="386"/>
                </a:cubicBezTo>
                <a:cubicBezTo>
                  <a:pt x="446" y="386"/>
                  <a:pt x="448" y="384"/>
                  <a:pt x="448" y="382"/>
                </a:cubicBezTo>
                <a:lnTo>
                  <a:pt x="448" y="347"/>
                </a:lnTo>
                <a:close/>
                <a:moveTo>
                  <a:pt x="448" y="269"/>
                </a:moveTo>
                <a:cubicBezTo>
                  <a:pt x="448" y="266"/>
                  <a:pt x="446" y="265"/>
                  <a:pt x="444" y="265"/>
                </a:cubicBezTo>
                <a:cubicBezTo>
                  <a:pt x="409" y="265"/>
                  <a:pt x="409" y="265"/>
                  <a:pt x="409" y="265"/>
                </a:cubicBezTo>
                <a:cubicBezTo>
                  <a:pt x="407" y="265"/>
                  <a:pt x="405" y="266"/>
                  <a:pt x="405" y="269"/>
                </a:cubicBezTo>
                <a:cubicBezTo>
                  <a:pt x="405" y="304"/>
                  <a:pt x="405" y="304"/>
                  <a:pt x="405" y="304"/>
                </a:cubicBezTo>
                <a:cubicBezTo>
                  <a:pt x="405" y="306"/>
                  <a:pt x="407" y="308"/>
                  <a:pt x="409" y="308"/>
                </a:cubicBezTo>
                <a:cubicBezTo>
                  <a:pt x="444" y="308"/>
                  <a:pt x="444" y="308"/>
                  <a:pt x="444" y="308"/>
                </a:cubicBezTo>
                <a:cubicBezTo>
                  <a:pt x="446" y="308"/>
                  <a:pt x="448" y="306"/>
                  <a:pt x="448" y="304"/>
                </a:cubicBezTo>
                <a:lnTo>
                  <a:pt x="448" y="269"/>
                </a:lnTo>
                <a:close/>
                <a:moveTo>
                  <a:pt x="545" y="425"/>
                </a:moveTo>
                <a:cubicBezTo>
                  <a:pt x="545" y="422"/>
                  <a:pt x="543" y="421"/>
                  <a:pt x="541" y="421"/>
                </a:cubicBezTo>
                <a:cubicBezTo>
                  <a:pt x="506" y="421"/>
                  <a:pt x="506" y="421"/>
                  <a:pt x="506" y="421"/>
                </a:cubicBezTo>
                <a:cubicBezTo>
                  <a:pt x="503" y="421"/>
                  <a:pt x="502" y="422"/>
                  <a:pt x="502" y="425"/>
                </a:cubicBezTo>
                <a:cubicBezTo>
                  <a:pt x="502" y="460"/>
                  <a:pt x="502" y="460"/>
                  <a:pt x="502" y="460"/>
                </a:cubicBezTo>
                <a:cubicBezTo>
                  <a:pt x="502" y="462"/>
                  <a:pt x="503" y="464"/>
                  <a:pt x="506" y="464"/>
                </a:cubicBezTo>
                <a:cubicBezTo>
                  <a:pt x="541" y="464"/>
                  <a:pt x="541" y="464"/>
                  <a:pt x="541" y="464"/>
                </a:cubicBezTo>
                <a:cubicBezTo>
                  <a:pt x="543" y="464"/>
                  <a:pt x="545" y="462"/>
                  <a:pt x="545" y="460"/>
                </a:cubicBezTo>
                <a:lnTo>
                  <a:pt x="545" y="425"/>
                </a:lnTo>
                <a:close/>
                <a:moveTo>
                  <a:pt x="545" y="347"/>
                </a:moveTo>
                <a:cubicBezTo>
                  <a:pt x="545" y="344"/>
                  <a:pt x="543" y="343"/>
                  <a:pt x="541" y="343"/>
                </a:cubicBezTo>
                <a:cubicBezTo>
                  <a:pt x="506" y="343"/>
                  <a:pt x="506" y="343"/>
                  <a:pt x="506" y="343"/>
                </a:cubicBezTo>
                <a:cubicBezTo>
                  <a:pt x="503" y="343"/>
                  <a:pt x="502" y="344"/>
                  <a:pt x="502" y="347"/>
                </a:cubicBezTo>
                <a:cubicBezTo>
                  <a:pt x="502" y="382"/>
                  <a:pt x="502" y="382"/>
                  <a:pt x="502" y="382"/>
                </a:cubicBezTo>
                <a:cubicBezTo>
                  <a:pt x="502" y="384"/>
                  <a:pt x="503" y="386"/>
                  <a:pt x="506" y="386"/>
                </a:cubicBezTo>
                <a:cubicBezTo>
                  <a:pt x="541" y="386"/>
                  <a:pt x="541" y="386"/>
                  <a:pt x="541" y="386"/>
                </a:cubicBezTo>
                <a:cubicBezTo>
                  <a:pt x="543" y="386"/>
                  <a:pt x="545" y="384"/>
                  <a:pt x="545" y="382"/>
                </a:cubicBezTo>
                <a:lnTo>
                  <a:pt x="545" y="347"/>
                </a:lnTo>
                <a:close/>
                <a:moveTo>
                  <a:pt x="545" y="269"/>
                </a:moveTo>
                <a:cubicBezTo>
                  <a:pt x="545" y="266"/>
                  <a:pt x="543" y="265"/>
                  <a:pt x="541" y="265"/>
                </a:cubicBezTo>
                <a:cubicBezTo>
                  <a:pt x="506" y="265"/>
                  <a:pt x="506" y="265"/>
                  <a:pt x="506" y="265"/>
                </a:cubicBezTo>
                <a:cubicBezTo>
                  <a:pt x="503" y="265"/>
                  <a:pt x="502" y="266"/>
                  <a:pt x="502" y="269"/>
                </a:cubicBezTo>
                <a:cubicBezTo>
                  <a:pt x="502" y="304"/>
                  <a:pt x="502" y="304"/>
                  <a:pt x="502" y="304"/>
                </a:cubicBezTo>
                <a:cubicBezTo>
                  <a:pt x="502" y="306"/>
                  <a:pt x="503" y="308"/>
                  <a:pt x="506" y="308"/>
                </a:cubicBezTo>
                <a:cubicBezTo>
                  <a:pt x="541" y="308"/>
                  <a:pt x="541" y="308"/>
                  <a:pt x="541" y="308"/>
                </a:cubicBezTo>
                <a:cubicBezTo>
                  <a:pt x="543" y="308"/>
                  <a:pt x="545" y="306"/>
                  <a:pt x="545" y="304"/>
                </a:cubicBezTo>
                <a:lnTo>
                  <a:pt x="545" y="269"/>
                </a:lnTo>
                <a:close/>
                <a:moveTo>
                  <a:pt x="570" y="129"/>
                </a:moveTo>
                <a:cubicBezTo>
                  <a:pt x="570" y="117"/>
                  <a:pt x="561" y="108"/>
                  <a:pt x="549" y="108"/>
                </a:cubicBezTo>
                <a:cubicBezTo>
                  <a:pt x="300" y="108"/>
                  <a:pt x="300" y="108"/>
                  <a:pt x="300" y="108"/>
                </a:cubicBezTo>
                <a:cubicBezTo>
                  <a:pt x="288" y="108"/>
                  <a:pt x="279" y="117"/>
                  <a:pt x="279" y="129"/>
                </a:cubicBezTo>
                <a:cubicBezTo>
                  <a:pt x="279" y="184"/>
                  <a:pt x="279" y="184"/>
                  <a:pt x="279" y="184"/>
                </a:cubicBezTo>
                <a:cubicBezTo>
                  <a:pt x="279" y="196"/>
                  <a:pt x="288" y="206"/>
                  <a:pt x="300" y="206"/>
                </a:cubicBezTo>
                <a:cubicBezTo>
                  <a:pt x="549" y="206"/>
                  <a:pt x="549" y="206"/>
                  <a:pt x="549" y="206"/>
                </a:cubicBezTo>
                <a:cubicBezTo>
                  <a:pt x="561" y="206"/>
                  <a:pt x="570" y="196"/>
                  <a:pt x="570" y="184"/>
                </a:cubicBezTo>
                <a:lnTo>
                  <a:pt x="570" y="1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29">
            <a:extLst>
              <a:ext uri="{FF2B5EF4-FFF2-40B4-BE49-F238E27FC236}">
                <a16:creationId xmlns:a16="http://schemas.microsoft.com/office/drawing/2014/main" id="{B43FBF1C-0F12-8F8D-0387-02D9F9D5D2C5}"/>
              </a:ext>
            </a:extLst>
          </p:cNvPr>
          <p:cNvSpPr>
            <a:spLocks noChangeAspect="1" noEditPoints="1"/>
          </p:cNvSpPr>
          <p:nvPr/>
        </p:nvSpPr>
        <p:spPr bwMode="auto">
          <a:xfrm>
            <a:off x="3938692" y="3027203"/>
            <a:ext cx="743035" cy="484475"/>
          </a:xfrm>
          <a:custGeom>
            <a:avLst/>
            <a:gdLst>
              <a:gd name="T0" fmla="*/ 241 w 241"/>
              <a:gd name="T1" fmla="*/ 138 h 157"/>
              <a:gd name="T2" fmla="*/ 241 w 241"/>
              <a:gd name="T3" fmla="*/ 148 h 157"/>
              <a:gd name="T4" fmla="*/ 232 w 241"/>
              <a:gd name="T5" fmla="*/ 157 h 157"/>
              <a:gd name="T6" fmla="*/ 9 w 241"/>
              <a:gd name="T7" fmla="*/ 157 h 157"/>
              <a:gd name="T8" fmla="*/ 0 w 241"/>
              <a:gd name="T9" fmla="*/ 148 h 157"/>
              <a:gd name="T10" fmla="*/ 0 w 241"/>
              <a:gd name="T11" fmla="*/ 138 h 157"/>
              <a:gd name="T12" fmla="*/ 98 w 241"/>
              <a:gd name="T13" fmla="*/ 138 h 157"/>
              <a:gd name="T14" fmla="*/ 99 w 241"/>
              <a:gd name="T15" fmla="*/ 142 h 157"/>
              <a:gd name="T16" fmla="*/ 102 w 241"/>
              <a:gd name="T17" fmla="*/ 145 h 157"/>
              <a:gd name="T18" fmla="*/ 139 w 241"/>
              <a:gd name="T19" fmla="*/ 145 h 157"/>
              <a:gd name="T20" fmla="*/ 142 w 241"/>
              <a:gd name="T21" fmla="*/ 142 h 157"/>
              <a:gd name="T22" fmla="*/ 143 w 241"/>
              <a:gd name="T23" fmla="*/ 138 h 157"/>
              <a:gd name="T24" fmla="*/ 241 w 241"/>
              <a:gd name="T25" fmla="*/ 138 h 157"/>
              <a:gd name="T26" fmla="*/ 219 w 241"/>
              <a:gd name="T27" fmla="*/ 9 h 157"/>
              <a:gd name="T28" fmla="*/ 219 w 241"/>
              <a:gd name="T29" fmla="*/ 131 h 157"/>
              <a:gd name="T30" fmla="*/ 22 w 241"/>
              <a:gd name="T31" fmla="*/ 131 h 157"/>
              <a:gd name="T32" fmla="*/ 22 w 241"/>
              <a:gd name="T33" fmla="*/ 9 h 157"/>
              <a:gd name="T34" fmla="*/ 31 w 241"/>
              <a:gd name="T35" fmla="*/ 0 h 157"/>
              <a:gd name="T36" fmla="*/ 210 w 241"/>
              <a:gd name="T37" fmla="*/ 0 h 157"/>
              <a:gd name="T38" fmla="*/ 219 w 241"/>
              <a:gd name="T39" fmla="*/ 9 h 157"/>
              <a:gd name="T40" fmla="*/ 206 w 241"/>
              <a:gd name="T41" fmla="*/ 116 h 157"/>
              <a:gd name="T42" fmla="*/ 206 w 241"/>
              <a:gd name="T43" fmla="*/ 16 h 157"/>
              <a:gd name="T44" fmla="*/ 205 w 241"/>
              <a:gd name="T45" fmla="*/ 15 h 157"/>
              <a:gd name="T46" fmla="*/ 36 w 241"/>
              <a:gd name="T47" fmla="*/ 15 h 157"/>
              <a:gd name="T48" fmla="*/ 36 w 241"/>
              <a:gd name="T49" fmla="*/ 16 h 157"/>
              <a:gd name="T50" fmla="*/ 36 w 241"/>
              <a:gd name="T51" fmla="*/ 116 h 157"/>
              <a:gd name="T52" fmla="*/ 206 w 241"/>
              <a:gd name="T53"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57">
                <a:moveTo>
                  <a:pt x="241" y="138"/>
                </a:moveTo>
                <a:cubicBezTo>
                  <a:pt x="241" y="148"/>
                  <a:pt x="241" y="148"/>
                  <a:pt x="241" y="148"/>
                </a:cubicBezTo>
                <a:cubicBezTo>
                  <a:pt x="241" y="153"/>
                  <a:pt x="237" y="157"/>
                  <a:pt x="232" y="157"/>
                </a:cubicBezTo>
                <a:cubicBezTo>
                  <a:pt x="9" y="157"/>
                  <a:pt x="9" y="157"/>
                  <a:pt x="9" y="157"/>
                </a:cubicBezTo>
                <a:cubicBezTo>
                  <a:pt x="4" y="157"/>
                  <a:pt x="0" y="153"/>
                  <a:pt x="0" y="148"/>
                </a:cubicBezTo>
                <a:cubicBezTo>
                  <a:pt x="0" y="138"/>
                  <a:pt x="0" y="138"/>
                  <a:pt x="0" y="138"/>
                </a:cubicBezTo>
                <a:cubicBezTo>
                  <a:pt x="98" y="138"/>
                  <a:pt x="98" y="138"/>
                  <a:pt x="98" y="138"/>
                </a:cubicBezTo>
                <a:cubicBezTo>
                  <a:pt x="99" y="139"/>
                  <a:pt x="99" y="141"/>
                  <a:pt x="99" y="142"/>
                </a:cubicBezTo>
                <a:cubicBezTo>
                  <a:pt x="100" y="144"/>
                  <a:pt x="100" y="145"/>
                  <a:pt x="102" y="145"/>
                </a:cubicBezTo>
                <a:cubicBezTo>
                  <a:pt x="139" y="145"/>
                  <a:pt x="139" y="145"/>
                  <a:pt x="139" y="145"/>
                </a:cubicBezTo>
                <a:cubicBezTo>
                  <a:pt x="141" y="145"/>
                  <a:pt x="141" y="144"/>
                  <a:pt x="142" y="142"/>
                </a:cubicBezTo>
                <a:cubicBezTo>
                  <a:pt x="142" y="141"/>
                  <a:pt x="142" y="139"/>
                  <a:pt x="143" y="138"/>
                </a:cubicBezTo>
                <a:lnTo>
                  <a:pt x="241" y="138"/>
                </a:lnTo>
                <a:close/>
                <a:moveTo>
                  <a:pt x="219" y="9"/>
                </a:moveTo>
                <a:cubicBezTo>
                  <a:pt x="219" y="131"/>
                  <a:pt x="219" y="131"/>
                  <a:pt x="219" y="131"/>
                </a:cubicBezTo>
                <a:cubicBezTo>
                  <a:pt x="22" y="131"/>
                  <a:pt x="22" y="131"/>
                  <a:pt x="22" y="131"/>
                </a:cubicBezTo>
                <a:cubicBezTo>
                  <a:pt x="22" y="9"/>
                  <a:pt x="22" y="9"/>
                  <a:pt x="22" y="9"/>
                </a:cubicBezTo>
                <a:cubicBezTo>
                  <a:pt x="22" y="4"/>
                  <a:pt x="26" y="0"/>
                  <a:pt x="31" y="0"/>
                </a:cubicBezTo>
                <a:cubicBezTo>
                  <a:pt x="210" y="0"/>
                  <a:pt x="210" y="0"/>
                  <a:pt x="210" y="0"/>
                </a:cubicBezTo>
                <a:cubicBezTo>
                  <a:pt x="215" y="0"/>
                  <a:pt x="219" y="4"/>
                  <a:pt x="219" y="9"/>
                </a:cubicBezTo>
                <a:close/>
                <a:moveTo>
                  <a:pt x="206" y="116"/>
                </a:moveTo>
                <a:cubicBezTo>
                  <a:pt x="206" y="16"/>
                  <a:pt x="206" y="16"/>
                  <a:pt x="206" y="16"/>
                </a:cubicBezTo>
                <a:cubicBezTo>
                  <a:pt x="206" y="15"/>
                  <a:pt x="205" y="15"/>
                  <a:pt x="205" y="15"/>
                </a:cubicBezTo>
                <a:cubicBezTo>
                  <a:pt x="36" y="15"/>
                  <a:pt x="36" y="15"/>
                  <a:pt x="36" y="15"/>
                </a:cubicBezTo>
                <a:cubicBezTo>
                  <a:pt x="36" y="15"/>
                  <a:pt x="36" y="15"/>
                  <a:pt x="36" y="16"/>
                </a:cubicBezTo>
                <a:cubicBezTo>
                  <a:pt x="36" y="116"/>
                  <a:pt x="36" y="116"/>
                  <a:pt x="36" y="116"/>
                </a:cubicBezTo>
                <a:lnTo>
                  <a:pt x="206" y="11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9">
            <a:extLst>
              <a:ext uri="{FF2B5EF4-FFF2-40B4-BE49-F238E27FC236}">
                <a16:creationId xmlns:a16="http://schemas.microsoft.com/office/drawing/2014/main" id="{57898F2F-2D22-5DD6-1897-C90CDF7ED371}"/>
              </a:ext>
            </a:extLst>
          </p:cNvPr>
          <p:cNvSpPr>
            <a:spLocks noChangeAspect="1" noEditPoints="1"/>
          </p:cNvSpPr>
          <p:nvPr/>
        </p:nvSpPr>
        <p:spPr bwMode="auto">
          <a:xfrm>
            <a:off x="3964397" y="4001440"/>
            <a:ext cx="654885" cy="520442"/>
          </a:xfrm>
          <a:custGeom>
            <a:avLst/>
            <a:gdLst>
              <a:gd name="T0" fmla="*/ 316 w 317"/>
              <a:gd name="T1" fmla="*/ 215 h 251"/>
              <a:gd name="T2" fmla="*/ 225 w 317"/>
              <a:gd name="T3" fmla="*/ 222 h 251"/>
              <a:gd name="T4" fmla="*/ 221 w 317"/>
              <a:gd name="T5" fmla="*/ 184 h 251"/>
              <a:gd name="T6" fmla="*/ 206 w 317"/>
              <a:gd name="T7" fmla="*/ 161 h 251"/>
              <a:gd name="T8" fmla="*/ 175 w 317"/>
              <a:gd name="T9" fmla="*/ 146 h 251"/>
              <a:gd name="T10" fmla="*/ 157 w 317"/>
              <a:gd name="T11" fmla="*/ 137 h 251"/>
              <a:gd name="T12" fmla="*/ 169 w 317"/>
              <a:gd name="T13" fmla="*/ 132 h 251"/>
              <a:gd name="T14" fmla="*/ 198 w 317"/>
              <a:gd name="T15" fmla="*/ 114 h 251"/>
              <a:gd name="T16" fmla="*/ 198 w 317"/>
              <a:gd name="T17" fmla="*/ 108 h 251"/>
              <a:gd name="T18" fmla="*/ 167 w 317"/>
              <a:gd name="T19" fmla="*/ 101 h 251"/>
              <a:gd name="T20" fmla="*/ 178 w 317"/>
              <a:gd name="T21" fmla="*/ 20 h 251"/>
              <a:gd name="T22" fmla="*/ 194 w 317"/>
              <a:gd name="T23" fmla="*/ 6 h 251"/>
              <a:gd name="T24" fmla="*/ 203 w 317"/>
              <a:gd name="T25" fmla="*/ 5 h 251"/>
              <a:gd name="T26" fmla="*/ 210 w 317"/>
              <a:gd name="T27" fmla="*/ 1 h 251"/>
              <a:gd name="T28" fmla="*/ 221 w 317"/>
              <a:gd name="T29" fmla="*/ 1 h 251"/>
              <a:gd name="T30" fmla="*/ 264 w 317"/>
              <a:gd name="T31" fmla="*/ 34 h 251"/>
              <a:gd name="T32" fmla="*/ 263 w 317"/>
              <a:gd name="T33" fmla="*/ 102 h 251"/>
              <a:gd name="T34" fmla="*/ 241 w 317"/>
              <a:gd name="T35" fmla="*/ 107 h 251"/>
              <a:gd name="T36" fmla="*/ 240 w 317"/>
              <a:gd name="T37" fmla="*/ 108 h 251"/>
              <a:gd name="T38" fmla="*/ 248 w 317"/>
              <a:gd name="T39" fmla="*/ 122 h 251"/>
              <a:gd name="T40" fmla="*/ 269 w 317"/>
              <a:gd name="T41" fmla="*/ 134 h 251"/>
              <a:gd name="T42" fmla="*/ 297 w 317"/>
              <a:gd name="T43" fmla="*/ 148 h 251"/>
              <a:gd name="T44" fmla="*/ 311 w 317"/>
              <a:gd name="T45" fmla="*/ 169 h 251"/>
              <a:gd name="T46" fmla="*/ 316 w 317"/>
              <a:gd name="T47" fmla="*/ 215 h 251"/>
              <a:gd name="T48" fmla="*/ 216 w 317"/>
              <a:gd name="T49" fmla="*/ 240 h 251"/>
              <a:gd name="T50" fmla="*/ 211 w 317"/>
              <a:gd name="T51" fmla="*/ 190 h 251"/>
              <a:gd name="T52" fmla="*/ 196 w 317"/>
              <a:gd name="T53" fmla="*/ 167 h 251"/>
              <a:gd name="T54" fmla="*/ 165 w 317"/>
              <a:gd name="T55" fmla="*/ 152 h 251"/>
              <a:gd name="T56" fmla="*/ 142 w 317"/>
              <a:gd name="T57" fmla="*/ 140 h 251"/>
              <a:gd name="T58" fmla="*/ 138 w 317"/>
              <a:gd name="T59" fmla="*/ 123 h 251"/>
              <a:gd name="T60" fmla="*/ 143 w 317"/>
              <a:gd name="T61" fmla="*/ 105 h 251"/>
              <a:gd name="T62" fmla="*/ 154 w 317"/>
              <a:gd name="T63" fmla="*/ 78 h 251"/>
              <a:gd name="T64" fmla="*/ 152 w 317"/>
              <a:gd name="T65" fmla="*/ 63 h 251"/>
              <a:gd name="T66" fmla="*/ 153 w 317"/>
              <a:gd name="T67" fmla="*/ 51 h 251"/>
              <a:gd name="T68" fmla="*/ 151 w 317"/>
              <a:gd name="T69" fmla="*/ 38 h 251"/>
              <a:gd name="T70" fmla="*/ 133 w 317"/>
              <a:gd name="T71" fmla="*/ 19 h 251"/>
              <a:gd name="T72" fmla="*/ 115 w 317"/>
              <a:gd name="T73" fmla="*/ 13 h 251"/>
              <a:gd name="T74" fmla="*/ 103 w 317"/>
              <a:gd name="T75" fmla="*/ 13 h 251"/>
              <a:gd name="T76" fmla="*/ 90 w 317"/>
              <a:gd name="T77" fmla="*/ 17 h 251"/>
              <a:gd name="T78" fmla="*/ 85 w 317"/>
              <a:gd name="T79" fmla="*/ 12 h 251"/>
              <a:gd name="T80" fmla="*/ 83 w 317"/>
              <a:gd name="T81" fmla="*/ 18 h 251"/>
              <a:gd name="T82" fmla="*/ 72 w 317"/>
              <a:gd name="T83" fmla="*/ 17 h 251"/>
              <a:gd name="T84" fmla="*/ 79 w 317"/>
              <a:gd name="T85" fmla="*/ 24 h 251"/>
              <a:gd name="T86" fmla="*/ 68 w 317"/>
              <a:gd name="T87" fmla="*/ 42 h 251"/>
              <a:gd name="T88" fmla="*/ 67 w 317"/>
              <a:gd name="T89" fmla="*/ 63 h 251"/>
              <a:gd name="T90" fmla="*/ 68 w 317"/>
              <a:gd name="T91" fmla="*/ 93 h 251"/>
              <a:gd name="T92" fmla="*/ 75 w 317"/>
              <a:gd name="T93" fmla="*/ 105 h 251"/>
              <a:gd name="T94" fmla="*/ 83 w 317"/>
              <a:gd name="T95" fmla="*/ 131 h 251"/>
              <a:gd name="T96" fmla="*/ 58 w 317"/>
              <a:gd name="T97" fmla="*/ 148 h 251"/>
              <a:gd name="T98" fmla="*/ 34 w 317"/>
              <a:gd name="T99" fmla="*/ 158 h 251"/>
              <a:gd name="T100" fmla="*/ 8 w 317"/>
              <a:gd name="T101" fmla="*/ 184 h 251"/>
              <a:gd name="T102" fmla="*/ 1 w 317"/>
              <a:gd name="T103" fmla="*/ 240 h 251"/>
              <a:gd name="T104" fmla="*/ 216 w 317"/>
              <a:gd name="T105" fmla="*/ 2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251">
                <a:moveTo>
                  <a:pt x="316" y="215"/>
                </a:moveTo>
                <a:cubicBezTo>
                  <a:pt x="315" y="220"/>
                  <a:pt x="271" y="222"/>
                  <a:pt x="225" y="222"/>
                </a:cubicBezTo>
                <a:cubicBezTo>
                  <a:pt x="224" y="212"/>
                  <a:pt x="223" y="196"/>
                  <a:pt x="221" y="184"/>
                </a:cubicBezTo>
                <a:cubicBezTo>
                  <a:pt x="219" y="175"/>
                  <a:pt x="211" y="166"/>
                  <a:pt x="206" y="161"/>
                </a:cubicBezTo>
                <a:cubicBezTo>
                  <a:pt x="201" y="157"/>
                  <a:pt x="177" y="147"/>
                  <a:pt x="175" y="146"/>
                </a:cubicBezTo>
                <a:cubicBezTo>
                  <a:pt x="172" y="145"/>
                  <a:pt x="163" y="141"/>
                  <a:pt x="157" y="137"/>
                </a:cubicBezTo>
                <a:cubicBezTo>
                  <a:pt x="162" y="135"/>
                  <a:pt x="167" y="133"/>
                  <a:pt x="169" y="132"/>
                </a:cubicBezTo>
                <a:cubicBezTo>
                  <a:pt x="173" y="130"/>
                  <a:pt x="197" y="122"/>
                  <a:pt x="198" y="114"/>
                </a:cubicBezTo>
                <a:cubicBezTo>
                  <a:pt x="198" y="113"/>
                  <a:pt x="198" y="111"/>
                  <a:pt x="198" y="108"/>
                </a:cubicBezTo>
                <a:cubicBezTo>
                  <a:pt x="184" y="107"/>
                  <a:pt x="168" y="105"/>
                  <a:pt x="167" y="101"/>
                </a:cubicBezTo>
                <a:cubicBezTo>
                  <a:pt x="165" y="95"/>
                  <a:pt x="162" y="38"/>
                  <a:pt x="178" y="20"/>
                </a:cubicBezTo>
                <a:cubicBezTo>
                  <a:pt x="183" y="13"/>
                  <a:pt x="188" y="9"/>
                  <a:pt x="194" y="6"/>
                </a:cubicBezTo>
                <a:cubicBezTo>
                  <a:pt x="197" y="5"/>
                  <a:pt x="201" y="5"/>
                  <a:pt x="203" y="5"/>
                </a:cubicBezTo>
                <a:cubicBezTo>
                  <a:pt x="205" y="4"/>
                  <a:pt x="207" y="2"/>
                  <a:pt x="210" y="1"/>
                </a:cubicBezTo>
                <a:cubicBezTo>
                  <a:pt x="216" y="0"/>
                  <a:pt x="221" y="1"/>
                  <a:pt x="221" y="1"/>
                </a:cubicBezTo>
                <a:cubicBezTo>
                  <a:pt x="221" y="1"/>
                  <a:pt x="258" y="5"/>
                  <a:pt x="264" y="34"/>
                </a:cubicBezTo>
                <a:cubicBezTo>
                  <a:pt x="270" y="64"/>
                  <a:pt x="272" y="91"/>
                  <a:pt x="263" y="102"/>
                </a:cubicBezTo>
                <a:cubicBezTo>
                  <a:pt x="259" y="103"/>
                  <a:pt x="250" y="105"/>
                  <a:pt x="241" y="107"/>
                </a:cubicBezTo>
                <a:cubicBezTo>
                  <a:pt x="241" y="107"/>
                  <a:pt x="240" y="107"/>
                  <a:pt x="240" y="108"/>
                </a:cubicBezTo>
                <a:cubicBezTo>
                  <a:pt x="240" y="115"/>
                  <a:pt x="245" y="120"/>
                  <a:pt x="248" y="122"/>
                </a:cubicBezTo>
                <a:cubicBezTo>
                  <a:pt x="251" y="126"/>
                  <a:pt x="265" y="132"/>
                  <a:pt x="269" y="134"/>
                </a:cubicBezTo>
                <a:cubicBezTo>
                  <a:pt x="271" y="135"/>
                  <a:pt x="293" y="144"/>
                  <a:pt x="297" y="148"/>
                </a:cubicBezTo>
                <a:cubicBezTo>
                  <a:pt x="303" y="152"/>
                  <a:pt x="309" y="160"/>
                  <a:pt x="311" y="169"/>
                </a:cubicBezTo>
                <a:cubicBezTo>
                  <a:pt x="314" y="185"/>
                  <a:pt x="317" y="209"/>
                  <a:pt x="316" y="215"/>
                </a:cubicBezTo>
                <a:close/>
                <a:moveTo>
                  <a:pt x="216" y="240"/>
                </a:moveTo>
                <a:cubicBezTo>
                  <a:pt x="215" y="233"/>
                  <a:pt x="213" y="208"/>
                  <a:pt x="211" y="190"/>
                </a:cubicBezTo>
                <a:cubicBezTo>
                  <a:pt x="209" y="181"/>
                  <a:pt x="201" y="172"/>
                  <a:pt x="196" y="167"/>
                </a:cubicBezTo>
                <a:cubicBezTo>
                  <a:pt x="191" y="163"/>
                  <a:pt x="167" y="153"/>
                  <a:pt x="165" y="152"/>
                </a:cubicBezTo>
                <a:cubicBezTo>
                  <a:pt x="160" y="150"/>
                  <a:pt x="146" y="144"/>
                  <a:pt x="142" y="140"/>
                </a:cubicBezTo>
                <a:cubicBezTo>
                  <a:pt x="139" y="137"/>
                  <a:pt x="138" y="132"/>
                  <a:pt x="138" y="123"/>
                </a:cubicBezTo>
                <a:cubicBezTo>
                  <a:pt x="139" y="115"/>
                  <a:pt x="140" y="114"/>
                  <a:pt x="143" y="105"/>
                </a:cubicBezTo>
                <a:cubicBezTo>
                  <a:pt x="147" y="100"/>
                  <a:pt x="153" y="88"/>
                  <a:pt x="154" y="78"/>
                </a:cubicBezTo>
                <a:cubicBezTo>
                  <a:pt x="155" y="70"/>
                  <a:pt x="152" y="63"/>
                  <a:pt x="152" y="63"/>
                </a:cubicBezTo>
                <a:cubicBezTo>
                  <a:pt x="153" y="51"/>
                  <a:pt x="153" y="51"/>
                  <a:pt x="153" y="51"/>
                </a:cubicBezTo>
                <a:cubicBezTo>
                  <a:pt x="153" y="51"/>
                  <a:pt x="153" y="45"/>
                  <a:pt x="151" y="38"/>
                </a:cubicBezTo>
                <a:cubicBezTo>
                  <a:pt x="147" y="26"/>
                  <a:pt x="135" y="20"/>
                  <a:pt x="133" y="19"/>
                </a:cubicBezTo>
                <a:cubicBezTo>
                  <a:pt x="129" y="16"/>
                  <a:pt x="119" y="14"/>
                  <a:pt x="115" y="13"/>
                </a:cubicBezTo>
                <a:cubicBezTo>
                  <a:pt x="112" y="12"/>
                  <a:pt x="107" y="13"/>
                  <a:pt x="103" y="13"/>
                </a:cubicBezTo>
                <a:cubicBezTo>
                  <a:pt x="98" y="13"/>
                  <a:pt x="93" y="16"/>
                  <a:pt x="90" y="17"/>
                </a:cubicBezTo>
                <a:cubicBezTo>
                  <a:pt x="87" y="17"/>
                  <a:pt x="85" y="12"/>
                  <a:pt x="85" y="12"/>
                </a:cubicBezTo>
                <a:cubicBezTo>
                  <a:pt x="83" y="14"/>
                  <a:pt x="83" y="18"/>
                  <a:pt x="83" y="18"/>
                </a:cubicBezTo>
                <a:cubicBezTo>
                  <a:pt x="79" y="15"/>
                  <a:pt x="72" y="17"/>
                  <a:pt x="72" y="17"/>
                </a:cubicBezTo>
                <a:cubicBezTo>
                  <a:pt x="76" y="17"/>
                  <a:pt x="79" y="22"/>
                  <a:pt x="79" y="24"/>
                </a:cubicBezTo>
                <a:cubicBezTo>
                  <a:pt x="79" y="26"/>
                  <a:pt x="70" y="37"/>
                  <a:pt x="68" y="42"/>
                </a:cubicBezTo>
                <a:cubicBezTo>
                  <a:pt x="65" y="47"/>
                  <a:pt x="67" y="63"/>
                  <a:pt x="67" y="63"/>
                </a:cubicBezTo>
                <a:cubicBezTo>
                  <a:pt x="62" y="71"/>
                  <a:pt x="67" y="91"/>
                  <a:pt x="68" y="93"/>
                </a:cubicBezTo>
                <a:cubicBezTo>
                  <a:pt x="70" y="95"/>
                  <a:pt x="72" y="102"/>
                  <a:pt x="75" y="105"/>
                </a:cubicBezTo>
                <a:cubicBezTo>
                  <a:pt x="80" y="109"/>
                  <a:pt x="84" y="124"/>
                  <a:pt x="83" y="131"/>
                </a:cubicBezTo>
                <a:cubicBezTo>
                  <a:pt x="82" y="140"/>
                  <a:pt x="61" y="146"/>
                  <a:pt x="58" y="148"/>
                </a:cubicBezTo>
                <a:cubicBezTo>
                  <a:pt x="54" y="150"/>
                  <a:pt x="43" y="154"/>
                  <a:pt x="34" y="158"/>
                </a:cubicBezTo>
                <a:cubicBezTo>
                  <a:pt x="26" y="162"/>
                  <a:pt x="13" y="173"/>
                  <a:pt x="8" y="184"/>
                </a:cubicBezTo>
                <a:cubicBezTo>
                  <a:pt x="3" y="194"/>
                  <a:pt x="0" y="233"/>
                  <a:pt x="1" y="240"/>
                </a:cubicBezTo>
                <a:cubicBezTo>
                  <a:pt x="2" y="251"/>
                  <a:pt x="216" y="251"/>
                  <a:pt x="216" y="24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104">
            <a:extLst>
              <a:ext uri="{FF2B5EF4-FFF2-40B4-BE49-F238E27FC236}">
                <a16:creationId xmlns:a16="http://schemas.microsoft.com/office/drawing/2014/main" id="{605B3796-F1A5-0647-64B8-96F383C4AE66}"/>
              </a:ext>
            </a:extLst>
          </p:cNvPr>
          <p:cNvSpPr>
            <a:spLocks noChangeAspect="1" noEditPoints="1"/>
          </p:cNvSpPr>
          <p:nvPr/>
        </p:nvSpPr>
        <p:spPr bwMode="auto">
          <a:xfrm>
            <a:off x="3976611" y="4961925"/>
            <a:ext cx="660446" cy="520443"/>
          </a:xfrm>
          <a:custGeom>
            <a:avLst/>
            <a:gdLst>
              <a:gd name="T0" fmla="*/ 296 w 319"/>
              <a:gd name="T1" fmla="*/ 223 h 251"/>
              <a:gd name="T2" fmla="*/ 296 w 319"/>
              <a:gd name="T3" fmla="*/ 86 h 251"/>
              <a:gd name="T4" fmla="*/ 284 w 319"/>
              <a:gd name="T5" fmla="*/ 98 h 251"/>
              <a:gd name="T6" fmla="*/ 208 w 319"/>
              <a:gd name="T7" fmla="*/ 158 h 251"/>
              <a:gd name="T8" fmla="*/ 193 w 319"/>
              <a:gd name="T9" fmla="*/ 170 h 251"/>
              <a:gd name="T10" fmla="*/ 178 w 319"/>
              <a:gd name="T11" fmla="*/ 178 h 251"/>
              <a:gd name="T12" fmla="*/ 159 w 319"/>
              <a:gd name="T13" fmla="*/ 183 h 251"/>
              <a:gd name="T14" fmla="*/ 159 w 319"/>
              <a:gd name="T15" fmla="*/ 183 h 251"/>
              <a:gd name="T16" fmla="*/ 141 w 319"/>
              <a:gd name="T17" fmla="*/ 178 h 251"/>
              <a:gd name="T18" fmla="*/ 125 w 319"/>
              <a:gd name="T19" fmla="*/ 170 h 251"/>
              <a:gd name="T20" fmla="*/ 111 w 319"/>
              <a:gd name="T21" fmla="*/ 158 h 251"/>
              <a:gd name="T22" fmla="*/ 35 w 319"/>
              <a:gd name="T23" fmla="*/ 98 h 251"/>
              <a:gd name="T24" fmla="*/ 22 w 319"/>
              <a:gd name="T25" fmla="*/ 86 h 251"/>
              <a:gd name="T26" fmla="*/ 22 w 319"/>
              <a:gd name="T27" fmla="*/ 223 h 251"/>
              <a:gd name="T28" fmla="*/ 24 w 319"/>
              <a:gd name="T29" fmla="*/ 227 h 251"/>
              <a:gd name="T30" fmla="*/ 28 w 319"/>
              <a:gd name="T31" fmla="*/ 228 h 251"/>
              <a:gd name="T32" fmla="*/ 290 w 319"/>
              <a:gd name="T33" fmla="*/ 228 h 251"/>
              <a:gd name="T34" fmla="*/ 294 w 319"/>
              <a:gd name="T35" fmla="*/ 227 h 251"/>
              <a:gd name="T36" fmla="*/ 296 w 319"/>
              <a:gd name="T37" fmla="*/ 223 h 251"/>
              <a:gd name="T38" fmla="*/ 296 w 319"/>
              <a:gd name="T39" fmla="*/ 35 h 251"/>
              <a:gd name="T40" fmla="*/ 296 w 319"/>
              <a:gd name="T41" fmla="*/ 31 h 251"/>
              <a:gd name="T42" fmla="*/ 296 w 319"/>
              <a:gd name="T43" fmla="*/ 29 h 251"/>
              <a:gd name="T44" fmla="*/ 295 w 319"/>
              <a:gd name="T45" fmla="*/ 27 h 251"/>
              <a:gd name="T46" fmla="*/ 294 w 319"/>
              <a:gd name="T47" fmla="*/ 25 h 251"/>
              <a:gd name="T48" fmla="*/ 293 w 319"/>
              <a:gd name="T49" fmla="*/ 24 h 251"/>
              <a:gd name="T50" fmla="*/ 290 w 319"/>
              <a:gd name="T51" fmla="*/ 23 h 251"/>
              <a:gd name="T52" fmla="*/ 28 w 319"/>
              <a:gd name="T53" fmla="*/ 23 h 251"/>
              <a:gd name="T54" fmla="*/ 24 w 319"/>
              <a:gd name="T55" fmla="*/ 25 h 251"/>
              <a:gd name="T56" fmla="*/ 22 w 319"/>
              <a:gd name="T57" fmla="*/ 29 h 251"/>
              <a:gd name="T58" fmla="*/ 49 w 319"/>
              <a:gd name="T59" fmla="*/ 79 h 251"/>
              <a:gd name="T60" fmla="*/ 120 w 319"/>
              <a:gd name="T61" fmla="*/ 136 h 251"/>
              <a:gd name="T62" fmla="*/ 126 w 319"/>
              <a:gd name="T63" fmla="*/ 141 h 251"/>
              <a:gd name="T64" fmla="*/ 134 w 319"/>
              <a:gd name="T65" fmla="*/ 148 h 251"/>
              <a:gd name="T66" fmla="*/ 142 w 319"/>
              <a:gd name="T67" fmla="*/ 153 h 251"/>
              <a:gd name="T68" fmla="*/ 151 w 319"/>
              <a:gd name="T69" fmla="*/ 158 h 251"/>
              <a:gd name="T70" fmla="*/ 159 w 319"/>
              <a:gd name="T71" fmla="*/ 160 h 251"/>
              <a:gd name="T72" fmla="*/ 159 w 319"/>
              <a:gd name="T73" fmla="*/ 160 h 251"/>
              <a:gd name="T74" fmla="*/ 167 w 319"/>
              <a:gd name="T75" fmla="*/ 158 h 251"/>
              <a:gd name="T76" fmla="*/ 176 w 319"/>
              <a:gd name="T77" fmla="*/ 153 h 251"/>
              <a:gd name="T78" fmla="*/ 184 w 319"/>
              <a:gd name="T79" fmla="*/ 148 h 251"/>
              <a:gd name="T80" fmla="*/ 192 w 319"/>
              <a:gd name="T81" fmla="*/ 141 h 251"/>
              <a:gd name="T82" fmla="*/ 198 w 319"/>
              <a:gd name="T83" fmla="*/ 136 h 251"/>
              <a:gd name="T84" fmla="*/ 270 w 319"/>
              <a:gd name="T85" fmla="*/ 79 h 251"/>
              <a:gd name="T86" fmla="*/ 288 w 319"/>
              <a:gd name="T87" fmla="*/ 59 h 251"/>
              <a:gd name="T88" fmla="*/ 296 w 319"/>
              <a:gd name="T89" fmla="*/ 35 h 251"/>
              <a:gd name="T90" fmla="*/ 319 w 319"/>
              <a:gd name="T91" fmla="*/ 29 h 251"/>
              <a:gd name="T92" fmla="*/ 319 w 319"/>
              <a:gd name="T93" fmla="*/ 223 h 251"/>
              <a:gd name="T94" fmla="*/ 310 w 319"/>
              <a:gd name="T95" fmla="*/ 243 h 251"/>
              <a:gd name="T96" fmla="*/ 290 w 319"/>
              <a:gd name="T97" fmla="*/ 251 h 251"/>
              <a:gd name="T98" fmla="*/ 28 w 319"/>
              <a:gd name="T99" fmla="*/ 251 h 251"/>
              <a:gd name="T100" fmla="*/ 8 w 319"/>
              <a:gd name="T101" fmla="*/ 243 h 251"/>
              <a:gd name="T102" fmla="*/ 0 w 319"/>
              <a:gd name="T103" fmla="*/ 223 h 251"/>
              <a:gd name="T104" fmla="*/ 0 w 319"/>
              <a:gd name="T105" fmla="*/ 29 h 251"/>
              <a:gd name="T106" fmla="*/ 8 w 319"/>
              <a:gd name="T107" fmla="*/ 9 h 251"/>
              <a:gd name="T108" fmla="*/ 28 w 319"/>
              <a:gd name="T109" fmla="*/ 0 h 251"/>
              <a:gd name="T110" fmla="*/ 290 w 319"/>
              <a:gd name="T111" fmla="*/ 0 h 251"/>
              <a:gd name="T112" fmla="*/ 310 w 319"/>
              <a:gd name="T113" fmla="*/ 9 h 251"/>
              <a:gd name="T114" fmla="*/ 319 w 319"/>
              <a:gd name="T115" fmla="*/ 2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51">
                <a:moveTo>
                  <a:pt x="296" y="223"/>
                </a:moveTo>
                <a:cubicBezTo>
                  <a:pt x="296" y="86"/>
                  <a:pt x="296" y="86"/>
                  <a:pt x="296" y="86"/>
                </a:cubicBezTo>
                <a:cubicBezTo>
                  <a:pt x="292" y="90"/>
                  <a:pt x="288" y="94"/>
                  <a:pt x="284" y="98"/>
                </a:cubicBezTo>
                <a:cubicBezTo>
                  <a:pt x="252" y="122"/>
                  <a:pt x="226" y="142"/>
                  <a:pt x="208" y="158"/>
                </a:cubicBezTo>
                <a:cubicBezTo>
                  <a:pt x="202" y="163"/>
                  <a:pt x="197" y="167"/>
                  <a:pt x="193" y="170"/>
                </a:cubicBezTo>
                <a:cubicBezTo>
                  <a:pt x="189" y="172"/>
                  <a:pt x="184" y="175"/>
                  <a:pt x="178" y="178"/>
                </a:cubicBezTo>
                <a:cubicBezTo>
                  <a:pt x="171" y="181"/>
                  <a:pt x="165" y="183"/>
                  <a:pt x="159" y="183"/>
                </a:cubicBezTo>
                <a:cubicBezTo>
                  <a:pt x="159" y="183"/>
                  <a:pt x="159" y="183"/>
                  <a:pt x="159" y="183"/>
                </a:cubicBezTo>
                <a:cubicBezTo>
                  <a:pt x="153" y="183"/>
                  <a:pt x="147" y="181"/>
                  <a:pt x="141" y="178"/>
                </a:cubicBezTo>
                <a:cubicBezTo>
                  <a:pt x="134" y="175"/>
                  <a:pt x="129" y="172"/>
                  <a:pt x="125" y="170"/>
                </a:cubicBezTo>
                <a:cubicBezTo>
                  <a:pt x="122" y="167"/>
                  <a:pt x="117" y="163"/>
                  <a:pt x="111" y="158"/>
                </a:cubicBezTo>
                <a:cubicBezTo>
                  <a:pt x="92" y="142"/>
                  <a:pt x="67" y="122"/>
                  <a:pt x="35" y="98"/>
                </a:cubicBezTo>
                <a:cubicBezTo>
                  <a:pt x="30" y="94"/>
                  <a:pt x="26" y="90"/>
                  <a:pt x="22" y="86"/>
                </a:cubicBezTo>
                <a:cubicBezTo>
                  <a:pt x="22" y="223"/>
                  <a:pt x="22" y="223"/>
                  <a:pt x="22" y="223"/>
                </a:cubicBezTo>
                <a:cubicBezTo>
                  <a:pt x="22" y="224"/>
                  <a:pt x="23" y="225"/>
                  <a:pt x="24" y="227"/>
                </a:cubicBezTo>
                <a:cubicBezTo>
                  <a:pt x="25" y="228"/>
                  <a:pt x="27" y="228"/>
                  <a:pt x="28" y="228"/>
                </a:cubicBezTo>
                <a:cubicBezTo>
                  <a:pt x="290" y="228"/>
                  <a:pt x="290" y="228"/>
                  <a:pt x="290" y="228"/>
                </a:cubicBezTo>
                <a:cubicBezTo>
                  <a:pt x="292" y="228"/>
                  <a:pt x="293" y="228"/>
                  <a:pt x="294" y="227"/>
                </a:cubicBezTo>
                <a:cubicBezTo>
                  <a:pt x="295" y="225"/>
                  <a:pt x="296" y="224"/>
                  <a:pt x="296" y="223"/>
                </a:cubicBezTo>
                <a:close/>
                <a:moveTo>
                  <a:pt x="296" y="35"/>
                </a:moveTo>
                <a:cubicBezTo>
                  <a:pt x="296" y="31"/>
                  <a:pt x="296" y="31"/>
                  <a:pt x="296" y="31"/>
                </a:cubicBezTo>
                <a:cubicBezTo>
                  <a:pt x="296" y="29"/>
                  <a:pt x="296" y="29"/>
                  <a:pt x="296" y="29"/>
                </a:cubicBezTo>
                <a:cubicBezTo>
                  <a:pt x="295" y="27"/>
                  <a:pt x="295" y="27"/>
                  <a:pt x="295" y="27"/>
                </a:cubicBezTo>
                <a:cubicBezTo>
                  <a:pt x="294" y="25"/>
                  <a:pt x="294" y="25"/>
                  <a:pt x="294" y="25"/>
                </a:cubicBezTo>
                <a:cubicBezTo>
                  <a:pt x="293" y="24"/>
                  <a:pt x="293" y="24"/>
                  <a:pt x="293" y="24"/>
                </a:cubicBezTo>
                <a:cubicBezTo>
                  <a:pt x="290" y="23"/>
                  <a:pt x="290" y="23"/>
                  <a:pt x="290" y="23"/>
                </a:cubicBezTo>
                <a:cubicBezTo>
                  <a:pt x="28" y="23"/>
                  <a:pt x="28" y="23"/>
                  <a:pt x="28" y="23"/>
                </a:cubicBezTo>
                <a:cubicBezTo>
                  <a:pt x="27" y="23"/>
                  <a:pt x="25" y="24"/>
                  <a:pt x="24" y="25"/>
                </a:cubicBezTo>
                <a:cubicBezTo>
                  <a:pt x="23" y="26"/>
                  <a:pt x="22" y="27"/>
                  <a:pt x="22" y="29"/>
                </a:cubicBezTo>
                <a:cubicBezTo>
                  <a:pt x="22" y="49"/>
                  <a:pt x="31" y="66"/>
                  <a:pt x="49" y="79"/>
                </a:cubicBezTo>
                <a:cubicBezTo>
                  <a:pt x="72" y="97"/>
                  <a:pt x="95" y="116"/>
                  <a:pt x="120" y="136"/>
                </a:cubicBezTo>
                <a:cubicBezTo>
                  <a:pt x="121" y="136"/>
                  <a:pt x="123" y="138"/>
                  <a:pt x="126" y="141"/>
                </a:cubicBezTo>
                <a:cubicBezTo>
                  <a:pt x="130" y="144"/>
                  <a:pt x="132" y="146"/>
                  <a:pt x="134" y="148"/>
                </a:cubicBezTo>
                <a:cubicBezTo>
                  <a:pt x="136" y="149"/>
                  <a:pt x="139" y="151"/>
                  <a:pt x="142" y="153"/>
                </a:cubicBezTo>
                <a:cubicBezTo>
                  <a:pt x="146" y="156"/>
                  <a:pt x="149" y="157"/>
                  <a:pt x="151" y="158"/>
                </a:cubicBezTo>
                <a:cubicBezTo>
                  <a:pt x="154" y="159"/>
                  <a:pt x="157" y="160"/>
                  <a:pt x="159" y="160"/>
                </a:cubicBezTo>
                <a:cubicBezTo>
                  <a:pt x="159" y="160"/>
                  <a:pt x="159" y="160"/>
                  <a:pt x="159" y="160"/>
                </a:cubicBezTo>
                <a:cubicBezTo>
                  <a:pt x="162" y="160"/>
                  <a:pt x="164" y="159"/>
                  <a:pt x="167" y="158"/>
                </a:cubicBezTo>
                <a:cubicBezTo>
                  <a:pt x="170" y="157"/>
                  <a:pt x="173" y="156"/>
                  <a:pt x="176" y="153"/>
                </a:cubicBezTo>
                <a:cubicBezTo>
                  <a:pt x="179" y="151"/>
                  <a:pt x="182" y="149"/>
                  <a:pt x="184" y="148"/>
                </a:cubicBezTo>
                <a:cubicBezTo>
                  <a:pt x="186" y="146"/>
                  <a:pt x="189" y="144"/>
                  <a:pt x="192" y="141"/>
                </a:cubicBezTo>
                <a:cubicBezTo>
                  <a:pt x="196" y="138"/>
                  <a:pt x="198" y="136"/>
                  <a:pt x="198" y="136"/>
                </a:cubicBezTo>
                <a:cubicBezTo>
                  <a:pt x="223" y="116"/>
                  <a:pt x="247" y="97"/>
                  <a:pt x="270" y="79"/>
                </a:cubicBezTo>
                <a:cubicBezTo>
                  <a:pt x="276" y="74"/>
                  <a:pt x="282" y="67"/>
                  <a:pt x="288" y="59"/>
                </a:cubicBezTo>
                <a:cubicBezTo>
                  <a:pt x="293" y="50"/>
                  <a:pt x="296" y="42"/>
                  <a:pt x="296" y="35"/>
                </a:cubicBezTo>
                <a:close/>
                <a:moveTo>
                  <a:pt x="319" y="29"/>
                </a:moveTo>
                <a:cubicBezTo>
                  <a:pt x="319" y="223"/>
                  <a:pt x="319" y="223"/>
                  <a:pt x="319" y="223"/>
                </a:cubicBezTo>
                <a:cubicBezTo>
                  <a:pt x="319" y="230"/>
                  <a:pt x="316" y="237"/>
                  <a:pt x="310" y="243"/>
                </a:cubicBezTo>
                <a:cubicBezTo>
                  <a:pt x="305" y="248"/>
                  <a:pt x="298" y="251"/>
                  <a:pt x="290" y="251"/>
                </a:cubicBezTo>
                <a:cubicBezTo>
                  <a:pt x="28" y="251"/>
                  <a:pt x="28" y="251"/>
                  <a:pt x="28" y="251"/>
                </a:cubicBezTo>
                <a:cubicBezTo>
                  <a:pt x="20" y="251"/>
                  <a:pt x="14" y="248"/>
                  <a:pt x="8" y="243"/>
                </a:cubicBezTo>
                <a:cubicBezTo>
                  <a:pt x="2" y="237"/>
                  <a:pt x="0" y="230"/>
                  <a:pt x="0" y="223"/>
                </a:cubicBezTo>
                <a:cubicBezTo>
                  <a:pt x="0" y="29"/>
                  <a:pt x="0" y="29"/>
                  <a:pt x="0" y="29"/>
                </a:cubicBezTo>
                <a:cubicBezTo>
                  <a:pt x="0" y="21"/>
                  <a:pt x="2" y="14"/>
                  <a:pt x="8" y="9"/>
                </a:cubicBezTo>
                <a:cubicBezTo>
                  <a:pt x="14" y="3"/>
                  <a:pt x="20" y="0"/>
                  <a:pt x="28" y="0"/>
                </a:cubicBezTo>
                <a:cubicBezTo>
                  <a:pt x="290" y="0"/>
                  <a:pt x="290" y="0"/>
                  <a:pt x="290" y="0"/>
                </a:cubicBezTo>
                <a:cubicBezTo>
                  <a:pt x="298" y="0"/>
                  <a:pt x="305" y="3"/>
                  <a:pt x="310" y="9"/>
                </a:cubicBezTo>
                <a:cubicBezTo>
                  <a:pt x="316" y="14"/>
                  <a:pt x="319" y="21"/>
                  <a:pt x="319" y="2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uk-UA"/>
          </a:p>
        </p:txBody>
      </p:sp>
      <p:sp>
        <p:nvSpPr>
          <p:cNvPr id="11" name="TextBox 10">
            <a:extLst>
              <a:ext uri="{FF2B5EF4-FFF2-40B4-BE49-F238E27FC236}">
                <a16:creationId xmlns:a16="http://schemas.microsoft.com/office/drawing/2014/main" id="{839BBF01-8F90-3806-08F7-04590031D712}"/>
              </a:ext>
            </a:extLst>
          </p:cNvPr>
          <p:cNvSpPr txBox="1"/>
          <p:nvPr/>
        </p:nvSpPr>
        <p:spPr>
          <a:xfrm>
            <a:off x="949372" y="3875200"/>
            <a:ext cx="1829654" cy="1015663"/>
          </a:xfrm>
          <a:prstGeom prst="rect">
            <a:avLst/>
          </a:prstGeom>
          <a:solidFill>
            <a:schemeClr val="bg2"/>
          </a:solidFill>
          <a:ln>
            <a:noFill/>
            <a:prstDash val="sysDot"/>
          </a:ln>
        </p:spPr>
        <p:txBody>
          <a:bodyPr wrap="square" rtlCol="0">
            <a:spAutoFit/>
          </a:bodyPr>
          <a:lstStyle/>
          <a:p>
            <a:r>
              <a:rPr lang="en-US" sz="1200" b="1" dirty="0">
                <a:latin typeface="Calibri Light" panose="020F0302020204030204" pitchFamily="34" charset="0"/>
                <a:ea typeface="Calibri Light" panose="020F0302020204030204" pitchFamily="34" charset="0"/>
                <a:cs typeface="Calibri Light" panose="020F0302020204030204" pitchFamily="34" charset="0"/>
              </a:rPr>
              <a:t>More likely to price shop:</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Gen Z: 43%</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Hispanics: 29%</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Acute condition: 30%</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Lower income: 24%</a:t>
            </a:r>
          </a:p>
        </p:txBody>
      </p:sp>
      <p:sp>
        <p:nvSpPr>
          <p:cNvPr id="12" name="TextBox 11">
            <a:extLst>
              <a:ext uri="{FF2B5EF4-FFF2-40B4-BE49-F238E27FC236}">
                <a16:creationId xmlns:a16="http://schemas.microsoft.com/office/drawing/2014/main" id="{0923CA41-1931-F1AC-BE14-B58294CC7C49}"/>
              </a:ext>
            </a:extLst>
          </p:cNvPr>
          <p:cNvSpPr txBox="1"/>
          <p:nvPr/>
        </p:nvSpPr>
        <p:spPr>
          <a:xfrm>
            <a:off x="11662320" y="1261812"/>
            <a:ext cx="1875879" cy="1200329"/>
          </a:xfrm>
          <a:prstGeom prst="rect">
            <a:avLst/>
          </a:prstGeom>
          <a:solidFill>
            <a:schemeClr val="bg2"/>
          </a:solidFill>
          <a:ln>
            <a:noFill/>
            <a:prstDash val="sysDot"/>
          </a:ln>
        </p:spPr>
        <p:txBody>
          <a:bodyPr wrap="square" rtlCol="0">
            <a:spAutoFit/>
          </a:bodyPr>
          <a:lstStyle/>
          <a:p>
            <a:r>
              <a:rPr lang="en-US" sz="1200" b="1" dirty="0">
                <a:latin typeface="Calibri Light" panose="020F0302020204030204" pitchFamily="34" charset="0"/>
                <a:ea typeface="Calibri Light" panose="020F0302020204030204" pitchFamily="34" charset="0"/>
                <a:cs typeface="Calibri Light" panose="020F0302020204030204" pitchFamily="34" charset="0"/>
              </a:rPr>
              <a:t>More likely to choose least expensive option:</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Gen Z: 51%</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Millennials: 54%</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African Americans: 59%</a:t>
            </a:r>
          </a:p>
          <a:p>
            <a:pPr marL="231775" indent="-171450">
              <a:buFont typeface="Calibri Light" panose="020F0302020204030204" pitchFamily="34" charset="0"/>
              <a:buChar char="–"/>
            </a:pPr>
            <a:r>
              <a:rPr lang="en-US" sz="1200" dirty="0">
                <a:latin typeface="Calibri Light" panose="020F0302020204030204" pitchFamily="34" charset="0"/>
                <a:ea typeface="Calibri Light" panose="020F0302020204030204" pitchFamily="34" charset="0"/>
                <a:cs typeface="Calibri Light" panose="020F0302020204030204" pitchFamily="34" charset="0"/>
              </a:rPr>
              <a:t>Lower income: 55%</a:t>
            </a:r>
          </a:p>
        </p:txBody>
      </p:sp>
    </p:spTree>
    <p:extLst>
      <p:ext uri="{BB962C8B-B14F-4D97-AF65-F5344CB8AC3E}">
        <p14:creationId xmlns:p14="http://schemas.microsoft.com/office/powerpoint/2010/main" val="3764723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181A9-5CBF-9F7D-A0E0-3459810AE7BB}"/>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43</a:t>
            </a:fld>
            <a:endParaRPr lang="en-US" dirty="0"/>
          </a:p>
        </p:txBody>
      </p:sp>
      <p:sp>
        <p:nvSpPr>
          <p:cNvPr id="3" name="Title 2">
            <a:extLst>
              <a:ext uri="{FF2B5EF4-FFF2-40B4-BE49-F238E27FC236}">
                <a16:creationId xmlns:a16="http://schemas.microsoft.com/office/drawing/2014/main" id="{00DFEBBF-3571-B085-6067-029863B886C0}"/>
              </a:ext>
            </a:extLst>
          </p:cNvPr>
          <p:cNvSpPr>
            <a:spLocks noGrp="1"/>
          </p:cNvSpPr>
          <p:nvPr>
            <p:ph type="title"/>
          </p:nvPr>
        </p:nvSpPr>
        <p:spPr/>
        <p:txBody>
          <a:bodyPr anchor="ctr">
            <a:normAutofit/>
          </a:bodyPr>
          <a:lstStyle/>
          <a:p>
            <a:r>
              <a:rPr lang="en-US" dirty="0">
                <a:solidFill>
                  <a:srgbClr val="478CB2"/>
                </a:solidFill>
                <a:latin typeface="Constantia" panose="02030602050306030303" pitchFamily="18" charset="0"/>
              </a:rPr>
              <a:t>While paying a health care bill online declines with age, satisfaction with online bill paying increases with age</a:t>
            </a:r>
            <a:endParaRPr lang="en-US" sz="1600" dirty="0"/>
          </a:p>
        </p:txBody>
      </p:sp>
      <p:graphicFrame>
        <p:nvGraphicFramePr>
          <p:cNvPr id="4" name="Chart 3">
            <a:extLst>
              <a:ext uri="{FF2B5EF4-FFF2-40B4-BE49-F238E27FC236}">
                <a16:creationId xmlns:a16="http://schemas.microsoft.com/office/drawing/2014/main" id="{67A6B4EE-E4DB-0E2D-D3E2-F10E712F1DE0}"/>
              </a:ext>
            </a:extLst>
          </p:cNvPr>
          <p:cNvGraphicFramePr/>
          <p:nvPr>
            <p:extLst>
              <p:ext uri="{D42A27DB-BD31-4B8C-83A1-F6EECF244321}">
                <p14:modId xmlns:p14="http://schemas.microsoft.com/office/powerpoint/2010/main" val="942742431"/>
              </p:ext>
            </p:extLst>
          </p:nvPr>
        </p:nvGraphicFramePr>
        <p:xfrm>
          <a:off x="6943035" y="4123599"/>
          <a:ext cx="5458796" cy="2429601"/>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86B3E3FF-3F64-0B7F-A5E9-A0EAF99EAC7E}"/>
              </a:ext>
            </a:extLst>
          </p:cNvPr>
          <p:cNvPicPr>
            <a:picLocks noChangeAspect="1"/>
          </p:cNvPicPr>
          <p:nvPr/>
        </p:nvPicPr>
        <p:blipFill>
          <a:blip r:embed="rId3"/>
          <a:stretch>
            <a:fillRect/>
          </a:stretch>
        </p:blipFill>
        <p:spPr>
          <a:xfrm>
            <a:off x="1653223" y="4302673"/>
            <a:ext cx="3912746" cy="2071454"/>
          </a:xfrm>
          <a:prstGeom prst="rect">
            <a:avLst/>
          </a:prstGeom>
        </p:spPr>
      </p:pic>
      <p:sp>
        <p:nvSpPr>
          <p:cNvPr id="8" name="TextBox 7">
            <a:extLst>
              <a:ext uri="{FF2B5EF4-FFF2-40B4-BE49-F238E27FC236}">
                <a16:creationId xmlns:a16="http://schemas.microsoft.com/office/drawing/2014/main" id="{BA055B1D-8A23-972D-CAF9-ABF595FC9BA0}"/>
              </a:ext>
            </a:extLst>
          </p:cNvPr>
          <p:cNvSpPr txBox="1"/>
          <p:nvPr/>
        </p:nvSpPr>
        <p:spPr>
          <a:xfrm>
            <a:off x="2260600" y="4415613"/>
            <a:ext cx="3022401" cy="1631216"/>
          </a:xfrm>
          <a:prstGeom prst="rect">
            <a:avLst/>
          </a:prstGeom>
          <a:noFill/>
        </p:spPr>
        <p:txBody>
          <a:bodyPr wrap="square" rtlCol="0">
            <a:spAutoFit/>
          </a:bodyPr>
          <a:lstStyle/>
          <a:p>
            <a:pPr marL="60325" lvl="1"/>
            <a:r>
              <a:rPr lang="en-US" sz="3200" b="1" dirty="0">
                <a:solidFill>
                  <a:srgbClr val="478CB2"/>
                </a:solidFill>
                <a:latin typeface="Calibri Light" panose="020F0302020204030204" pitchFamily="34" charset="0"/>
                <a:cs typeface="Calibri Light" panose="020F0302020204030204" pitchFamily="34" charset="0"/>
              </a:rPr>
              <a:t>62%</a:t>
            </a:r>
          </a:p>
          <a:p>
            <a:pPr marL="60325" lvl="1"/>
            <a:r>
              <a:rPr lang="en-US" sz="1600" b="1" dirty="0">
                <a:solidFill>
                  <a:srgbClr val="478CB2"/>
                </a:solidFill>
                <a:latin typeface="Calibri Light" panose="020F0302020204030204" pitchFamily="34" charset="0"/>
                <a:cs typeface="Calibri Light" panose="020F0302020204030204" pitchFamily="34" charset="0"/>
              </a:rPr>
              <a:t>have paid a health care bill </a:t>
            </a:r>
          </a:p>
          <a:p>
            <a:pPr marL="60325" lvl="1"/>
            <a:r>
              <a:rPr lang="en-US" sz="1600" b="1" dirty="0">
                <a:solidFill>
                  <a:srgbClr val="478CB2"/>
                </a:solidFill>
                <a:latin typeface="Calibri Light" panose="020F0302020204030204" pitchFamily="34" charset="0"/>
                <a:cs typeface="Calibri Light" panose="020F0302020204030204" pitchFamily="34" charset="0"/>
              </a:rPr>
              <a:t>online via a provider website</a:t>
            </a:r>
          </a:p>
          <a:p>
            <a:pPr marL="60325" lvl="1"/>
            <a:endParaRPr lang="en-US" sz="1200" dirty="0">
              <a:latin typeface="Calibri Light" panose="020F0302020204030204" pitchFamily="34" charset="0"/>
              <a:cs typeface="Calibri Light" panose="020F0302020204030204" pitchFamily="34" charset="0"/>
            </a:endParaRPr>
          </a:p>
          <a:p>
            <a:pPr marL="60325" lvl="1"/>
            <a:r>
              <a:rPr lang="en-US" sz="1200" dirty="0">
                <a:latin typeface="Calibri Light" panose="020F0302020204030204" pitchFamily="34" charset="0"/>
                <a:cs typeface="Calibri Light" panose="020F0302020204030204" pitchFamily="34" charset="0"/>
              </a:rPr>
              <a:t>52% in 2023</a:t>
            </a:r>
          </a:p>
          <a:p>
            <a:pPr marL="60325" lvl="1"/>
            <a:r>
              <a:rPr lang="en-US" sz="1200" dirty="0">
                <a:latin typeface="Calibri Light" panose="020F0302020204030204" pitchFamily="34" charset="0"/>
                <a:cs typeface="Calibri Light" panose="020F0302020204030204" pitchFamily="34" charset="0"/>
              </a:rPr>
              <a:t>41% in 2022</a:t>
            </a:r>
          </a:p>
        </p:txBody>
      </p:sp>
      <p:sp>
        <p:nvSpPr>
          <p:cNvPr id="21" name="TextBox 20">
            <a:extLst>
              <a:ext uri="{FF2B5EF4-FFF2-40B4-BE49-F238E27FC236}">
                <a16:creationId xmlns:a16="http://schemas.microsoft.com/office/drawing/2014/main" id="{C8D8ACF6-394A-9CAD-08FB-687FA3BDBABA}"/>
              </a:ext>
            </a:extLst>
          </p:cNvPr>
          <p:cNvSpPr txBox="1"/>
          <p:nvPr/>
        </p:nvSpPr>
        <p:spPr>
          <a:xfrm>
            <a:off x="5991582" y="7045508"/>
            <a:ext cx="5717818" cy="600164"/>
          </a:xfrm>
          <a:prstGeom prst="rect">
            <a:avLst/>
          </a:prstGeom>
          <a:noFill/>
        </p:spPr>
        <p:txBody>
          <a:bodyPr wrap="square" rtlCol="0">
            <a:spAutoFit/>
          </a:bodyPr>
          <a:lstStyle/>
          <a:p>
            <a:pPr marL="346075" indent="-346075"/>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Q38	Do you prefer to pay medical bills…?  (n=1,005)</a:t>
            </a:r>
          </a:p>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Q39	Do you ever pay your healthcare bills online through your provider’s website</a:t>
            </a: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(n=1,005)</a:t>
            </a:r>
          </a:p>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Q40	How would you rate your online healthcare bill paying experiences overall? (n=586)</a:t>
            </a:r>
          </a:p>
        </p:txBody>
      </p:sp>
      <p:cxnSp>
        <p:nvCxnSpPr>
          <p:cNvPr id="6" name="Straight Arrow Connector 5">
            <a:extLst>
              <a:ext uri="{FF2B5EF4-FFF2-40B4-BE49-F238E27FC236}">
                <a16:creationId xmlns:a16="http://schemas.microsoft.com/office/drawing/2014/main" id="{8EB91332-D083-DB6A-064C-9CD9043A9CB3}"/>
              </a:ext>
            </a:extLst>
          </p:cNvPr>
          <p:cNvCxnSpPr/>
          <p:nvPr/>
        </p:nvCxnSpPr>
        <p:spPr>
          <a:xfrm>
            <a:off x="4851400" y="5189181"/>
            <a:ext cx="2069049" cy="0"/>
          </a:xfrm>
          <a:prstGeom prst="straightConnector1">
            <a:avLst/>
          </a:prstGeom>
          <a:ln w="38100">
            <a:solidFill>
              <a:srgbClr val="478CB2"/>
            </a:solidFill>
            <a:tailEnd type="triangle"/>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E5E0F57A-55E4-25DA-C42F-0EC00052098E}"/>
              </a:ext>
            </a:extLst>
          </p:cNvPr>
          <p:cNvSpPr>
            <a:spLocks noChangeAspect="1" noEditPoints="1"/>
          </p:cNvSpPr>
          <p:nvPr/>
        </p:nvSpPr>
        <p:spPr bwMode="auto">
          <a:xfrm>
            <a:off x="7380611" y="1874575"/>
            <a:ext cx="769934" cy="613493"/>
          </a:xfrm>
          <a:custGeom>
            <a:avLst/>
            <a:gdLst>
              <a:gd name="T0" fmla="*/ 175 w 638"/>
              <a:gd name="T1" fmla="*/ 429 h 508"/>
              <a:gd name="T2" fmla="*/ 75 w 638"/>
              <a:gd name="T3" fmla="*/ 399 h 508"/>
              <a:gd name="T4" fmla="*/ 105 w 638"/>
              <a:gd name="T5" fmla="*/ 0 h 508"/>
              <a:gd name="T6" fmla="*/ 205 w 638"/>
              <a:gd name="T7" fmla="*/ 30 h 508"/>
              <a:gd name="T8" fmla="*/ 638 w 638"/>
              <a:gd name="T9" fmla="*/ 70 h 508"/>
              <a:gd name="T10" fmla="*/ 597 w 638"/>
              <a:gd name="T11" fmla="*/ 508 h 508"/>
              <a:gd name="T12" fmla="*/ 0 w 638"/>
              <a:gd name="T13" fmla="*/ 467 h 508"/>
              <a:gd name="T14" fmla="*/ 40 w 638"/>
              <a:gd name="T15" fmla="*/ 30 h 508"/>
              <a:gd name="T16" fmla="*/ 55 w 638"/>
              <a:gd name="T17" fmla="*/ 30 h 508"/>
              <a:gd name="T18" fmla="*/ 105 w 638"/>
              <a:gd name="T19" fmla="*/ 449 h 508"/>
              <a:gd name="T20" fmla="*/ 225 w 638"/>
              <a:gd name="T21" fmla="*/ 399 h 508"/>
              <a:gd name="T22" fmla="*/ 225 w 638"/>
              <a:gd name="T23" fmla="*/ 30 h 508"/>
              <a:gd name="T24" fmla="*/ 638 w 638"/>
              <a:gd name="T25" fmla="*/ 70 h 508"/>
              <a:gd name="T26" fmla="*/ 347 w 638"/>
              <a:gd name="T27" fmla="*/ 421 h 508"/>
              <a:gd name="T28" fmla="*/ 308 w 638"/>
              <a:gd name="T29" fmla="*/ 425 h 508"/>
              <a:gd name="T30" fmla="*/ 312 w 638"/>
              <a:gd name="T31" fmla="*/ 464 h 508"/>
              <a:gd name="T32" fmla="*/ 351 w 638"/>
              <a:gd name="T33" fmla="*/ 460 h 508"/>
              <a:gd name="T34" fmla="*/ 351 w 638"/>
              <a:gd name="T35" fmla="*/ 347 h 508"/>
              <a:gd name="T36" fmla="*/ 312 w 638"/>
              <a:gd name="T37" fmla="*/ 343 h 508"/>
              <a:gd name="T38" fmla="*/ 308 w 638"/>
              <a:gd name="T39" fmla="*/ 382 h 508"/>
              <a:gd name="T40" fmla="*/ 347 w 638"/>
              <a:gd name="T41" fmla="*/ 386 h 508"/>
              <a:gd name="T42" fmla="*/ 351 w 638"/>
              <a:gd name="T43" fmla="*/ 347 h 508"/>
              <a:gd name="T44" fmla="*/ 347 w 638"/>
              <a:gd name="T45" fmla="*/ 265 h 508"/>
              <a:gd name="T46" fmla="*/ 308 w 638"/>
              <a:gd name="T47" fmla="*/ 269 h 508"/>
              <a:gd name="T48" fmla="*/ 312 w 638"/>
              <a:gd name="T49" fmla="*/ 308 h 508"/>
              <a:gd name="T50" fmla="*/ 351 w 638"/>
              <a:gd name="T51" fmla="*/ 304 h 508"/>
              <a:gd name="T52" fmla="*/ 448 w 638"/>
              <a:gd name="T53" fmla="*/ 425 h 508"/>
              <a:gd name="T54" fmla="*/ 409 w 638"/>
              <a:gd name="T55" fmla="*/ 421 h 508"/>
              <a:gd name="T56" fmla="*/ 405 w 638"/>
              <a:gd name="T57" fmla="*/ 460 h 508"/>
              <a:gd name="T58" fmla="*/ 444 w 638"/>
              <a:gd name="T59" fmla="*/ 464 h 508"/>
              <a:gd name="T60" fmla="*/ 448 w 638"/>
              <a:gd name="T61" fmla="*/ 425 h 508"/>
              <a:gd name="T62" fmla="*/ 444 w 638"/>
              <a:gd name="T63" fmla="*/ 343 h 508"/>
              <a:gd name="T64" fmla="*/ 405 w 638"/>
              <a:gd name="T65" fmla="*/ 347 h 508"/>
              <a:gd name="T66" fmla="*/ 409 w 638"/>
              <a:gd name="T67" fmla="*/ 386 h 508"/>
              <a:gd name="T68" fmla="*/ 448 w 638"/>
              <a:gd name="T69" fmla="*/ 382 h 508"/>
              <a:gd name="T70" fmla="*/ 448 w 638"/>
              <a:gd name="T71" fmla="*/ 269 h 508"/>
              <a:gd name="T72" fmla="*/ 409 w 638"/>
              <a:gd name="T73" fmla="*/ 265 h 508"/>
              <a:gd name="T74" fmla="*/ 405 w 638"/>
              <a:gd name="T75" fmla="*/ 304 h 508"/>
              <a:gd name="T76" fmla="*/ 444 w 638"/>
              <a:gd name="T77" fmla="*/ 308 h 508"/>
              <a:gd name="T78" fmla="*/ 448 w 638"/>
              <a:gd name="T79" fmla="*/ 269 h 508"/>
              <a:gd name="T80" fmla="*/ 541 w 638"/>
              <a:gd name="T81" fmla="*/ 421 h 508"/>
              <a:gd name="T82" fmla="*/ 502 w 638"/>
              <a:gd name="T83" fmla="*/ 425 h 508"/>
              <a:gd name="T84" fmla="*/ 506 w 638"/>
              <a:gd name="T85" fmla="*/ 464 h 508"/>
              <a:gd name="T86" fmla="*/ 545 w 638"/>
              <a:gd name="T87" fmla="*/ 460 h 508"/>
              <a:gd name="T88" fmla="*/ 545 w 638"/>
              <a:gd name="T89" fmla="*/ 347 h 508"/>
              <a:gd name="T90" fmla="*/ 506 w 638"/>
              <a:gd name="T91" fmla="*/ 343 h 508"/>
              <a:gd name="T92" fmla="*/ 502 w 638"/>
              <a:gd name="T93" fmla="*/ 382 h 508"/>
              <a:gd name="T94" fmla="*/ 541 w 638"/>
              <a:gd name="T95" fmla="*/ 386 h 508"/>
              <a:gd name="T96" fmla="*/ 545 w 638"/>
              <a:gd name="T97" fmla="*/ 347 h 508"/>
              <a:gd name="T98" fmla="*/ 541 w 638"/>
              <a:gd name="T99" fmla="*/ 265 h 508"/>
              <a:gd name="T100" fmla="*/ 502 w 638"/>
              <a:gd name="T101" fmla="*/ 269 h 508"/>
              <a:gd name="T102" fmla="*/ 506 w 638"/>
              <a:gd name="T103" fmla="*/ 308 h 508"/>
              <a:gd name="T104" fmla="*/ 545 w 638"/>
              <a:gd name="T105" fmla="*/ 304 h 508"/>
              <a:gd name="T106" fmla="*/ 570 w 638"/>
              <a:gd name="T107" fmla="*/ 129 h 508"/>
              <a:gd name="T108" fmla="*/ 300 w 638"/>
              <a:gd name="T109" fmla="*/ 108 h 508"/>
              <a:gd name="T110" fmla="*/ 279 w 638"/>
              <a:gd name="T111" fmla="*/ 184 h 508"/>
              <a:gd name="T112" fmla="*/ 549 w 638"/>
              <a:gd name="T113" fmla="*/ 206 h 508"/>
              <a:gd name="T114" fmla="*/ 570 w 638"/>
              <a:gd name="T115" fmla="*/ 12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8" h="508">
                <a:moveTo>
                  <a:pt x="205" y="399"/>
                </a:moveTo>
                <a:cubicBezTo>
                  <a:pt x="205" y="416"/>
                  <a:pt x="192" y="429"/>
                  <a:pt x="175" y="429"/>
                </a:cubicBezTo>
                <a:cubicBezTo>
                  <a:pt x="105" y="429"/>
                  <a:pt x="105" y="429"/>
                  <a:pt x="105" y="429"/>
                </a:cubicBezTo>
                <a:cubicBezTo>
                  <a:pt x="88" y="429"/>
                  <a:pt x="75" y="416"/>
                  <a:pt x="75" y="399"/>
                </a:cubicBezTo>
                <a:cubicBezTo>
                  <a:pt x="75" y="30"/>
                  <a:pt x="75" y="30"/>
                  <a:pt x="75" y="30"/>
                </a:cubicBezTo>
                <a:cubicBezTo>
                  <a:pt x="75" y="13"/>
                  <a:pt x="88" y="0"/>
                  <a:pt x="105" y="0"/>
                </a:cubicBezTo>
                <a:cubicBezTo>
                  <a:pt x="175" y="0"/>
                  <a:pt x="175" y="0"/>
                  <a:pt x="175" y="0"/>
                </a:cubicBezTo>
                <a:cubicBezTo>
                  <a:pt x="192" y="0"/>
                  <a:pt x="205" y="13"/>
                  <a:pt x="205" y="30"/>
                </a:cubicBezTo>
                <a:lnTo>
                  <a:pt x="205" y="399"/>
                </a:lnTo>
                <a:close/>
                <a:moveTo>
                  <a:pt x="638" y="70"/>
                </a:moveTo>
                <a:cubicBezTo>
                  <a:pt x="638" y="467"/>
                  <a:pt x="638" y="467"/>
                  <a:pt x="638" y="467"/>
                </a:cubicBezTo>
                <a:cubicBezTo>
                  <a:pt x="638" y="489"/>
                  <a:pt x="619" y="508"/>
                  <a:pt x="597" y="508"/>
                </a:cubicBezTo>
                <a:cubicBezTo>
                  <a:pt x="40" y="508"/>
                  <a:pt x="40" y="508"/>
                  <a:pt x="40" y="508"/>
                </a:cubicBezTo>
                <a:cubicBezTo>
                  <a:pt x="18" y="508"/>
                  <a:pt x="0" y="489"/>
                  <a:pt x="0" y="467"/>
                </a:cubicBezTo>
                <a:cubicBezTo>
                  <a:pt x="0" y="70"/>
                  <a:pt x="0" y="70"/>
                  <a:pt x="0" y="70"/>
                </a:cubicBezTo>
                <a:cubicBezTo>
                  <a:pt x="0" y="48"/>
                  <a:pt x="18" y="30"/>
                  <a:pt x="40" y="30"/>
                </a:cubicBezTo>
                <a:cubicBezTo>
                  <a:pt x="55" y="30"/>
                  <a:pt x="55" y="30"/>
                  <a:pt x="55" y="30"/>
                </a:cubicBezTo>
                <a:cubicBezTo>
                  <a:pt x="55" y="30"/>
                  <a:pt x="55" y="30"/>
                  <a:pt x="55" y="30"/>
                </a:cubicBezTo>
                <a:cubicBezTo>
                  <a:pt x="55" y="399"/>
                  <a:pt x="55" y="399"/>
                  <a:pt x="55" y="399"/>
                </a:cubicBezTo>
                <a:cubicBezTo>
                  <a:pt x="55" y="427"/>
                  <a:pt x="77" y="449"/>
                  <a:pt x="105" y="449"/>
                </a:cubicBezTo>
                <a:cubicBezTo>
                  <a:pt x="175" y="449"/>
                  <a:pt x="175" y="449"/>
                  <a:pt x="175" y="449"/>
                </a:cubicBezTo>
                <a:cubicBezTo>
                  <a:pt x="203" y="449"/>
                  <a:pt x="225" y="427"/>
                  <a:pt x="225" y="399"/>
                </a:cubicBezTo>
                <a:cubicBezTo>
                  <a:pt x="225" y="30"/>
                  <a:pt x="225" y="30"/>
                  <a:pt x="225" y="30"/>
                </a:cubicBezTo>
                <a:cubicBezTo>
                  <a:pt x="225" y="30"/>
                  <a:pt x="225" y="30"/>
                  <a:pt x="225" y="30"/>
                </a:cubicBezTo>
                <a:cubicBezTo>
                  <a:pt x="597" y="30"/>
                  <a:pt x="597" y="30"/>
                  <a:pt x="597" y="30"/>
                </a:cubicBezTo>
                <a:cubicBezTo>
                  <a:pt x="619" y="30"/>
                  <a:pt x="638" y="48"/>
                  <a:pt x="638" y="70"/>
                </a:cubicBezTo>
                <a:close/>
                <a:moveTo>
                  <a:pt x="351" y="425"/>
                </a:moveTo>
                <a:cubicBezTo>
                  <a:pt x="351" y="422"/>
                  <a:pt x="350" y="421"/>
                  <a:pt x="347" y="421"/>
                </a:cubicBezTo>
                <a:cubicBezTo>
                  <a:pt x="312" y="421"/>
                  <a:pt x="312" y="421"/>
                  <a:pt x="312" y="421"/>
                </a:cubicBezTo>
                <a:cubicBezTo>
                  <a:pt x="310" y="421"/>
                  <a:pt x="308" y="422"/>
                  <a:pt x="308" y="425"/>
                </a:cubicBezTo>
                <a:cubicBezTo>
                  <a:pt x="308" y="460"/>
                  <a:pt x="308" y="460"/>
                  <a:pt x="308" y="460"/>
                </a:cubicBezTo>
                <a:cubicBezTo>
                  <a:pt x="308" y="462"/>
                  <a:pt x="310" y="464"/>
                  <a:pt x="312" y="464"/>
                </a:cubicBezTo>
                <a:cubicBezTo>
                  <a:pt x="347" y="464"/>
                  <a:pt x="347" y="464"/>
                  <a:pt x="347" y="464"/>
                </a:cubicBezTo>
                <a:cubicBezTo>
                  <a:pt x="350" y="464"/>
                  <a:pt x="351" y="462"/>
                  <a:pt x="351" y="460"/>
                </a:cubicBezTo>
                <a:lnTo>
                  <a:pt x="351" y="425"/>
                </a:lnTo>
                <a:close/>
                <a:moveTo>
                  <a:pt x="351" y="347"/>
                </a:moveTo>
                <a:cubicBezTo>
                  <a:pt x="351" y="344"/>
                  <a:pt x="350" y="343"/>
                  <a:pt x="347" y="343"/>
                </a:cubicBezTo>
                <a:cubicBezTo>
                  <a:pt x="312" y="343"/>
                  <a:pt x="312" y="343"/>
                  <a:pt x="312" y="343"/>
                </a:cubicBezTo>
                <a:cubicBezTo>
                  <a:pt x="310" y="343"/>
                  <a:pt x="308" y="344"/>
                  <a:pt x="308" y="347"/>
                </a:cubicBezTo>
                <a:cubicBezTo>
                  <a:pt x="308" y="382"/>
                  <a:pt x="308" y="382"/>
                  <a:pt x="308" y="382"/>
                </a:cubicBezTo>
                <a:cubicBezTo>
                  <a:pt x="308" y="384"/>
                  <a:pt x="310" y="386"/>
                  <a:pt x="312" y="386"/>
                </a:cubicBezTo>
                <a:cubicBezTo>
                  <a:pt x="347" y="386"/>
                  <a:pt x="347" y="386"/>
                  <a:pt x="347" y="386"/>
                </a:cubicBezTo>
                <a:cubicBezTo>
                  <a:pt x="350" y="386"/>
                  <a:pt x="351" y="384"/>
                  <a:pt x="351" y="382"/>
                </a:cubicBezTo>
                <a:lnTo>
                  <a:pt x="351" y="347"/>
                </a:lnTo>
                <a:close/>
                <a:moveTo>
                  <a:pt x="351" y="269"/>
                </a:moveTo>
                <a:cubicBezTo>
                  <a:pt x="351" y="266"/>
                  <a:pt x="350" y="265"/>
                  <a:pt x="347" y="265"/>
                </a:cubicBezTo>
                <a:cubicBezTo>
                  <a:pt x="312" y="265"/>
                  <a:pt x="312" y="265"/>
                  <a:pt x="312" y="265"/>
                </a:cubicBezTo>
                <a:cubicBezTo>
                  <a:pt x="310" y="265"/>
                  <a:pt x="308" y="266"/>
                  <a:pt x="308" y="269"/>
                </a:cubicBezTo>
                <a:cubicBezTo>
                  <a:pt x="308" y="304"/>
                  <a:pt x="308" y="304"/>
                  <a:pt x="308" y="304"/>
                </a:cubicBezTo>
                <a:cubicBezTo>
                  <a:pt x="308" y="306"/>
                  <a:pt x="310" y="308"/>
                  <a:pt x="312" y="308"/>
                </a:cubicBezTo>
                <a:cubicBezTo>
                  <a:pt x="347" y="308"/>
                  <a:pt x="347" y="308"/>
                  <a:pt x="347" y="308"/>
                </a:cubicBezTo>
                <a:cubicBezTo>
                  <a:pt x="350" y="308"/>
                  <a:pt x="351" y="306"/>
                  <a:pt x="351" y="304"/>
                </a:cubicBezTo>
                <a:lnTo>
                  <a:pt x="351" y="269"/>
                </a:lnTo>
                <a:close/>
                <a:moveTo>
                  <a:pt x="448" y="425"/>
                </a:moveTo>
                <a:cubicBezTo>
                  <a:pt x="448" y="422"/>
                  <a:pt x="446" y="421"/>
                  <a:pt x="444" y="421"/>
                </a:cubicBezTo>
                <a:cubicBezTo>
                  <a:pt x="409" y="421"/>
                  <a:pt x="409" y="421"/>
                  <a:pt x="409" y="421"/>
                </a:cubicBezTo>
                <a:cubicBezTo>
                  <a:pt x="407" y="421"/>
                  <a:pt x="405" y="422"/>
                  <a:pt x="405" y="425"/>
                </a:cubicBezTo>
                <a:cubicBezTo>
                  <a:pt x="405" y="460"/>
                  <a:pt x="405" y="460"/>
                  <a:pt x="405" y="460"/>
                </a:cubicBezTo>
                <a:cubicBezTo>
                  <a:pt x="405" y="462"/>
                  <a:pt x="407" y="464"/>
                  <a:pt x="409" y="464"/>
                </a:cubicBezTo>
                <a:cubicBezTo>
                  <a:pt x="444" y="464"/>
                  <a:pt x="444" y="464"/>
                  <a:pt x="444" y="464"/>
                </a:cubicBezTo>
                <a:cubicBezTo>
                  <a:pt x="446" y="464"/>
                  <a:pt x="448" y="462"/>
                  <a:pt x="448" y="460"/>
                </a:cubicBezTo>
                <a:lnTo>
                  <a:pt x="448" y="425"/>
                </a:lnTo>
                <a:close/>
                <a:moveTo>
                  <a:pt x="448" y="347"/>
                </a:moveTo>
                <a:cubicBezTo>
                  <a:pt x="448" y="344"/>
                  <a:pt x="446" y="343"/>
                  <a:pt x="444" y="343"/>
                </a:cubicBezTo>
                <a:cubicBezTo>
                  <a:pt x="409" y="343"/>
                  <a:pt x="409" y="343"/>
                  <a:pt x="409" y="343"/>
                </a:cubicBezTo>
                <a:cubicBezTo>
                  <a:pt x="407" y="343"/>
                  <a:pt x="405" y="344"/>
                  <a:pt x="405" y="347"/>
                </a:cubicBezTo>
                <a:cubicBezTo>
                  <a:pt x="405" y="382"/>
                  <a:pt x="405" y="382"/>
                  <a:pt x="405" y="382"/>
                </a:cubicBezTo>
                <a:cubicBezTo>
                  <a:pt x="405" y="384"/>
                  <a:pt x="407" y="386"/>
                  <a:pt x="409" y="386"/>
                </a:cubicBezTo>
                <a:cubicBezTo>
                  <a:pt x="444" y="386"/>
                  <a:pt x="444" y="386"/>
                  <a:pt x="444" y="386"/>
                </a:cubicBezTo>
                <a:cubicBezTo>
                  <a:pt x="446" y="386"/>
                  <a:pt x="448" y="384"/>
                  <a:pt x="448" y="382"/>
                </a:cubicBezTo>
                <a:lnTo>
                  <a:pt x="448" y="347"/>
                </a:lnTo>
                <a:close/>
                <a:moveTo>
                  <a:pt x="448" y="269"/>
                </a:moveTo>
                <a:cubicBezTo>
                  <a:pt x="448" y="266"/>
                  <a:pt x="446" y="265"/>
                  <a:pt x="444" y="265"/>
                </a:cubicBezTo>
                <a:cubicBezTo>
                  <a:pt x="409" y="265"/>
                  <a:pt x="409" y="265"/>
                  <a:pt x="409" y="265"/>
                </a:cubicBezTo>
                <a:cubicBezTo>
                  <a:pt x="407" y="265"/>
                  <a:pt x="405" y="266"/>
                  <a:pt x="405" y="269"/>
                </a:cubicBezTo>
                <a:cubicBezTo>
                  <a:pt x="405" y="304"/>
                  <a:pt x="405" y="304"/>
                  <a:pt x="405" y="304"/>
                </a:cubicBezTo>
                <a:cubicBezTo>
                  <a:pt x="405" y="306"/>
                  <a:pt x="407" y="308"/>
                  <a:pt x="409" y="308"/>
                </a:cubicBezTo>
                <a:cubicBezTo>
                  <a:pt x="444" y="308"/>
                  <a:pt x="444" y="308"/>
                  <a:pt x="444" y="308"/>
                </a:cubicBezTo>
                <a:cubicBezTo>
                  <a:pt x="446" y="308"/>
                  <a:pt x="448" y="306"/>
                  <a:pt x="448" y="304"/>
                </a:cubicBezTo>
                <a:lnTo>
                  <a:pt x="448" y="269"/>
                </a:lnTo>
                <a:close/>
                <a:moveTo>
                  <a:pt x="545" y="425"/>
                </a:moveTo>
                <a:cubicBezTo>
                  <a:pt x="545" y="422"/>
                  <a:pt x="543" y="421"/>
                  <a:pt x="541" y="421"/>
                </a:cubicBezTo>
                <a:cubicBezTo>
                  <a:pt x="506" y="421"/>
                  <a:pt x="506" y="421"/>
                  <a:pt x="506" y="421"/>
                </a:cubicBezTo>
                <a:cubicBezTo>
                  <a:pt x="503" y="421"/>
                  <a:pt x="502" y="422"/>
                  <a:pt x="502" y="425"/>
                </a:cubicBezTo>
                <a:cubicBezTo>
                  <a:pt x="502" y="460"/>
                  <a:pt x="502" y="460"/>
                  <a:pt x="502" y="460"/>
                </a:cubicBezTo>
                <a:cubicBezTo>
                  <a:pt x="502" y="462"/>
                  <a:pt x="503" y="464"/>
                  <a:pt x="506" y="464"/>
                </a:cubicBezTo>
                <a:cubicBezTo>
                  <a:pt x="541" y="464"/>
                  <a:pt x="541" y="464"/>
                  <a:pt x="541" y="464"/>
                </a:cubicBezTo>
                <a:cubicBezTo>
                  <a:pt x="543" y="464"/>
                  <a:pt x="545" y="462"/>
                  <a:pt x="545" y="460"/>
                </a:cubicBezTo>
                <a:lnTo>
                  <a:pt x="545" y="425"/>
                </a:lnTo>
                <a:close/>
                <a:moveTo>
                  <a:pt x="545" y="347"/>
                </a:moveTo>
                <a:cubicBezTo>
                  <a:pt x="545" y="344"/>
                  <a:pt x="543" y="343"/>
                  <a:pt x="541" y="343"/>
                </a:cubicBezTo>
                <a:cubicBezTo>
                  <a:pt x="506" y="343"/>
                  <a:pt x="506" y="343"/>
                  <a:pt x="506" y="343"/>
                </a:cubicBezTo>
                <a:cubicBezTo>
                  <a:pt x="503" y="343"/>
                  <a:pt x="502" y="344"/>
                  <a:pt x="502" y="347"/>
                </a:cubicBezTo>
                <a:cubicBezTo>
                  <a:pt x="502" y="382"/>
                  <a:pt x="502" y="382"/>
                  <a:pt x="502" y="382"/>
                </a:cubicBezTo>
                <a:cubicBezTo>
                  <a:pt x="502" y="384"/>
                  <a:pt x="503" y="386"/>
                  <a:pt x="506" y="386"/>
                </a:cubicBezTo>
                <a:cubicBezTo>
                  <a:pt x="541" y="386"/>
                  <a:pt x="541" y="386"/>
                  <a:pt x="541" y="386"/>
                </a:cubicBezTo>
                <a:cubicBezTo>
                  <a:pt x="543" y="386"/>
                  <a:pt x="545" y="384"/>
                  <a:pt x="545" y="382"/>
                </a:cubicBezTo>
                <a:lnTo>
                  <a:pt x="545" y="347"/>
                </a:lnTo>
                <a:close/>
                <a:moveTo>
                  <a:pt x="545" y="269"/>
                </a:moveTo>
                <a:cubicBezTo>
                  <a:pt x="545" y="266"/>
                  <a:pt x="543" y="265"/>
                  <a:pt x="541" y="265"/>
                </a:cubicBezTo>
                <a:cubicBezTo>
                  <a:pt x="506" y="265"/>
                  <a:pt x="506" y="265"/>
                  <a:pt x="506" y="265"/>
                </a:cubicBezTo>
                <a:cubicBezTo>
                  <a:pt x="503" y="265"/>
                  <a:pt x="502" y="266"/>
                  <a:pt x="502" y="269"/>
                </a:cubicBezTo>
                <a:cubicBezTo>
                  <a:pt x="502" y="304"/>
                  <a:pt x="502" y="304"/>
                  <a:pt x="502" y="304"/>
                </a:cubicBezTo>
                <a:cubicBezTo>
                  <a:pt x="502" y="306"/>
                  <a:pt x="503" y="308"/>
                  <a:pt x="506" y="308"/>
                </a:cubicBezTo>
                <a:cubicBezTo>
                  <a:pt x="541" y="308"/>
                  <a:pt x="541" y="308"/>
                  <a:pt x="541" y="308"/>
                </a:cubicBezTo>
                <a:cubicBezTo>
                  <a:pt x="543" y="308"/>
                  <a:pt x="545" y="306"/>
                  <a:pt x="545" y="304"/>
                </a:cubicBezTo>
                <a:lnTo>
                  <a:pt x="545" y="269"/>
                </a:lnTo>
                <a:close/>
                <a:moveTo>
                  <a:pt x="570" y="129"/>
                </a:moveTo>
                <a:cubicBezTo>
                  <a:pt x="570" y="117"/>
                  <a:pt x="561" y="108"/>
                  <a:pt x="549" y="108"/>
                </a:cubicBezTo>
                <a:cubicBezTo>
                  <a:pt x="300" y="108"/>
                  <a:pt x="300" y="108"/>
                  <a:pt x="300" y="108"/>
                </a:cubicBezTo>
                <a:cubicBezTo>
                  <a:pt x="288" y="108"/>
                  <a:pt x="279" y="117"/>
                  <a:pt x="279" y="129"/>
                </a:cubicBezTo>
                <a:cubicBezTo>
                  <a:pt x="279" y="184"/>
                  <a:pt x="279" y="184"/>
                  <a:pt x="279" y="184"/>
                </a:cubicBezTo>
                <a:cubicBezTo>
                  <a:pt x="279" y="196"/>
                  <a:pt x="288" y="206"/>
                  <a:pt x="300" y="206"/>
                </a:cubicBezTo>
                <a:cubicBezTo>
                  <a:pt x="549" y="206"/>
                  <a:pt x="549" y="206"/>
                  <a:pt x="549" y="206"/>
                </a:cubicBezTo>
                <a:cubicBezTo>
                  <a:pt x="561" y="206"/>
                  <a:pt x="570" y="196"/>
                  <a:pt x="570" y="184"/>
                </a:cubicBezTo>
                <a:lnTo>
                  <a:pt x="570" y="129"/>
                </a:lnTo>
                <a:close/>
              </a:path>
            </a:pathLst>
          </a:custGeom>
          <a:solidFill>
            <a:srgbClr val="478CB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29">
            <a:extLst>
              <a:ext uri="{FF2B5EF4-FFF2-40B4-BE49-F238E27FC236}">
                <a16:creationId xmlns:a16="http://schemas.microsoft.com/office/drawing/2014/main" id="{EB21BDF0-7027-0AA6-F29A-1E29C2261FF9}"/>
              </a:ext>
            </a:extLst>
          </p:cNvPr>
          <p:cNvSpPr>
            <a:spLocks noChangeAspect="1" noEditPoints="1"/>
          </p:cNvSpPr>
          <p:nvPr/>
        </p:nvSpPr>
        <p:spPr bwMode="auto">
          <a:xfrm>
            <a:off x="4188145" y="1956067"/>
            <a:ext cx="815926" cy="532001"/>
          </a:xfrm>
          <a:custGeom>
            <a:avLst/>
            <a:gdLst>
              <a:gd name="T0" fmla="*/ 241 w 241"/>
              <a:gd name="T1" fmla="*/ 138 h 157"/>
              <a:gd name="T2" fmla="*/ 241 w 241"/>
              <a:gd name="T3" fmla="*/ 148 h 157"/>
              <a:gd name="T4" fmla="*/ 232 w 241"/>
              <a:gd name="T5" fmla="*/ 157 h 157"/>
              <a:gd name="T6" fmla="*/ 9 w 241"/>
              <a:gd name="T7" fmla="*/ 157 h 157"/>
              <a:gd name="T8" fmla="*/ 0 w 241"/>
              <a:gd name="T9" fmla="*/ 148 h 157"/>
              <a:gd name="T10" fmla="*/ 0 w 241"/>
              <a:gd name="T11" fmla="*/ 138 h 157"/>
              <a:gd name="T12" fmla="*/ 98 w 241"/>
              <a:gd name="T13" fmla="*/ 138 h 157"/>
              <a:gd name="T14" fmla="*/ 99 w 241"/>
              <a:gd name="T15" fmla="*/ 142 h 157"/>
              <a:gd name="T16" fmla="*/ 102 w 241"/>
              <a:gd name="T17" fmla="*/ 145 h 157"/>
              <a:gd name="T18" fmla="*/ 139 w 241"/>
              <a:gd name="T19" fmla="*/ 145 h 157"/>
              <a:gd name="T20" fmla="*/ 142 w 241"/>
              <a:gd name="T21" fmla="*/ 142 h 157"/>
              <a:gd name="T22" fmla="*/ 143 w 241"/>
              <a:gd name="T23" fmla="*/ 138 h 157"/>
              <a:gd name="T24" fmla="*/ 241 w 241"/>
              <a:gd name="T25" fmla="*/ 138 h 157"/>
              <a:gd name="T26" fmla="*/ 219 w 241"/>
              <a:gd name="T27" fmla="*/ 9 h 157"/>
              <a:gd name="T28" fmla="*/ 219 w 241"/>
              <a:gd name="T29" fmla="*/ 131 h 157"/>
              <a:gd name="T30" fmla="*/ 22 w 241"/>
              <a:gd name="T31" fmla="*/ 131 h 157"/>
              <a:gd name="T32" fmla="*/ 22 w 241"/>
              <a:gd name="T33" fmla="*/ 9 h 157"/>
              <a:gd name="T34" fmla="*/ 31 w 241"/>
              <a:gd name="T35" fmla="*/ 0 h 157"/>
              <a:gd name="T36" fmla="*/ 210 w 241"/>
              <a:gd name="T37" fmla="*/ 0 h 157"/>
              <a:gd name="T38" fmla="*/ 219 w 241"/>
              <a:gd name="T39" fmla="*/ 9 h 157"/>
              <a:gd name="T40" fmla="*/ 206 w 241"/>
              <a:gd name="T41" fmla="*/ 116 h 157"/>
              <a:gd name="T42" fmla="*/ 206 w 241"/>
              <a:gd name="T43" fmla="*/ 16 h 157"/>
              <a:gd name="T44" fmla="*/ 205 w 241"/>
              <a:gd name="T45" fmla="*/ 15 h 157"/>
              <a:gd name="T46" fmla="*/ 36 w 241"/>
              <a:gd name="T47" fmla="*/ 15 h 157"/>
              <a:gd name="T48" fmla="*/ 36 w 241"/>
              <a:gd name="T49" fmla="*/ 16 h 157"/>
              <a:gd name="T50" fmla="*/ 36 w 241"/>
              <a:gd name="T51" fmla="*/ 116 h 157"/>
              <a:gd name="T52" fmla="*/ 206 w 241"/>
              <a:gd name="T53"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57">
                <a:moveTo>
                  <a:pt x="241" y="138"/>
                </a:moveTo>
                <a:cubicBezTo>
                  <a:pt x="241" y="148"/>
                  <a:pt x="241" y="148"/>
                  <a:pt x="241" y="148"/>
                </a:cubicBezTo>
                <a:cubicBezTo>
                  <a:pt x="241" y="153"/>
                  <a:pt x="237" y="157"/>
                  <a:pt x="232" y="157"/>
                </a:cubicBezTo>
                <a:cubicBezTo>
                  <a:pt x="9" y="157"/>
                  <a:pt x="9" y="157"/>
                  <a:pt x="9" y="157"/>
                </a:cubicBezTo>
                <a:cubicBezTo>
                  <a:pt x="4" y="157"/>
                  <a:pt x="0" y="153"/>
                  <a:pt x="0" y="148"/>
                </a:cubicBezTo>
                <a:cubicBezTo>
                  <a:pt x="0" y="138"/>
                  <a:pt x="0" y="138"/>
                  <a:pt x="0" y="138"/>
                </a:cubicBezTo>
                <a:cubicBezTo>
                  <a:pt x="98" y="138"/>
                  <a:pt x="98" y="138"/>
                  <a:pt x="98" y="138"/>
                </a:cubicBezTo>
                <a:cubicBezTo>
                  <a:pt x="99" y="139"/>
                  <a:pt x="99" y="141"/>
                  <a:pt x="99" y="142"/>
                </a:cubicBezTo>
                <a:cubicBezTo>
                  <a:pt x="100" y="144"/>
                  <a:pt x="100" y="145"/>
                  <a:pt x="102" y="145"/>
                </a:cubicBezTo>
                <a:cubicBezTo>
                  <a:pt x="139" y="145"/>
                  <a:pt x="139" y="145"/>
                  <a:pt x="139" y="145"/>
                </a:cubicBezTo>
                <a:cubicBezTo>
                  <a:pt x="141" y="145"/>
                  <a:pt x="141" y="144"/>
                  <a:pt x="142" y="142"/>
                </a:cubicBezTo>
                <a:cubicBezTo>
                  <a:pt x="142" y="141"/>
                  <a:pt x="142" y="139"/>
                  <a:pt x="143" y="138"/>
                </a:cubicBezTo>
                <a:lnTo>
                  <a:pt x="241" y="138"/>
                </a:lnTo>
                <a:close/>
                <a:moveTo>
                  <a:pt x="219" y="9"/>
                </a:moveTo>
                <a:cubicBezTo>
                  <a:pt x="219" y="131"/>
                  <a:pt x="219" y="131"/>
                  <a:pt x="219" y="131"/>
                </a:cubicBezTo>
                <a:cubicBezTo>
                  <a:pt x="22" y="131"/>
                  <a:pt x="22" y="131"/>
                  <a:pt x="22" y="131"/>
                </a:cubicBezTo>
                <a:cubicBezTo>
                  <a:pt x="22" y="9"/>
                  <a:pt x="22" y="9"/>
                  <a:pt x="22" y="9"/>
                </a:cubicBezTo>
                <a:cubicBezTo>
                  <a:pt x="22" y="4"/>
                  <a:pt x="26" y="0"/>
                  <a:pt x="31" y="0"/>
                </a:cubicBezTo>
                <a:cubicBezTo>
                  <a:pt x="210" y="0"/>
                  <a:pt x="210" y="0"/>
                  <a:pt x="210" y="0"/>
                </a:cubicBezTo>
                <a:cubicBezTo>
                  <a:pt x="215" y="0"/>
                  <a:pt x="219" y="4"/>
                  <a:pt x="219" y="9"/>
                </a:cubicBezTo>
                <a:close/>
                <a:moveTo>
                  <a:pt x="206" y="116"/>
                </a:moveTo>
                <a:cubicBezTo>
                  <a:pt x="206" y="16"/>
                  <a:pt x="206" y="16"/>
                  <a:pt x="206" y="16"/>
                </a:cubicBezTo>
                <a:cubicBezTo>
                  <a:pt x="206" y="15"/>
                  <a:pt x="205" y="15"/>
                  <a:pt x="205" y="15"/>
                </a:cubicBezTo>
                <a:cubicBezTo>
                  <a:pt x="36" y="15"/>
                  <a:pt x="36" y="15"/>
                  <a:pt x="36" y="15"/>
                </a:cubicBezTo>
                <a:cubicBezTo>
                  <a:pt x="36" y="15"/>
                  <a:pt x="36" y="15"/>
                  <a:pt x="36" y="16"/>
                </a:cubicBezTo>
                <a:cubicBezTo>
                  <a:pt x="36" y="116"/>
                  <a:pt x="36" y="116"/>
                  <a:pt x="36" y="116"/>
                </a:cubicBezTo>
                <a:lnTo>
                  <a:pt x="206" y="116"/>
                </a:lnTo>
                <a:close/>
              </a:path>
            </a:pathLst>
          </a:custGeom>
          <a:solidFill>
            <a:srgbClr val="478CB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0">
            <a:extLst>
              <a:ext uri="{FF2B5EF4-FFF2-40B4-BE49-F238E27FC236}">
                <a16:creationId xmlns:a16="http://schemas.microsoft.com/office/drawing/2014/main" id="{A3654D94-41CE-2BB6-8990-00390BEFE2FB}"/>
              </a:ext>
            </a:extLst>
          </p:cNvPr>
          <p:cNvSpPr>
            <a:spLocks noEditPoints="1"/>
          </p:cNvSpPr>
          <p:nvPr/>
        </p:nvSpPr>
        <p:spPr bwMode="auto">
          <a:xfrm>
            <a:off x="5730346" y="2000254"/>
            <a:ext cx="920241" cy="487814"/>
          </a:xfrm>
          <a:custGeom>
            <a:avLst/>
            <a:gdLst>
              <a:gd name="T0" fmla="*/ 118 w 439"/>
              <a:gd name="T1" fmla="*/ 0 h 388"/>
              <a:gd name="T2" fmla="*/ 106 w 439"/>
              <a:gd name="T3" fmla="*/ 5 h 388"/>
              <a:gd name="T4" fmla="*/ 33 w 439"/>
              <a:gd name="T5" fmla="*/ 72 h 388"/>
              <a:gd name="T6" fmla="*/ 26 w 439"/>
              <a:gd name="T7" fmla="*/ 83 h 388"/>
              <a:gd name="T8" fmla="*/ 1 w 439"/>
              <a:gd name="T9" fmla="*/ 165 h 388"/>
              <a:gd name="T10" fmla="*/ 0 w 439"/>
              <a:gd name="T11" fmla="*/ 168 h 388"/>
              <a:gd name="T12" fmla="*/ 27 w 439"/>
              <a:gd name="T13" fmla="*/ 168 h 388"/>
              <a:gd name="T14" fmla="*/ 27 w 439"/>
              <a:gd name="T15" fmla="*/ 388 h 388"/>
              <a:gd name="T16" fmla="*/ 33 w 439"/>
              <a:gd name="T17" fmla="*/ 388 h 388"/>
              <a:gd name="T18" fmla="*/ 331 w 439"/>
              <a:gd name="T19" fmla="*/ 388 h 388"/>
              <a:gd name="T20" fmla="*/ 340 w 439"/>
              <a:gd name="T21" fmla="*/ 383 h 388"/>
              <a:gd name="T22" fmla="*/ 410 w 439"/>
              <a:gd name="T23" fmla="*/ 307 h 388"/>
              <a:gd name="T24" fmla="*/ 414 w 439"/>
              <a:gd name="T25" fmla="*/ 295 h 388"/>
              <a:gd name="T26" fmla="*/ 414 w 439"/>
              <a:gd name="T27" fmla="*/ 104 h 388"/>
              <a:gd name="T28" fmla="*/ 418 w 439"/>
              <a:gd name="T29" fmla="*/ 94 h 388"/>
              <a:gd name="T30" fmla="*/ 437 w 439"/>
              <a:gd name="T31" fmla="*/ 72 h 388"/>
              <a:gd name="T32" fmla="*/ 438 w 439"/>
              <a:gd name="T33" fmla="*/ 64 h 388"/>
              <a:gd name="T34" fmla="*/ 416 w 439"/>
              <a:gd name="T35" fmla="*/ 6 h 388"/>
              <a:gd name="T36" fmla="*/ 408 w 439"/>
              <a:gd name="T37" fmla="*/ 0 h 388"/>
              <a:gd name="T38" fmla="*/ 118 w 439"/>
              <a:gd name="T39" fmla="*/ 0 h 388"/>
              <a:gd name="T40" fmla="*/ 369 w 439"/>
              <a:gd name="T41" fmla="*/ 123 h 388"/>
              <a:gd name="T42" fmla="*/ 363 w 439"/>
              <a:gd name="T43" fmla="*/ 130 h 388"/>
              <a:gd name="T44" fmla="*/ 342 w 439"/>
              <a:gd name="T45" fmla="*/ 96 h 388"/>
              <a:gd name="T46" fmla="*/ 407 w 439"/>
              <a:gd name="T47" fmla="*/ 33 h 388"/>
              <a:gd name="T48" fmla="*/ 417 w 439"/>
              <a:gd name="T49" fmla="*/ 60 h 388"/>
              <a:gd name="T50" fmla="*/ 415 w 439"/>
              <a:gd name="T51" fmla="*/ 69 h 388"/>
              <a:gd name="T52" fmla="*/ 369 w 439"/>
              <a:gd name="T53" fmla="*/ 123 h 388"/>
              <a:gd name="T54" fmla="*/ 338 w 439"/>
              <a:gd name="T55" fmla="*/ 123 h 388"/>
              <a:gd name="T56" fmla="*/ 361 w 439"/>
              <a:gd name="T57" fmla="*/ 161 h 388"/>
              <a:gd name="T58" fmla="*/ 393 w 439"/>
              <a:gd name="T59" fmla="*/ 124 h 388"/>
              <a:gd name="T60" fmla="*/ 393 w 439"/>
              <a:gd name="T61" fmla="*/ 128 h 388"/>
              <a:gd name="T62" fmla="*/ 393 w 439"/>
              <a:gd name="T63" fmla="*/ 291 h 388"/>
              <a:gd name="T64" fmla="*/ 390 w 439"/>
              <a:gd name="T65" fmla="*/ 298 h 388"/>
              <a:gd name="T66" fmla="*/ 341 w 439"/>
              <a:gd name="T67" fmla="*/ 352 h 388"/>
              <a:gd name="T68" fmla="*/ 338 w 439"/>
              <a:gd name="T69" fmla="*/ 355 h 388"/>
              <a:gd name="T70" fmla="*/ 338 w 439"/>
              <a:gd name="T71" fmla="*/ 123 h 388"/>
              <a:gd name="T72" fmla="*/ 48 w 439"/>
              <a:gd name="T73" fmla="*/ 168 h 388"/>
              <a:gd name="T74" fmla="*/ 56 w 439"/>
              <a:gd name="T75" fmla="*/ 168 h 388"/>
              <a:gd name="T76" fmla="*/ 302 w 439"/>
              <a:gd name="T77" fmla="*/ 168 h 388"/>
              <a:gd name="T78" fmla="*/ 310 w 439"/>
              <a:gd name="T79" fmla="*/ 162 h 388"/>
              <a:gd name="T80" fmla="*/ 315 w 439"/>
              <a:gd name="T81" fmla="*/ 144 h 388"/>
              <a:gd name="T82" fmla="*/ 315 w 439"/>
              <a:gd name="T83" fmla="*/ 144 h 388"/>
              <a:gd name="T84" fmla="*/ 315 w 439"/>
              <a:gd name="T85" fmla="*/ 365 h 388"/>
              <a:gd name="T86" fmla="*/ 48 w 439"/>
              <a:gd name="T87" fmla="*/ 365 h 388"/>
              <a:gd name="T88" fmla="*/ 48 w 439"/>
              <a:gd name="T89" fmla="*/ 168 h 388"/>
              <a:gd name="T90" fmla="*/ 25 w 439"/>
              <a:gd name="T91" fmla="*/ 149 h 388"/>
              <a:gd name="T92" fmla="*/ 38 w 439"/>
              <a:gd name="T93" fmla="*/ 105 h 388"/>
              <a:gd name="T94" fmla="*/ 46 w 439"/>
              <a:gd name="T95" fmla="*/ 99 h 388"/>
              <a:gd name="T96" fmla="*/ 299 w 439"/>
              <a:gd name="T97" fmla="*/ 100 h 388"/>
              <a:gd name="T98" fmla="*/ 306 w 439"/>
              <a:gd name="T99" fmla="*/ 100 h 388"/>
              <a:gd name="T100" fmla="*/ 305 w 439"/>
              <a:gd name="T101" fmla="*/ 105 h 388"/>
              <a:gd name="T102" fmla="*/ 296 w 439"/>
              <a:gd name="T103" fmla="*/ 143 h 388"/>
              <a:gd name="T104" fmla="*/ 287 w 439"/>
              <a:gd name="T105" fmla="*/ 150 h 388"/>
              <a:gd name="T106" fmla="*/ 31 w 439"/>
              <a:gd name="T107" fmla="*/ 149 h 388"/>
              <a:gd name="T108" fmla="*/ 25 w 439"/>
              <a:gd name="T109" fmla="*/ 1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 h="388">
                <a:moveTo>
                  <a:pt x="118" y="0"/>
                </a:moveTo>
                <a:cubicBezTo>
                  <a:pt x="114" y="1"/>
                  <a:pt x="109" y="2"/>
                  <a:pt x="106" y="5"/>
                </a:cubicBezTo>
                <a:cubicBezTo>
                  <a:pt x="81" y="27"/>
                  <a:pt x="57" y="49"/>
                  <a:pt x="33" y="72"/>
                </a:cubicBezTo>
                <a:cubicBezTo>
                  <a:pt x="30" y="75"/>
                  <a:pt x="27" y="79"/>
                  <a:pt x="26" y="83"/>
                </a:cubicBezTo>
                <a:cubicBezTo>
                  <a:pt x="17" y="110"/>
                  <a:pt x="9" y="138"/>
                  <a:pt x="1" y="165"/>
                </a:cubicBezTo>
                <a:cubicBezTo>
                  <a:pt x="0" y="166"/>
                  <a:pt x="0" y="167"/>
                  <a:pt x="0" y="168"/>
                </a:cubicBezTo>
                <a:cubicBezTo>
                  <a:pt x="9" y="168"/>
                  <a:pt x="18" y="168"/>
                  <a:pt x="27" y="168"/>
                </a:cubicBezTo>
                <a:cubicBezTo>
                  <a:pt x="27" y="242"/>
                  <a:pt x="27" y="314"/>
                  <a:pt x="27" y="388"/>
                </a:cubicBezTo>
                <a:cubicBezTo>
                  <a:pt x="30" y="388"/>
                  <a:pt x="31" y="388"/>
                  <a:pt x="33" y="388"/>
                </a:cubicBezTo>
                <a:cubicBezTo>
                  <a:pt x="133" y="388"/>
                  <a:pt x="232" y="387"/>
                  <a:pt x="331" y="388"/>
                </a:cubicBezTo>
                <a:cubicBezTo>
                  <a:pt x="335" y="388"/>
                  <a:pt x="338" y="386"/>
                  <a:pt x="340" y="383"/>
                </a:cubicBezTo>
                <a:cubicBezTo>
                  <a:pt x="364" y="358"/>
                  <a:pt x="387" y="332"/>
                  <a:pt x="410" y="307"/>
                </a:cubicBezTo>
                <a:cubicBezTo>
                  <a:pt x="413" y="304"/>
                  <a:pt x="414" y="299"/>
                  <a:pt x="414" y="295"/>
                </a:cubicBezTo>
                <a:cubicBezTo>
                  <a:pt x="414" y="231"/>
                  <a:pt x="414" y="168"/>
                  <a:pt x="414" y="104"/>
                </a:cubicBezTo>
                <a:cubicBezTo>
                  <a:pt x="414" y="100"/>
                  <a:pt x="415" y="97"/>
                  <a:pt x="418" y="94"/>
                </a:cubicBezTo>
                <a:cubicBezTo>
                  <a:pt x="424" y="87"/>
                  <a:pt x="430" y="79"/>
                  <a:pt x="437" y="72"/>
                </a:cubicBezTo>
                <a:cubicBezTo>
                  <a:pt x="439" y="69"/>
                  <a:pt x="439" y="67"/>
                  <a:pt x="438" y="64"/>
                </a:cubicBezTo>
                <a:cubicBezTo>
                  <a:pt x="431" y="45"/>
                  <a:pt x="423" y="25"/>
                  <a:pt x="416" y="6"/>
                </a:cubicBezTo>
                <a:cubicBezTo>
                  <a:pt x="415" y="1"/>
                  <a:pt x="412" y="0"/>
                  <a:pt x="408" y="0"/>
                </a:cubicBezTo>
                <a:cubicBezTo>
                  <a:pt x="368" y="0"/>
                  <a:pt x="129" y="0"/>
                  <a:pt x="118" y="0"/>
                </a:cubicBezTo>
                <a:close/>
                <a:moveTo>
                  <a:pt x="369" y="123"/>
                </a:moveTo>
                <a:cubicBezTo>
                  <a:pt x="367" y="125"/>
                  <a:pt x="365" y="127"/>
                  <a:pt x="363" y="130"/>
                </a:cubicBezTo>
                <a:cubicBezTo>
                  <a:pt x="356" y="118"/>
                  <a:pt x="349" y="107"/>
                  <a:pt x="342" y="96"/>
                </a:cubicBezTo>
                <a:cubicBezTo>
                  <a:pt x="363" y="75"/>
                  <a:pt x="385" y="54"/>
                  <a:pt x="407" y="33"/>
                </a:cubicBezTo>
                <a:cubicBezTo>
                  <a:pt x="410" y="42"/>
                  <a:pt x="413" y="51"/>
                  <a:pt x="417" y="60"/>
                </a:cubicBezTo>
                <a:cubicBezTo>
                  <a:pt x="418" y="63"/>
                  <a:pt x="418" y="66"/>
                  <a:pt x="415" y="69"/>
                </a:cubicBezTo>
                <a:cubicBezTo>
                  <a:pt x="400" y="87"/>
                  <a:pt x="385" y="105"/>
                  <a:pt x="369" y="123"/>
                </a:cubicBezTo>
                <a:close/>
                <a:moveTo>
                  <a:pt x="338" y="123"/>
                </a:moveTo>
                <a:cubicBezTo>
                  <a:pt x="346" y="136"/>
                  <a:pt x="353" y="148"/>
                  <a:pt x="361" y="161"/>
                </a:cubicBezTo>
                <a:cubicBezTo>
                  <a:pt x="372" y="149"/>
                  <a:pt x="382" y="137"/>
                  <a:pt x="393" y="124"/>
                </a:cubicBezTo>
                <a:cubicBezTo>
                  <a:pt x="393" y="126"/>
                  <a:pt x="393" y="127"/>
                  <a:pt x="393" y="128"/>
                </a:cubicBezTo>
                <a:cubicBezTo>
                  <a:pt x="393" y="183"/>
                  <a:pt x="393" y="237"/>
                  <a:pt x="393" y="291"/>
                </a:cubicBezTo>
                <a:cubicBezTo>
                  <a:pt x="393" y="294"/>
                  <a:pt x="392" y="296"/>
                  <a:pt x="390" y="298"/>
                </a:cubicBezTo>
                <a:cubicBezTo>
                  <a:pt x="374" y="316"/>
                  <a:pt x="357" y="334"/>
                  <a:pt x="341" y="352"/>
                </a:cubicBezTo>
                <a:cubicBezTo>
                  <a:pt x="340" y="353"/>
                  <a:pt x="339" y="354"/>
                  <a:pt x="338" y="355"/>
                </a:cubicBezTo>
                <a:cubicBezTo>
                  <a:pt x="338" y="278"/>
                  <a:pt x="338" y="201"/>
                  <a:pt x="338" y="123"/>
                </a:cubicBezTo>
                <a:close/>
                <a:moveTo>
                  <a:pt x="48" y="168"/>
                </a:moveTo>
                <a:cubicBezTo>
                  <a:pt x="51" y="168"/>
                  <a:pt x="54" y="168"/>
                  <a:pt x="56" y="168"/>
                </a:cubicBezTo>
                <a:cubicBezTo>
                  <a:pt x="138" y="168"/>
                  <a:pt x="220" y="168"/>
                  <a:pt x="302" y="168"/>
                </a:cubicBezTo>
                <a:cubicBezTo>
                  <a:pt x="307" y="168"/>
                  <a:pt x="309" y="167"/>
                  <a:pt x="310" y="162"/>
                </a:cubicBezTo>
                <a:cubicBezTo>
                  <a:pt x="311" y="156"/>
                  <a:pt x="313" y="150"/>
                  <a:pt x="315" y="144"/>
                </a:cubicBezTo>
                <a:cubicBezTo>
                  <a:pt x="315" y="144"/>
                  <a:pt x="315" y="144"/>
                  <a:pt x="315" y="144"/>
                </a:cubicBezTo>
                <a:cubicBezTo>
                  <a:pt x="315" y="218"/>
                  <a:pt x="315" y="292"/>
                  <a:pt x="315" y="365"/>
                </a:cubicBezTo>
                <a:cubicBezTo>
                  <a:pt x="226" y="365"/>
                  <a:pt x="138" y="365"/>
                  <a:pt x="48" y="365"/>
                </a:cubicBezTo>
                <a:cubicBezTo>
                  <a:pt x="48" y="300"/>
                  <a:pt x="48" y="234"/>
                  <a:pt x="48" y="168"/>
                </a:cubicBezTo>
                <a:close/>
                <a:moveTo>
                  <a:pt x="25" y="149"/>
                </a:moveTo>
                <a:cubicBezTo>
                  <a:pt x="29" y="135"/>
                  <a:pt x="34" y="119"/>
                  <a:pt x="38" y="105"/>
                </a:cubicBezTo>
                <a:cubicBezTo>
                  <a:pt x="39" y="100"/>
                  <a:pt x="42" y="99"/>
                  <a:pt x="46" y="99"/>
                </a:cubicBezTo>
                <a:cubicBezTo>
                  <a:pt x="131" y="99"/>
                  <a:pt x="215" y="100"/>
                  <a:pt x="299" y="100"/>
                </a:cubicBezTo>
                <a:cubicBezTo>
                  <a:pt x="301" y="100"/>
                  <a:pt x="303" y="100"/>
                  <a:pt x="306" y="100"/>
                </a:cubicBezTo>
                <a:cubicBezTo>
                  <a:pt x="306" y="101"/>
                  <a:pt x="305" y="104"/>
                  <a:pt x="305" y="105"/>
                </a:cubicBezTo>
                <a:cubicBezTo>
                  <a:pt x="302" y="118"/>
                  <a:pt x="298" y="130"/>
                  <a:pt x="296" y="143"/>
                </a:cubicBezTo>
                <a:cubicBezTo>
                  <a:pt x="295" y="148"/>
                  <a:pt x="293" y="150"/>
                  <a:pt x="287" y="150"/>
                </a:cubicBezTo>
                <a:cubicBezTo>
                  <a:pt x="202" y="149"/>
                  <a:pt x="117" y="149"/>
                  <a:pt x="31" y="149"/>
                </a:cubicBezTo>
                <a:cubicBezTo>
                  <a:pt x="29" y="149"/>
                  <a:pt x="28" y="149"/>
                  <a:pt x="25" y="149"/>
                </a:cubicBezTo>
                <a:close/>
              </a:path>
            </a:pathLst>
          </a:custGeom>
          <a:solidFill>
            <a:srgbClr val="478CB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FE61A3E3-628E-E96C-B273-25C2C0C67C05}"/>
              </a:ext>
            </a:extLst>
          </p:cNvPr>
          <p:cNvSpPr txBox="1"/>
          <p:nvPr/>
        </p:nvSpPr>
        <p:spPr>
          <a:xfrm>
            <a:off x="4165600" y="2505873"/>
            <a:ext cx="857927" cy="830997"/>
          </a:xfrm>
          <a:prstGeom prst="rect">
            <a:avLst/>
          </a:prstGeom>
          <a:noFill/>
        </p:spPr>
        <p:txBody>
          <a:bodyPr wrap="none" rtlCol="0">
            <a:spAutoFit/>
          </a:bodyPr>
          <a:lstStyle/>
          <a:p>
            <a:pPr algn="ctr"/>
            <a:r>
              <a:rPr lang="en-US" sz="2800" dirty="0">
                <a:latin typeface="Calibri Light" panose="020F0302020204030204" pitchFamily="34" charset="0"/>
                <a:cs typeface="Calibri Light" panose="020F0302020204030204" pitchFamily="34" charset="0"/>
              </a:rPr>
              <a:t>67%</a:t>
            </a:r>
          </a:p>
          <a:p>
            <a:pPr algn="ctr"/>
            <a:r>
              <a:rPr lang="en-US" dirty="0">
                <a:latin typeface="Calibri Light" panose="020F0302020204030204" pitchFamily="34" charset="0"/>
                <a:cs typeface="Calibri Light" panose="020F0302020204030204" pitchFamily="34" charset="0"/>
              </a:rPr>
              <a:t>Online</a:t>
            </a:r>
          </a:p>
        </p:txBody>
      </p:sp>
      <p:sp>
        <p:nvSpPr>
          <p:cNvPr id="14" name="TextBox 13">
            <a:extLst>
              <a:ext uri="{FF2B5EF4-FFF2-40B4-BE49-F238E27FC236}">
                <a16:creationId xmlns:a16="http://schemas.microsoft.com/office/drawing/2014/main" id="{A8DBD473-5CE5-649E-E12A-A071EE200725}"/>
              </a:ext>
            </a:extLst>
          </p:cNvPr>
          <p:cNvSpPr txBox="1"/>
          <p:nvPr/>
        </p:nvSpPr>
        <p:spPr>
          <a:xfrm>
            <a:off x="5630451" y="2509274"/>
            <a:ext cx="1079143" cy="830997"/>
          </a:xfrm>
          <a:prstGeom prst="rect">
            <a:avLst/>
          </a:prstGeom>
          <a:noFill/>
        </p:spPr>
        <p:txBody>
          <a:bodyPr wrap="none" rtlCol="0">
            <a:spAutoFit/>
          </a:bodyPr>
          <a:lstStyle/>
          <a:p>
            <a:pPr algn="ctr"/>
            <a:r>
              <a:rPr lang="en-US" sz="2800" dirty="0">
                <a:latin typeface="Calibri Light" panose="020F0302020204030204" pitchFamily="34" charset="0"/>
                <a:cs typeface="Calibri Light" panose="020F0302020204030204" pitchFamily="34" charset="0"/>
              </a:rPr>
              <a:t>12%</a:t>
            </a:r>
          </a:p>
          <a:p>
            <a:pPr algn="ctr"/>
            <a:r>
              <a:rPr lang="en-US" dirty="0">
                <a:latin typeface="Calibri Light" panose="020F0302020204030204" pitchFamily="34" charset="0"/>
                <a:cs typeface="Calibri Light" panose="020F0302020204030204" pitchFamily="34" charset="0"/>
              </a:rPr>
              <a:t>Mail it in</a:t>
            </a:r>
          </a:p>
        </p:txBody>
      </p:sp>
      <p:sp>
        <p:nvSpPr>
          <p:cNvPr id="22" name="TextBox 21">
            <a:extLst>
              <a:ext uri="{FF2B5EF4-FFF2-40B4-BE49-F238E27FC236}">
                <a16:creationId xmlns:a16="http://schemas.microsoft.com/office/drawing/2014/main" id="{718B5F0F-DAD4-5369-B2FC-2D7625B5F5FC}"/>
              </a:ext>
            </a:extLst>
          </p:cNvPr>
          <p:cNvSpPr txBox="1"/>
          <p:nvPr/>
        </p:nvSpPr>
        <p:spPr>
          <a:xfrm>
            <a:off x="7345430" y="2505872"/>
            <a:ext cx="840295" cy="830997"/>
          </a:xfrm>
          <a:prstGeom prst="rect">
            <a:avLst/>
          </a:prstGeom>
          <a:noFill/>
        </p:spPr>
        <p:txBody>
          <a:bodyPr wrap="none" rtlCol="0">
            <a:spAutoFit/>
          </a:bodyPr>
          <a:lstStyle/>
          <a:p>
            <a:pPr algn="ctr"/>
            <a:r>
              <a:rPr lang="en-US" sz="2800" dirty="0">
                <a:latin typeface="Calibri Light" panose="020F0302020204030204" pitchFamily="34" charset="0"/>
                <a:cs typeface="Calibri Light" panose="020F0302020204030204" pitchFamily="34" charset="0"/>
              </a:rPr>
              <a:t>10%</a:t>
            </a:r>
          </a:p>
          <a:p>
            <a:pPr algn="ctr"/>
            <a:r>
              <a:rPr lang="en-US" dirty="0">
                <a:latin typeface="Calibri Light" panose="020F0302020204030204" pitchFamily="34" charset="0"/>
                <a:cs typeface="Calibri Light" panose="020F0302020204030204" pitchFamily="34" charset="0"/>
              </a:rPr>
              <a:t>Phone</a:t>
            </a:r>
          </a:p>
        </p:txBody>
      </p:sp>
      <p:sp>
        <p:nvSpPr>
          <p:cNvPr id="23" name="TextBox 22">
            <a:extLst>
              <a:ext uri="{FF2B5EF4-FFF2-40B4-BE49-F238E27FC236}">
                <a16:creationId xmlns:a16="http://schemas.microsoft.com/office/drawing/2014/main" id="{BC9C3D2A-EC80-8EF3-7ECE-38A194214A5D}"/>
              </a:ext>
            </a:extLst>
          </p:cNvPr>
          <p:cNvSpPr txBox="1"/>
          <p:nvPr/>
        </p:nvSpPr>
        <p:spPr>
          <a:xfrm>
            <a:off x="8431845" y="2502501"/>
            <a:ext cx="1248932" cy="830997"/>
          </a:xfrm>
          <a:prstGeom prst="rect">
            <a:avLst/>
          </a:prstGeom>
          <a:noFill/>
        </p:spPr>
        <p:txBody>
          <a:bodyPr wrap="none" rtlCol="0">
            <a:spAutoFit/>
          </a:bodyPr>
          <a:lstStyle/>
          <a:p>
            <a:pPr algn="ctr"/>
            <a:r>
              <a:rPr lang="en-US" sz="2800" dirty="0">
                <a:latin typeface="Calibri Light" panose="020F0302020204030204" pitchFamily="34" charset="0"/>
                <a:cs typeface="Calibri Light" panose="020F0302020204030204" pitchFamily="34" charset="0"/>
              </a:rPr>
              <a:t>4%</a:t>
            </a:r>
          </a:p>
          <a:p>
            <a:pPr algn="ctr"/>
            <a:r>
              <a:rPr lang="en-US" dirty="0">
                <a:latin typeface="Calibri Light" panose="020F0302020204030204" pitchFamily="34" charset="0"/>
                <a:cs typeface="Calibri Light" panose="020F0302020204030204" pitchFamily="34" charset="0"/>
              </a:rPr>
              <a:t>Other way</a:t>
            </a:r>
          </a:p>
        </p:txBody>
      </p:sp>
      <p:sp>
        <p:nvSpPr>
          <p:cNvPr id="24" name="TextBox 23">
            <a:extLst>
              <a:ext uri="{FF2B5EF4-FFF2-40B4-BE49-F238E27FC236}">
                <a16:creationId xmlns:a16="http://schemas.microsoft.com/office/drawing/2014/main" id="{089E9EA6-2CC8-ECA9-F0A4-12DFAB3E9A80}"/>
              </a:ext>
            </a:extLst>
          </p:cNvPr>
          <p:cNvSpPr txBox="1"/>
          <p:nvPr/>
        </p:nvSpPr>
        <p:spPr>
          <a:xfrm>
            <a:off x="4500070" y="1143000"/>
            <a:ext cx="4598438" cy="400110"/>
          </a:xfrm>
          <a:prstGeom prst="rect">
            <a:avLst/>
          </a:prstGeom>
          <a:noFill/>
        </p:spPr>
        <p:txBody>
          <a:bodyPr wrap="none" rtlCol="0">
            <a:spAutoFit/>
          </a:bodyPr>
          <a:lstStyle/>
          <a:p>
            <a:pPr algn="ctr"/>
            <a:r>
              <a:rPr lang="en-US" b="1" dirty="0">
                <a:solidFill>
                  <a:schemeClr val="tx1">
                    <a:lumMod val="65000"/>
                    <a:lumOff val="35000"/>
                  </a:schemeClr>
                </a:solidFill>
                <a:latin typeface="Calibri Light" panose="020F0302020204030204" pitchFamily="34" charset="0"/>
                <a:cs typeface="Calibri Light" panose="020F0302020204030204" pitchFamily="34" charset="0"/>
              </a:rPr>
              <a:t>Preferred Method to Pay a Health Care Bill</a:t>
            </a:r>
          </a:p>
        </p:txBody>
      </p:sp>
      <p:sp>
        <p:nvSpPr>
          <p:cNvPr id="25" name="Right Brace 24">
            <a:extLst>
              <a:ext uri="{FF2B5EF4-FFF2-40B4-BE49-F238E27FC236}">
                <a16:creationId xmlns:a16="http://schemas.microsoft.com/office/drawing/2014/main" id="{9DCC0816-1122-6857-AC6C-EAFDAA6A06F3}"/>
              </a:ext>
            </a:extLst>
          </p:cNvPr>
          <p:cNvSpPr/>
          <p:nvPr/>
        </p:nvSpPr>
        <p:spPr>
          <a:xfrm rot="16200000">
            <a:off x="8006100" y="4318811"/>
            <a:ext cx="322539" cy="1450338"/>
          </a:xfrm>
          <a:prstGeom prst="rightBrace">
            <a:avLst>
              <a:gd name="adj1" fmla="val 0"/>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EF442B21-9176-60AF-4286-ED5D63E45B8F}"/>
              </a:ext>
            </a:extLst>
          </p:cNvPr>
          <p:cNvSpPr txBox="1"/>
          <p:nvPr/>
        </p:nvSpPr>
        <p:spPr>
          <a:xfrm>
            <a:off x="7393146" y="4548288"/>
            <a:ext cx="1556836" cy="338554"/>
          </a:xfrm>
          <a:prstGeom prst="rect">
            <a:avLst/>
          </a:prstGeom>
          <a:noFill/>
        </p:spPr>
        <p:txBody>
          <a:bodyPr wrap="none" rtlCol="0">
            <a:spAutoFit/>
          </a:bodyPr>
          <a:lstStyle/>
          <a:p>
            <a:pPr algn="ctr"/>
            <a:r>
              <a:rPr lang="en-US" sz="1600" b="1" dirty="0">
                <a:solidFill>
                  <a:schemeClr val="accent3">
                    <a:lumMod val="75000"/>
                  </a:schemeClr>
                </a:solidFill>
                <a:latin typeface="Calibri Light" panose="020F0302020204030204" pitchFamily="34" charset="0"/>
                <a:cs typeface="Calibri Light" panose="020F0302020204030204" pitchFamily="34" charset="0"/>
              </a:rPr>
              <a:t>46% </a:t>
            </a:r>
            <a:r>
              <a:rPr lang="en-US" sz="1400" b="1" dirty="0">
                <a:solidFill>
                  <a:schemeClr val="accent3">
                    <a:lumMod val="75000"/>
                  </a:schemeClr>
                </a:solidFill>
                <a:latin typeface="Calibri Light" panose="020F0302020204030204" pitchFamily="34" charset="0"/>
                <a:cs typeface="Calibri Light" panose="020F0302020204030204" pitchFamily="34" charset="0"/>
              </a:rPr>
              <a:t>(58% in 2023)</a:t>
            </a:r>
          </a:p>
        </p:txBody>
      </p:sp>
    </p:spTree>
    <p:extLst>
      <p:ext uri="{BB962C8B-B14F-4D97-AF65-F5344CB8AC3E}">
        <p14:creationId xmlns:p14="http://schemas.microsoft.com/office/powerpoint/2010/main" val="3315324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 page with a pen on top">
            <a:extLst>
              <a:ext uri="{FF2B5EF4-FFF2-40B4-BE49-F238E27FC236}">
                <a16:creationId xmlns:a16="http://schemas.microsoft.com/office/drawing/2014/main" id="{EE5ADAF2-1794-79A4-BFB3-329B70CAB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557" y="1856755"/>
            <a:ext cx="5053179" cy="3368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Chart 8">
            <a:extLst>
              <a:ext uri="{FF2B5EF4-FFF2-40B4-BE49-F238E27FC236}">
                <a16:creationId xmlns:a16="http://schemas.microsoft.com/office/drawing/2014/main" id="{79A08352-1C9C-4536-88DE-A3FF1AEFFAF3}"/>
              </a:ext>
            </a:extLst>
          </p:cNvPr>
          <p:cNvGraphicFramePr/>
          <p:nvPr>
            <p:extLst>
              <p:ext uri="{D42A27DB-BD31-4B8C-83A1-F6EECF244321}">
                <p14:modId xmlns:p14="http://schemas.microsoft.com/office/powerpoint/2010/main" val="563153707"/>
              </p:ext>
            </p:extLst>
          </p:nvPr>
        </p:nvGraphicFramePr>
        <p:xfrm>
          <a:off x="1193800" y="1524000"/>
          <a:ext cx="5556288" cy="429686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48133A7B-8C29-5ECF-F8E1-32B6B98F560B}"/>
              </a:ext>
            </a:extLst>
          </p:cNvPr>
          <p:cNvGrpSpPr/>
          <p:nvPr/>
        </p:nvGrpSpPr>
        <p:grpSpPr>
          <a:xfrm>
            <a:off x="7823200" y="3124200"/>
            <a:ext cx="2362200" cy="2133600"/>
            <a:chOff x="8737600" y="3377168"/>
            <a:chExt cx="3050485" cy="3624411"/>
          </a:xfrm>
        </p:grpSpPr>
        <p:sp>
          <p:nvSpPr>
            <p:cNvPr id="7" name="Shape 59189">
              <a:extLst>
                <a:ext uri="{FF2B5EF4-FFF2-40B4-BE49-F238E27FC236}">
                  <a16:creationId xmlns:a16="http://schemas.microsoft.com/office/drawing/2014/main" id="{AEEB3D51-677A-97AF-A739-55069F14BE08}"/>
                </a:ext>
              </a:extLst>
            </p:cNvPr>
            <p:cNvSpPr/>
            <p:nvPr/>
          </p:nvSpPr>
          <p:spPr>
            <a:xfrm>
              <a:off x="8737600" y="3377168"/>
              <a:ext cx="3050485" cy="3624411"/>
            </a:xfrm>
            <a:prstGeom prst="roundRect">
              <a:avLst/>
            </a:prstGeom>
            <a:solidFill>
              <a:srgbClr val="F8A908"/>
            </a:solidFill>
            <a:ln w="12700" cap="flat">
              <a:solidFill>
                <a:schemeClr val="tx1">
                  <a:lumMod val="50000"/>
                  <a:lumOff val="50000"/>
                </a:schemeClr>
              </a:solid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 name="Rectangle 7">
              <a:extLst>
                <a:ext uri="{FF2B5EF4-FFF2-40B4-BE49-F238E27FC236}">
                  <a16:creationId xmlns:a16="http://schemas.microsoft.com/office/drawing/2014/main" id="{937476F1-A012-F18A-3F8B-D9BB7C31BF5C}"/>
                </a:ext>
              </a:extLst>
            </p:cNvPr>
            <p:cNvSpPr/>
            <p:nvPr/>
          </p:nvSpPr>
          <p:spPr>
            <a:xfrm flipH="1">
              <a:off x="8985915" y="3785232"/>
              <a:ext cx="2553855" cy="2980127"/>
            </a:xfrm>
            <a:prstGeom prst="rect">
              <a:avLst/>
            </a:prstGeom>
          </p:spPr>
          <p:txBody>
            <a:bodyPr wrap="square">
              <a:spAutoFit/>
            </a:bodyPr>
            <a:lstStyle/>
            <a:p>
              <a:pPr algn="ctr"/>
              <a:r>
                <a:rPr lang="en-US" sz="3600" b="1" dirty="0">
                  <a:latin typeface="Calibri Light" panose="020F0302020204030204" pitchFamily="34" charset="0"/>
                  <a:cs typeface="Calibri Light" panose="020F0302020204030204" pitchFamily="34" charset="0"/>
                </a:rPr>
                <a:t>79% </a:t>
              </a:r>
            </a:p>
            <a:p>
              <a:pPr algn="ctr"/>
              <a:r>
                <a:rPr lang="en-US" sz="1800" dirty="0">
                  <a:latin typeface="Calibri Light" panose="020F0302020204030204" pitchFamily="34" charset="0"/>
                  <a:cs typeface="Calibri Light" panose="020F0302020204030204" pitchFamily="34" charset="0"/>
                </a:rPr>
                <a:t>say</a:t>
              </a:r>
              <a:r>
                <a:rPr lang="en-US" sz="1800" b="1" dirty="0">
                  <a:latin typeface="Calibri Light" panose="020F0302020204030204" pitchFamily="34" charset="0"/>
                  <a:cs typeface="Calibri Light" panose="020F0302020204030204" pitchFamily="34" charset="0"/>
                </a:rPr>
                <a:t> ONE MONTH </a:t>
              </a:r>
            </a:p>
            <a:p>
              <a:pPr algn="ctr"/>
              <a:r>
                <a:rPr lang="en-US" sz="1800" dirty="0">
                  <a:latin typeface="Calibri Light" panose="020F0302020204030204" pitchFamily="34" charset="0"/>
                  <a:cs typeface="Calibri Light" panose="020F0302020204030204" pitchFamily="34" charset="0"/>
                </a:rPr>
                <a:t>is the longest it should take for you to send a bill</a:t>
              </a:r>
            </a:p>
          </p:txBody>
        </p:sp>
      </p:grpSp>
      <p:sp>
        <p:nvSpPr>
          <p:cNvPr id="2" name="Slide Number Placeholder 1">
            <a:extLst>
              <a:ext uri="{FF2B5EF4-FFF2-40B4-BE49-F238E27FC236}">
                <a16:creationId xmlns:a16="http://schemas.microsoft.com/office/drawing/2014/main" id="{226D6DBE-0D81-5830-DC6E-0E7F88FA4BBC}"/>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44</a:t>
            </a:fld>
            <a:endParaRPr lang="en-US" dirty="0"/>
          </a:p>
        </p:txBody>
      </p:sp>
      <p:sp>
        <p:nvSpPr>
          <p:cNvPr id="4" name="Title 3">
            <a:extLst>
              <a:ext uri="{FF2B5EF4-FFF2-40B4-BE49-F238E27FC236}">
                <a16:creationId xmlns:a16="http://schemas.microsoft.com/office/drawing/2014/main" id="{25CADC87-9E4F-6E42-D80F-CA4023A8D735}"/>
              </a:ext>
            </a:extLst>
          </p:cNvPr>
          <p:cNvSpPr>
            <a:spLocks noGrp="1"/>
          </p:cNvSpPr>
          <p:nvPr>
            <p:ph type="title"/>
          </p:nvPr>
        </p:nvSpPr>
        <p:spPr/>
        <p:txBody>
          <a:bodyPr>
            <a:normAutofit/>
          </a:bodyPr>
          <a:lstStyle/>
          <a:p>
            <a:r>
              <a:rPr lang="en-US" dirty="0">
                <a:solidFill>
                  <a:srgbClr val="478CB2"/>
                </a:solidFill>
                <a:latin typeface="Constantia" panose="02030602050306030303" pitchFamily="18" charset="0"/>
              </a:rPr>
              <a:t>Patients are increasing growing tired of all the billing hassles health care throws their way</a:t>
            </a:r>
            <a:endParaRPr lang="en-US" sz="1600" dirty="0"/>
          </a:p>
        </p:txBody>
      </p:sp>
      <p:sp>
        <p:nvSpPr>
          <p:cNvPr id="10" name="TextBox 9">
            <a:extLst>
              <a:ext uri="{FF2B5EF4-FFF2-40B4-BE49-F238E27FC236}">
                <a16:creationId xmlns:a16="http://schemas.microsoft.com/office/drawing/2014/main" id="{E7DD9FE2-2509-3F67-B9C5-EA1A9C45A34C}"/>
              </a:ext>
            </a:extLst>
          </p:cNvPr>
          <p:cNvSpPr txBox="1"/>
          <p:nvPr/>
        </p:nvSpPr>
        <p:spPr>
          <a:xfrm>
            <a:off x="5792764" y="6870788"/>
            <a:ext cx="5764236" cy="769441"/>
          </a:xfrm>
          <a:prstGeom prst="rect">
            <a:avLst/>
          </a:prstGeom>
          <a:noFill/>
        </p:spPr>
        <p:txBody>
          <a:bodyPr wrap="square">
            <a:spAutoFit/>
          </a:bodyPr>
          <a:lstStyle/>
          <a:p>
            <a:pPr marL="346075" indent="-346075"/>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Q41  	Regardless of how many bills you actually have received for a particular experience, how many different bills for the same healthcare experience would you prefer to get? (n=1,005)</a:t>
            </a:r>
          </a:p>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Q42	And what is the maximum acceptable amount of time after your healthcare experience to wait for a bill (assuming you had a balance due)? (n=1,005)</a:t>
            </a:r>
          </a:p>
        </p:txBody>
      </p:sp>
      <p:sp>
        <p:nvSpPr>
          <p:cNvPr id="11" name="TextBox 10">
            <a:extLst>
              <a:ext uri="{FF2B5EF4-FFF2-40B4-BE49-F238E27FC236}">
                <a16:creationId xmlns:a16="http://schemas.microsoft.com/office/drawing/2014/main" id="{9A1E90AC-C5F7-6B6E-82A0-9DC0F3C8E3DC}"/>
              </a:ext>
            </a:extLst>
          </p:cNvPr>
          <p:cNvSpPr txBox="1"/>
          <p:nvPr/>
        </p:nvSpPr>
        <p:spPr>
          <a:xfrm>
            <a:off x="1041141" y="5486400"/>
            <a:ext cx="1327608" cy="369332"/>
          </a:xfrm>
          <a:prstGeom prst="rect">
            <a:avLst/>
          </a:prstGeom>
          <a:noFill/>
        </p:spPr>
        <p:txBody>
          <a:bodyPr wrap="none" rtlCol="0">
            <a:spAutoFit/>
          </a:bodyPr>
          <a:lstStyle/>
          <a:p>
            <a:pPr algn="ctr"/>
            <a:r>
              <a:rPr lang="en-US" sz="1800" dirty="0">
                <a:solidFill>
                  <a:srgbClr val="478CB2"/>
                </a:solidFill>
                <a:latin typeface="Calibri Light" panose="020F0302020204030204" pitchFamily="34" charset="0"/>
                <a:cs typeface="Calibri Light" panose="020F0302020204030204" pitchFamily="34" charset="0"/>
              </a:rPr>
              <a:t>31% in 2023</a:t>
            </a:r>
          </a:p>
        </p:txBody>
      </p:sp>
      <p:sp>
        <p:nvSpPr>
          <p:cNvPr id="12" name="TextBox 11">
            <a:extLst>
              <a:ext uri="{FF2B5EF4-FFF2-40B4-BE49-F238E27FC236}">
                <a16:creationId xmlns:a16="http://schemas.microsoft.com/office/drawing/2014/main" id="{4754C0B5-A905-2E9E-EBC3-6AEB3771F2AB}"/>
              </a:ext>
            </a:extLst>
          </p:cNvPr>
          <p:cNvSpPr txBox="1"/>
          <p:nvPr/>
        </p:nvSpPr>
        <p:spPr>
          <a:xfrm>
            <a:off x="8340495" y="5313351"/>
            <a:ext cx="1327608" cy="369332"/>
          </a:xfrm>
          <a:prstGeom prst="rect">
            <a:avLst/>
          </a:prstGeom>
          <a:noFill/>
        </p:spPr>
        <p:txBody>
          <a:bodyPr wrap="none" rtlCol="0">
            <a:spAutoFit/>
          </a:bodyPr>
          <a:lstStyle/>
          <a:p>
            <a:pPr algn="ctr"/>
            <a:r>
              <a:rPr lang="en-US" sz="1800" dirty="0">
                <a:solidFill>
                  <a:srgbClr val="FAAB1C"/>
                </a:solidFill>
                <a:latin typeface="Calibri Light" panose="020F0302020204030204" pitchFamily="34" charset="0"/>
                <a:cs typeface="Calibri Light" panose="020F0302020204030204" pitchFamily="34" charset="0"/>
              </a:rPr>
              <a:t>76% in 2023</a:t>
            </a:r>
          </a:p>
        </p:txBody>
      </p:sp>
    </p:spTree>
    <p:extLst>
      <p:ext uri="{BB962C8B-B14F-4D97-AF65-F5344CB8AC3E}">
        <p14:creationId xmlns:p14="http://schemas.microsoft.com/office/powerpoint/2010/main" val="71115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CD65-6731-0373-0CD1-829540BE2858}"/>
              </a:ext>
            </a:extLst>
          </p:cNvPr>
          <p:cNvSpPr>
            <a:spLocks noGrp="1"/>
          </p:cNvSpPr>
          <p:nvPr>
            <p:ph type="title"/>
          </p:nvPr>
        </p:nvSpPr>
        <p:spPr/>
        <p:txBody>
          <a:bodyPr>
            <a:normAutofit/>
          </a:bodyPr>
          <a:lstStyle/>
          <a:p>
            <a:r>
              <a:rPr lang="en-US" sz="3200" dirty="0">
                <a:solidFill>
                  <a:srgbClr val="FFFFCC"/>
                </a:solidFill>
              </a:rPr>
              <a:t>Covid-brain</a:t>
            </a:r>
          </a:p>
        </p:txBody>
      </p:sp>
      <p:sp>
        <p:nvSpPr>
          <p:cNvPr id="4" name="Slide Number Placeholder 3">
            <a:extLst>
              <a:ext uri="{FF2B5EF4-FFF2-40B4-BE49-F238E27FC236}">
                <a16:creationId xmlns:a16="http://schemas.microsoft.com/office/drawing/2014/main" id="{8F8041A2-1FBC-2626-AA10-6CE73C35554B}"/>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45</a:t>
            </a:fld>
            <a:endParaRPr lang="en-US" dirty="0">
              <a:solidFill>
                <a:srgbClr val="FAAB1C"/>
              </a:solidFill>
            </a:endParaRPr>
          </a:p>
        </p:txBody>
      </p:sp>
      <p:pic>
        <p:nvPicPr>
          <p:cNvPr id="13" name="Picture 12" descr="Woman wearing a face mask">
            <a:extLst>
              <a:ext uri="{FF2B5EF4-FFF2-40B4-BE49-F238E27FC236}">
                <a16:creationId xmlns:a16="http://schemas.microsoft.com/office/drawing/2014/main" id="{B6B7CEF2-3583-E3DB-79D7-45DE1C99D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 y="2404861"/>
            <a:ext cx="3427295" cy="2286000"/>
          </a:xfrm>
          <a:prstGeom prst="ellipse">
            <a:avLst/>
          </a:prstGeom>
          <a:ln>
            <a:noFill/>
          </a:ln>
          <a:effectLst>
            <a:softEdge rad="112500"/>
          </a:effectLst>
        </p:spPr>
      </p:pic>
    </p:spTree>
    <p:extLst>
      <p:ext uri="{BB962C8B-B14F-4D97-AF65-F5344CB8AC3E}">
        <p14:creationId xmlns:p14="http://schemas.microsoft.com/office/powerpoint/2010/main" val="4051167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C3C76-1836-E0FC-1902-561D95E63DFC}"/>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46</a:t>
            </a:fld>
            <a:endParaRPr lang="en-US" dirty="0"/>
          </a:p>
        </p:txBody>
      </p:sp>
      <p:sp>
        <p:nvSpPr>
          <p:cNvPr id="3" name="Title 2">
            <a:extLst>
              <a:ext uri="{FF2B5EF4-FFF2-40B4-BE49-F238E27FC236}">
                <a16:creationId xmlns:a16="http://schemas.microsoft.com/office/drawing/2014/main" id="{B31A0B3A-9A39-EAF3-73A6-B2506B0FEA5D}"/>
              </a:ext>
            </a:extLst>
          </p:cNvPr>
          <p:cNvSpPr>
            <a:spLocks noGrp="1"/>
          </p:cNvSpPr>
          <p:nvPr>
            <p:ph type="title"/>
          </p:nvPr>
        </p:nvSpPr>
        <p:spPr/>
        <p:txBody>
          <a:bodyPr>
            <a:normAutofit/>
          </a:bodyPr>
          <a:lstStyle/>
          <a:p>
            <a:r>
              <a:rPr lang="en-US" dirty="0">
                <a:solidFill>
                  <a:srgbClr val="478CB2"/>
                </a:solidFill>
                <a:latin typeface="Constantia" panose="02030602050306030303" pitchFamily="18" charset="0"/>
              </a:rPr>
              <a:t>COVID-brain is not subsiding, especially among women, Gen Z, and those with a chronic and/or acute condition</a:t>
            </a:r>
          </a:p>
        </p:txBody>
      </p:sp>
      <p:grpSp>
        <p:nvGrpSpPr>
          <p:cNvPr id="19" name="Group 18">
            <a:extLst>
              <a:ext uri="{FF2B5EF4-FFF2-40B4-BE49-F238E27FC236}">
                <a16:creationId xmlns:a16="http://schemas.microsoft.com/office/drawing/2014/main" id="{28E82520-1A8D-A155-B76A-50D65B6CC71A}"/>
              </a:ext>
            </a:extLst>
          </p:cNvPr>
          <p:cNvGrpSpPr>
            <a:grpSpLocks noChangeAspect="1"/>
          </p:cNvGrpSpPr>
          <p:nvPr/>
        </p:nvGrpSpPr>
        <p:grpSpPr>
          <a:xfrm flipH="1">
            <a:off x="5219300" y="1709817"/>
            <a:ext cx="3515218" cy="4032382"/>
            <a:chOff x="3162301" y="12700"/>
            <a:chExt cx="5956300" cy="6832600"/>
          </a:xfrm>
        </p:grpSpPr>
        <p:sp>
          <p:nvSpPr>
            <p:cNvPr id="20" name="Freeform 5">
              <a:extLst>
                <a:ext uri="{FF2B5EF4-FFF2-40B4-BE49-F238E27FC236}">
                  <a16:creationId xmlns:a16="http://schemas.microsoft.com/office/drawing/2014/main" id="{CE05226D-4C54-CFFF-084A-7AACB7533808}"/>
                </a:ext>
              </a:extLst>
            </p:cNvPr>
            <p:cNvSpPr>
              <a:spLocks/>
            </p:cNvSpPr>
            <p:nvPr/>
          </p:nvSpPr>
          <p:spPr bwMode="auto">
            <a:xfrm>
              <a:off x="6097588" y="3514725"/>
              <a:ext cx="3021013" cy="3330575"/>
            </a:xfrm>
            <a:custGeom>
              <a:avLst/>
              <a:gdLst>
                <a:gd name="T0" fmla="*/ 0 w 2013"/>
                <a:gd name="T1" fmla="*/ 0 h 2219"/>
                <a:gd name="T2" fmla="*/ 0 w 2013"/>
                <a:gd name="T3" fmla="*/ 2219 h 2219"/>
                <a:gd name="T4" fmla="*/ 351 w 2013"/>
                <a:gd name="T5" fmla="*/ 2219 h 2219"/>
                <a:gd name="T6" fmla="*/ 470 w 2013"/>
                <a:gd name="T7" fmla="*/ 1694 h 2219"/>
                <a:gd name="T8" fmla="*/ 1046 w 2013"/>
                <a:gd name="T9" fmla="*/ 1796 h 2219"/>
                <a:gd name="T10" fmla="*/ 1487 w 2013"/>
                <a:gd name="T11" fmla="*/ 1271 h 2219"/>
                <a:gd name="T12" fmla="*/ 1521 w 2013"/>
                <a:gd name="T13" fmla="*/ 1136 h 2219"/>
                <a:gd name="T14" fmla="*/ 1623 w 2013"/>
                <a:gd name="T15" fmla="*/ 1068 h 2219"/>
                <a:gd name="T16" fmla="*/ 1572 w 2013"/>
                <a:gd name="T17" fmla="*/ 916 h 2219"/>
                <a:gd name="T18" fmla="*/ 1674 w 2013"/>
                <a:gd name="T19" fmla="*/ 831 h 2219"/>
                <a:gd name="T20" fmla="*/ 1606 w 2013"/>
                <a:gd name="T21" fmla="*/ 713 h 2219"/>
                <a:gd name="T22" fmla="*/ 1606 w 2013"/>
                <a:gd name="T23" fmla="*/ 611 h 2219"/>
                <a:gd name="T24" fmla="*/ 1775 w 2013"/>
                <a:gd name="T25" fmla="*/ 510 h 2219"/>
                <a:gd name="T26" fmla="*/ 1911 w 2013"/>
                <a:gd name="T27" fmla="*/ 171 h 2219"/>
                <a:gd name="T28" fmla="*/ 1797 w 2013"/>
                <a:gd name="T29" fmla="*/ 26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3" h="2219">
                  <a:moveTo>
                    <a:pt x="0" y="0"/>
                  </a:moveTo>
                  <a:cubicBezTo>
                    <a:pt x="0" y="2219"/>
                    <a:pt x="0" y="2219"/>
                    <a:pt x="0" y="2219"/>
                  </a:cubicBezTo>
                  <a:cubicBezTo>
                    <a:pt x="351" y="2219"/>
                    <a:pt x="351" y="2219"/>
                    <a:pt x="351" y="2219"/>
                  </a:cubicBezTo>
                  <a:cubicBezTo>
                    <a:pt x="351" y="2219"/>
                    <a:pt x="266" y="1660"/>
                    <a:pt x="470" y="1694"/>
                  </a:cubicBezTo>
                  <a:cubicBezTo>
                    <a:pt x="690" y="1728"/>
                    <a:pt x="1046" y="1796"/>
                    <a:pt x="1046" y="1796"/>
                  </a:cubicBezTo>
                  <a:cubicBezTo>
                    <a:pt x="1487" y="1830"/>
                    <a:pt x="1589" y="1542"/>
                    <a:pt x="1487" y="1271"/>
                  </a:cubicBezTo>
                  <a:cubicBezTo>
                    <a:pt x="1470" y="1221"/>
                    <a:pt x="1487" y="1170"/>
                    <a:pt x="1521" y="1136"/>
                  </a:cubicBezTo>
                  <a:cubicBezTo>
                    <a:pt x="1555" y="1119"/>
                    <a:pt x="1555" y="1119"/>
                    <a:pt x="1623" y="1068"/>
                  </a:cubicBezTo>
                  <a:cubicBezTo>
                    <a:pt x="1674" y="1034"/>
                    <a:pt x="1640" y="916"/>
                    <a:pt x="1572" y="916"/>
                  </a:cubicBezTo>
                  <a:cubicBezTo>
                    <a:pt x="1623" y="916"/>
                    <a:pt x="1674" y="882"/>
                    <a:pt x="1674" y="831"/>
                  </a:cubicBezTo>
                  <a:cubicBezTo>
                    <a:pt x="1674" y="814"/>
                    <a:pt x="1640" y="764"/>
                    <a:pt x="1606" y="713"/>
                  </a:cubicBezTo>
                  <a:cubicBezTo>
                    <a:pt x="1572" y="662"/>
                    <a:pt x="1606" y="628"/>
                    <a:pt x="1606" y="611"/>
                  </a:cubicBezTo>
                  <a:cubicBezTo>
                    <a:pt x="1640" y="578"/>
                    <a:pt x="1775" y="510"/>
                    <a:pt x="1775" y="510"/>
                  </a:cubicBezTo>
                  <a:cubicBezTo>
                    <a:pt x="1928" y="459"/>
                    <a:pt x="2013" y="324"/>
                    <a:pt x="1911" y="171"/>
                  </a:cubicBezTo>
                  <a:cubicBezTo>
                    <a:pt x="1875" y="131"/>
                    <a:pt x="1836" y="81"/>
                    <a:pt x="1797" y="26"/>
                  </a:cubicBezTo>
                </a:path>
              </a:pathLst>
            </a:custGeom>
            <a:noFill/>
            <a:ln w="31750" cap="rnd">
              <a:solidFill>
                <a:srgbClr val="EF625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30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 name="Freeform 6">
              <a:extLst>
                <a:ext uri="{FF2B5EF4-FFF2-40B4-BE49-F238E27FC236}">
                  <a16:creationId xmlns:a16="http://schemas.microsoft.com/office/drawing/2014/main" id="{7913A246-4C6C-43D8-C29C-B903A828EE01}"/>
                </a:ext>
              </a:extLst>
            </p:cNvPr>
            <p:cNvSpPr>
              <a:spLocks/>
            </p:cNvSpPr>
            <p:nvPr/>
          </p:nvSpPr>
          <p:spPr bwMode="auto">
            <a:xfrm>
              <a:off x="3162301" y="12700"/>
              <a:ext cx="2935288" cy="3332163"/>
            </a:xfrm>
            <a:custGeom>
              <a:avLst/>
              <a:gdLst>
                <a:gd name="T0" fmla="*/ 1955 w 1955"/>
                <a:gd name="T1" fmla="*/ 2219 h 2219"/>
                <a:gd name="T2" fmla="*/ 1955 w 1955"/>
                <a:gd name="T3" fmla="*/ 16 h 2219"/>
                <a:gd name="T4" fmla="*/ 1713 w 1955"/>
                <a:gd name="T5" fmla="*/ 0 h 2219"/>
                <a:gd name="T6" fmla="*/ 0 w 1955"/>
                <a:gd name="T7" fmla="*/ 1709 h 2219"/>
                <a:gd name="T8" fmla="*/ 96 w 1955"/>
                <a:gd name="T9" fmla="*/ 2191 h 2219"/>
              </a:gdLst>
              <a:ahLst/>
              <a:cxnLst>
                <a:cxn ang="0">
                  <a:pos x="T0" y="T1"/>
                </a:cxn>
                <a:cxn ang="0">
                  <a:pos x="T2" y="T3"/>
                </a:cxn>
                <a:cxn ang="0">
                  <a:pos x="T4" y="T5"/>
                </a:cxn>
                <a:cxn ang="0">
                  <a:pos x="T6" y="T7"/>
                </a:cxn>
                <a:cxn ang="0">
                  <a:pos x="T8" y="T9"/>
                </a:cxn>
              </a:cxnLst>
              <a:rect l="0" t="0" r="r" b="b"/>
              <a:pathLst>
                <a:path w="1955" h="2219">
                  <a:moveTo>
                    <a:pt x="1955" y="2219"/>
                  </a:moveTo>
                  <a:cubicBezTo>
                    <a:pt x="1955" y="16"/>
                    <a:pt x="1955" y="16"/>
                    <a:pt x="1955" y="16"/>
                  </a:cubicBezTo>
                  <a:cubicBezTo>
                    <a:pt x="1875" y="6"/>
                    <a:pt x="1794" y="0"/>
                    <a:pt x="1713" y="0"/>
                  </a:cubicBezTo>
                  <a:cubicBezTo>
                    <a:pt x="763" y="0"/>
                    <a:pt x="0" y="762"/>
                    <a:pt x="0" y="1709"/>
                  </a:cubicBezTo>
                  <a:cubicBezTo>
                    <a:pt x="0" y="1870"/>
                    <a:pt x="37" y="2035"/>
                    <a:pt x="96" y="2191"/>
                  </a:cubicBezTo>
                </a:path>
              </a:pathLst>
            </a:custGeom>
            <a:noFill/>
            <a:ln w="31750" cap="rnd">
              <a:solidFill>
                <a:srgbClr val="478C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300"/>
                </a:spcAft>
                <a:buClrTx/>
                <a:buSzTx/>
                <a:buFontTx/>
                <a:buNone/>
                <a:tabLst/>
                <a:defRPr/>
              </a:pPr>
              <a:endParaRPr kumimoji="0" lang="en-US" sz="1800" b="0" i="0" u="none" strike="noStrike" kern="0" cap="none" spc="0" normalizeH="0" baseline="0" noProof="0" dirty="0">
                <a:ln>
                  <a:noFill/>
                </a:ln>
                <a:solidFill>
                  <a:srgbClr val="478CB2"/>
                </a:solidFill>
                <a:effectLst/>
                <a:uLnTx/>
                <a:uFillTx/>
              </a:endParaRPr>
            </a:p>
          </p:txBody>
        </p:sp>
        <p:sp>
          <p:nvSpPr>
            <p:cNvPr id="22" name="Freeform 7">
              <a:extLst>
                <a:ext uri="{FF2B5EF4-FFF2-40B4-BE49-F238E27FC236}">
                  <a16:creationId xmlns:a16="http://schemas.microsoft.com/office/drawing/2014/main" id="{D1C99C40-A151-4A09-6F4F-F12CD0B1D7E7}"/>
                </a:ext>
              </a:extLst>
            </p:cNvPr>
            <p:cNvSpPr>
              <a:spLocks/>
            </p:cNvSpPr>
            <p:nvPr/>
          </p:nvSpPr>
          <p:spPr bwMode="auto">
            <a:xfrm>
              <a:off x="3357563" y="3429000"/>
              <a:ext cx="2655888" cy="3416300"/>
            </a:xfrm>
            <a:custGeom>
              <a:avLst/>
              <a:gdLst>
                <a:gd name="T0" fmla="*/ 1769 w 1769"/>
                <a:gd name="T1" fmla="*/ 0 h 2276"/>
                <a:gd name="T2" fmla="*/ 0 w 1769"/>
                <a:gd name="T3" fmla="*/ 0 h 2276"/>
                <a:gd name="T4" fmla="*/ 430 w 1769"/>
                <a:gd name="T5" fmla="*/ 635 h 2276"/>
                <a:gd name="T6" fmla="*/ 481 w 1769"/>
                <a:gd name="T7" fmla="*/ 2276 h 2276"/>
                <a:gd name="T8" fmla="*/ 1741 w 1769"/>
                <a:gd name="T9" fmla="*/ 2276 h 2276"/>
              </a:gdLst>
              <a:ahLst/>
              <a:cxnLst>
                <a:cxn ang="0">
                  <a:pos x="T0" y="T1"/>
                </a:cxn>
                <a:cxn ang="0">
                  <a:pos x="T2" y="T3"/>
                </a:cxn>
                <a:cxn ang="0">
                  <a:pos x="T4" y="T5"/>
                </a:cxn>
                <a:cxn ang="0">
                  <a:pos x="T6" y="T7"/>
                </a:cxn>
                <a:cxn ang="0">
                  <a:pos x="T8" y="T9"/>
                </a:cxn>
              </a:cxnLst>
              <a:rect l="0" t="0" r="r" b="b"/>
              <a:pathLst>
                <a:path w="1769" h="2276">
                  <a:moveTo>
                    <a:pt x="1769" y="0"/>
                  </a:moveTo>
                  <a:cubicBezTo>
                    <a:pt x="0" y="0"/>
                    <a:pt x="0" y="0"/>
                    <a:pt x="0" y="0"/>
                  </a:cubicBezTo>
                  <a:cubicBezTo>
                    <a:pt x="115" y="269"/>
                    <a:pt x="288" y="503"/>
                    <a:pt x="430" y="635"/>
                  </a:cubicBezTo>
                  <a:cubicBezTo>
                    <a:pt x="871" y="1041"/>
                    <a:pt x="481" y="2276"/>
                    <a:pt x="481" y="2276"/>
                  </a:cubicBezTo>
                  <a:cubicBezTo>
                    <a:pt x="1741" y="2276"/>
                    <a:pt x="1741" y="2276"/>
                    <a:pt x="1741" y="2276"/>
                  </a:cubicBezTo>
                </a:path>
              </a:pathLst>
            </a:custGeom>
            <a:noFill/>
            <a:ln w="31750" cap="rnd">
              <a:solidFill>
                <a:srgbClr val="88C4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30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3" name="Freeform 8">
              <a:extLst>
                <a:ext uri="{FF2B5EF4-FFF2-40B4-BE49-F238E27FC236}">
                  <a16:creationId xmlns:a16="http://schemas.microsoft.com/office/drawing/2014/main" id="{E8108E96-41C4-AA1C-76DB-6F6D914BE16A}"/>
                </a:ext>
              </a:extLst>
            </p:cNvPr>
            <p:cNvSpPr>
              <a:spLocks/>
            </p:cNvSpPr>
            <p:nvPr/>
          </p:nvSpPr>
          <p:spPr bwMode="auto">
            <a:xfrm>
              <a:off x="6181726" y="60325"/>
              <a:ext cx="2528888" cy="3368675"/>
            </a:xfrm>
            <a:custGeom>
              <a:avLst/>
              <a:gdLst>
                <a:gd name="T0" fmla="*/ 0 w 1684"/>
                <a:gd name="T1" fmla="*/ 2245 h 2245"/>
                <a:gd name="T2" fmla="*/ 1684 w 1684"/>
                <a:gd name="T3" fmla="*/ 2245 h 2245"/>
                <a:gd name="T4" fmla="*/ 1515 w 1684"/>
                <a:gd name="T5" fmla="*/ 1830 h 2245"/>
                <a:gd name="T6" fmla="*/ 1532 w 1684"/>
                <a:gd name="T7" fmla="*/ 1678 h 2245"/>
                <a:gd name="T8" fmla="*/ 41 w 1684"/>
                <a:gd name="T9" fmla="*/ 0 h 2245"/>
              </a:gdLst>
              <a:ahLst/>
              <a:cxnLst>
                <a:cxn ang="0">
                  <a:pos x="T0" y="T1"/>
                </a:cxn>
                <a:cxn ang="0">
                  <a:pos x="T2" y="T3"/>
                </a:cxn>
                <a:cxn ang="0">
                  <a:pos x="T4" y="T5"/>
                </a:cxn>
                <a:cxn ang="0">
                  <a:pos x="T6" y="T7"/>
                </a:cxn>
                <a:cxn ang="0">
                  <a:pos x="T8" y="T9"/>
                </a:cxn>
              </a:cxnLst>
              <a:rect l="0" t="0" r="r" b="b"/>
              <a:pathLst>
                <a:path w="1684" h="2245">
                  <a:moveTo>
                    <a:pt x="0" y="2245"/>
                  </a:moveTo>
                  <a:cubicBezTo>
                    <a:pt x="1684" y="2245"/>
                    <a:pt x="1684" y="2245"/>
                    <a:pt x="1684" y="2245"/>
                  </a:cubicBezTo>
                  <a:cubicBezTo>
                    <a:pt x="1598" y="2108"/>
                    <a:pt x="1525" y="1954"/>
                    <a:pt x="1515" y="1830"/>
                  </a:cubicBezTo>
                  <a:cubicBezTo>
                    <a:pt x="1515" y="1780"/>
                    <a:pt x="1532" y="1729"/>
                    <a:pt x="1532" y="1678"/>
                  </a:cubicBezTo>
                  <a:cubicBezTo>
                    <a:pt x="1577" y="802"/>
                    <a:pt x="850" y="147"/>
                    <a:pt x="41" y="0"/>
                  </a:cubicBezTo>
                </a:path>
              </a:pathLst>
            </a:custGeom>
            <a:noFill/>
            <a:ln w="31750" cap="rnd">
              <a:solidFill>
                <a:srgbClr val="F3AC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30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cxnSp>
        <p:nvCxnSpPr>
          <p:cNvPr id="28" name="Straight Connector 14">
            <a:extLst>
              <a:ext uri="{FF2B5EF4-FFF2-40B4-BE49-F238E27FC236}">
                <a16:creationId xmlns:a16="http://schemas.microsoft.com/office/drawing/2014/main" id="{D6A1464D-C893-6465-9808-AA9A0E5361BD}"/>
              </a:ext>
            </a:extLst>
          </p:cNvPr>
          <p:cNvCxnSpPr>
            <a:cxnSpLocks/>
          </p:cNvCxnSpPr>
          <p:nvPr/>
        </p:nvCxnSpPr>
        <p:spPr>
          <a:xfrm>
            <a:off x="1666631" y="3728773"/>
            <a:ext cx="3155352" cy="0"/>
          </a:xfrm>
          <a:prstGeom prst="line">
            <a:avLst/>
          </a:prstGeom>
          <a:noFill/>
          <a:ln w="31750" cap="rnd" cmpd="sng" algn="ctr">
            <a:solidFill>
              <a:srgbClr val="E4E8EC">
                <a:lumMod val="75000"/>
              </a:srgbClr>
            </a:solidFill>
            <a:prstDash val="sysDot"/>
            <a:round/>
            <a:headEnd type="none" w="med" len="med"/>
            <a:tailEnd type="none" w="med" len="med"/>
          </a:ln>
          <a:effectLst/>
        </p:spPr>
      </p:cxnSp>
      <p:sp>
        <p:nvSpPr>
          <p:cNvPr id="29" name="Rectangle 22">
            <a:extLst>
              <a:ext uri="{FF2B5EF4-FFF2-40B4-BE49-F238E27FC236}">
                <a16:creationId xmlns:a16="http://schemas.microsoft.com/office/drawing/2014/main" id="{533E5473-621D-74B8-D173-723174A94D0B}"/>
              </a:ext>
            </a:extLst>
          </p:cNvPr>
          <p:cNvSpPr/>
          <p:nvPr/>
        </p:nvSpPr>
        <p:spPr>
          <a:xfrm>
            <a:off x="1558619" y="4159489"/>
            <a:ext cx="3371376" cy="2016189"/>
          </a:xfrm>
          <a:prstGeom prst="rect">
            <a:avLst/>
          </a:prstGeom>
        </p:spPr>
        <p:txBody>
          <a:bodyPr wrap="square" anchor="t">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2400" b="0" i="0" u="none" strike="noStrike" kern="0" cap="none" spc="0" normalizeH="0" baseline="0" noProof="0" dirty="0">
                <a:ln>
                  <a:noFill/>
                </a:ln>
                <a:solidFill>
                  <a:schemeClr val="accent2"/>
                </a:solidFill>
                <a:effectLst/>
                <a:uLnTx/>
                <a:uFillTx/>
                <a:latin typeface="Calibri Light" panose="020F0302020204030204" pitchFamily="34" charset="0"/>
                <a:cs typeface="Calibri Light" panose="020F0302020204030204" pitchFamily="34" charset="0"/>
              </a:rPr>
              <a:t>Patience</a:t>
            </a:r>
          </a:p>
          <a:p>
            <a:r>
              <a:rPr lang="en-US" sz="1800" dirty="0">
                <a:latin typeface="Calibri Light" panose="020F0302020204030204" pitchFamily="34" charset="0"/>
                <a:cs typeface="Calibri Light" panose="020F0302020204030204" pitchFamily="34" charset="0"/>
              </a:rPr>
              <a:t>I find myself </a:t>
            </a:r>
            <a:r>
              <a:rPr lang="en-US" sz="1800" b="1" dirty="0">
                <a:latin typeface="Calibri Light" panose="020F0302020204030204" pitchFamily="34" charset="0"/>
                <a:cs typeface="Calibri Light" panose="020F0302020204030204" pitchFamily="34" charset="0"/>
              </a:rPr>
              <a:t>losing</a:t>
            </a:r>
            <a:r>
              <a:rPr lang="en-US" sz="1800" dirty="0">
                <a:latin typeface="Calibri Light" panose="020F0302020204030204" pitchFamily="34" charset="0"/>
                <a:cs typeface="Calibri Light" panose="020F0302020204030204" pitchFamily="34" charset="0"/>
              </a:rPr>
              <a:t> my patience easier than before</a:t>
            </a:r>
          </a:p>
          <a:p>
            <a:r>
              <a:rPr lang="en-US" sz="3600" b="1" dirty="0">
                <a:solidFill>
                  <a:schemeClr val="accent2"/>
                </a:solidFill>
                <a:latin typeface="Calibri Light" panose="020F0302020204030204" pitchFamily="34" charset="0"/>
                <a:cs typeface="Calibri Light" panose="020F0302020204030204" pitchFamily="34" charset="0"/>
              </a:rPr>
              <a:t>37%</a:t>
            </a:r>
          </a:p>
          <a:p>
            <a:pPr>
              <a:tabLst>
                <a:tab pos="2681288" algn="l"/>
              </a:tabLst>
            </a:pPr>
            <a:r>
              <a:rPr lang="en-US" sz="1400" dirty="0">
                <a:latin typeface="Calibri Light" panose="020F0302020204030204" pitchFamily="34" charset="0"/>
                <a:cs typeface="Calibri Light" panose="020F0302020204030204" pitchFamily="34" charset="0"/>
              </a:rPr>
              <a:t>30% 2023</a:t>
            </a:r>
          </a:p>
          <a:p>
            <a:pPr>
              <a:tabLst>
                <a:tab pos="2681288" algn="l"/>
              </a:tabLst>
            </a:pPr>
            <a:r>
              <a:rPr kumimoji="0" lang="en-US" sz="140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33% 2022</a:t>
            </a:r>
            <a:endParaRPr lang="en-US" sz="1200" dirty="0">
              <a:latin typeface="Calibri Light" panose="020F0302020204030204" pitchFamily="34" charset="0"/>
              <a:cs typeface="Calibri Light" panose="020F0302020204030204" pitchFamily="34" charset="0"/>
            </a:endParaRPr>
          </a:p>
        </p:txBody>
      </p:sp>
      <p:sp>
        <p:nvSpPr>
          <p:cNvPr id="30" name="Rectangle 22">
            <a:extLst>
              <a:ext uri="{FF2B5EF4-FFF2-40B4-BE49-F238E27FC236}">
                <a16:creationId xmlns:a16="http://schemas.microsoft.com/office/drawing/2014/main" id="{203B912C-1998-847B-69BA-5DF2D1BB0A5D}"/>
              </a:ext>
            </a:extLst>
          </p:cNvPr>
          <p:cNvSpPr/>
          <p:nvPr/>
        </p:nvSpPr>
        <p:spPr>
          <a:xfrm>
            <a:off x="1558619" y="1447800"/>
            <a:ext cx="3371376" cy="2504546"/>
          </a:xfrm>
          <a:prstGeom prst="rect">
            <a:avLst/>
          </a:prstGeom>
        </p:spPr>
        <p:txBody>
          <a:bodyPr wrap="square" anchor="t">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2400" b="0" i="0" u="none" strike="noStrike" kern="0" cap="none" spc="0" normalizeH="0" baseline="0" noProof="0" dirty="0">
                <a:ln>
                  <a:noFill/>
                </a:ln>
                <a:solidFill>
                  <a:srgbClr val="F3AC2B"/>
                </a:solidFill>
                <a:effectLst/>
                <a:uLnTx/>
                <a:uFillTx/>
                <a:latin typeface="Calibri Light" panose="020F0302020204030204" pitchFamily="34" charset="0"/>
                <a:cs typeface="Calibri Light" panose="020F0302020204030204" pitchFamily="34" charset="0"/>
              </a:rPr>
              <a:t>Memory</a:t>
            </a:r>
          </a:p>
          <a:p>
            <a:r>
              <a:rPr lang="en-US" sz="1800" dirty="0">
                <a:latin typeface="Calibri Light" panose="020F0302020204030204" pitchFamily="34" charset="0"/>
                <a:cs typeface="Calibri Light" panose="020F0302020204030204" pitchFamily="34" charset="0"/>
              </a:rPr>
              <a:t>I am having </a:t>
            </a:r>
            <a:r>
              <a:rPr lang="en-US" sz="1800" b="1" dirty="0">
                <a:latin typeface="Calibri Light" panose="020F0302020204030204" pitchFamily="34" charset="0"/>
                <a:cs typeface="Calibri Light" panose="020F0302020204030204" pitchFamily="34" charset="0"/>
              </a:rPr>
              <a:t>trouble</a:t>
            </a:r>
            <a:r>
              <a:rPr lang="en-US" sz="1800" dirty="0">
                <a:latin typeface="Calibri Light" panose="020F0302020204030204" pitchFamily="34" charset="0"/>
                <a:cs typeface="Calibri Light" panose="020F0302020204030204" pitchFamily="34" charset="0"/>
              </a:rPr>
              <a:t> remembering simple things</a:t>
            </a:r>
          </a:p>
          <a:p>
            <a:r>
              <a:rPr lang="en-US" sz="3600" b="1" dirty="0">
                <a:solidFill>
                  <a:srgbClr val="F8A908"/>
                </a:solidFill>
                <a:latin typeface="Calibri Light" panose="020F0302020204030204" pitchFamily="34" charset="0"/>
                <a:cs typeface="Calibri Light" panose="020F0302020204030204" pitchFamily="34" charset="0"/>
              </a:rPr>
              <a:t>30%</a:t>
            </a:r>
          </a:p>
          <a:p>
            <a:r>
              <a:rPr lang="en-US" sz="1400" dirty="0">
                <a:latin typeface="Calibri Light" panose="020F0302020204030204" pitchFamily="34" charset="0"/>
                <a:cs typeface="Calibri Light" panose="020F0302020204030204" pitchFamily="34" charset="0"/>
              </a:rPr>
              <a:t>25%  2023</a:t>
            </a:r>
          </a:p>
          <a:p>
            <a:r>
              <a:rPr lang="en-US" sz="1400" dirty="0">
                <a:latin typeface="Calibri Light" panose="020F0302020204030204" pitchFamily="34" charset="0"/>
                <a:cs typeface="Calibri Light" panose="020F0302020204030204" pitchFamily="34" charset="0"/>
              </a:rPr>
              <a:t>27%  2022</a:t>
            </a:r>
            <a:endParaRPr lang="en-US" sz="1200" dirty="0">
              <a:latin typeface="Calibri Light" panose="020F0302020204030204" pitchFamily="34" charset="0"/>
              <a:cs typeface="Calibri Light" panose="020F0302020204030204" pitchFamily="34" charset="0"/>
            </a:endParaRPr>
          </a:p>
        </p:txBody>
      </p:sp>
      <p:cxnSp>
        <p:nvCxnSpPr>
          <p:cNvPr id="31" name="Straight Connector 14">
            <a:extLst>
              <a:ext uri="{FF2B5EF4-FFF2-40B4-BE49-F238E27FC236}">
                <a16:creationId xmlns:a16="http://schemas.microsoft.com/office/drawing/2014/main" id="{996A749E-D334-809B-6445-00BE5ADAD129}"/>
              </a:ext>
            </a:extLst>
          </p:cNvPr>
          <p:cNvCxnSpPr>
            <a:cxnSpLocks/>
          </p:cNvCxnSpPr>
          <p:nvPr/>
        </p:nvCxnSpPr>
        <p:spPr>
          <a:xfrm>
            <a:off x="9131836" y="3728773"/>
            <a:ext cx="3155352" cy="0"/>
          </a:xfrm>
          <a:prstGeom prst="line">
            <a:avLst/>
          </a:prstGeom>
          <a:noFill/>
          <a:ln w="31750" cap="rnd" cmpd="sng" algn="ctr">
            <a:solidFill>
              <a:srgbClr val="E4E8EC">
                <a:lumMod val="75000"/>
              </a:srgbClr>
            </a:solidFill>
            <a:prstDash val="sysDot"/>
            <a:round/>
            <a:headEnd type="none" w="med" len="med"/>
            <a:tailEnd type="none" w="med" len="med"/>
          </a:ln>
          <a:effectLst/>
        </p:spPr>
      </p:cxnSp>
      <p:sp>
        <p:nvSpPr>
          <p:cNvPr id="32" name="Rectangle 22">
            <a:extLst>
              <a:ext uri="{FF2B5EF4-FFF2-40B4-BE49-F238E27FC236}">
                <a16:creationId xmlns:a16="http://schemas.microsoft.com/office/drawing/2014/main" id="{225EC1E5-52EF-4AF9-B7AD-6FAA04DF9070}"/>
              </a:ext>
            </a:extLst>
          </p:cNvPr>
          <p:cNvSpPr/>
          <p:nvPr/>
        </p:nvSpPr>
        <p:spPr>
          <a:xfrm>
            <a:off x="9023824" y="4159489"/>
            <a:ext cx="3371376" cy="1850257"/>
          </a:xfrm>
          <a:prstGeom prst="rect">
            <a:avLst/>
          </a:prstGeom>
        </p:spPr>
        <p:txBody>
          <a:bodyPr wrap="square" anchor="t">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2400" b="0" i="0" u="none" strike="noStrike" kern="0" cap="none" spc="0" normalizeH="0" baseline="0" noProof="0" dirty="0">
                <a:ln>
                  <a:noFill/>
                </a:ln>
                <a:solidFill>
                  <a:srgbClr val="88C43B"/>
                </a:solidFill>
                <a:effectLst/>
                <a:uLnTx/>
                <a:uFillTx/>
                <a:latin typeface="Calibri Light" panose="020F0302020204030204" pitchFamily="34" charset="0"/>
                <a:cs typeface="Calibri Light" panose="020F0302020204030204" pitchFamily="34" charset="0"/>
              </a:rPr>
              <a:t>Brand Linkage</a:t>
            </a:r>
          </a:p>
          <a:p>
            <a:r>
              <a:rPr lang="en-US" sz="1800" dirty="0">
                <a:latin typeface="Calibri Light" panose="020F0302020204030204" pitchFamily="34" charset="0"/>
                <a:cs typeface="Calibri Light" panose="020F0302020204030204" pitchFamily="34" charset="0"/>
              </a:rPr>
              <a:t>Even if I remember an advertisement, I find it </a:t>
            </a:r>
            <a:r>
              <a:rPr lang="en-US" sz="1800" b="1" dirty="0">
                <a:latin typeface="Calibri Light" panose="020F0302020204030204" pitchFamily="34" charset="0"/>
                <a:cs typeface="Calibri Light" panose="020F0302020204030204" pitchFamily="34" charset="0"/>
              </a:rPr>
              <a:t>harder</a:t>
            </a:r>
            <a:r>
              <a:rPr lang="en-US" sz="1800" dirty="0">
                <a:latin typeface="Calibri Light" panose="020F0302020204030204" pitchFamily="34" charset="0"/>
                <a:cs typeface="Calibri Light" panose="020F0302020204030204" pitchFamily="34" charset="0"/>
              </a:rPr>
              <a:t> to remember who the company was</a:t>
            </a:r>
          </a:p>
          <a:p>
            <a:r>
              <a:rPr lang="en-US" sz="3600" b="1" dirty="0">
                <a:solidFill>
                  <a:schemeClr val="accent3"/>
                </a:solidFill>
                <a:latin typeface="Calibri Light" panose="020F0302020204030204" pitchFamily="34" charset="0"/>
                <a:cs typeface="Calibri Light" panose="020F0302020204030204" pitchFamily="34" charset="0"/>
              </a:rPr>
              <a:t>31%</a:t>
            </a:r>
          </a:p>
          <a:p>
            <a:r>
              <a:rPr lang="en-US" sz="1400" dirty="0">
                <a:latin typeface="Calibri Light" panose="020F0302020204030204" pitchFamily="34" charset="0"/>
                <a:cs typeface="Calibri Light" panose="020F0302020204030204" pitchFamily="34" charset="0"/>
              </a:rPr>
              <a:t>33% 2023</a:t>
            </a:r>
          </a:p>
          <a:p>
            <a:r>
              <a:rPr kumimoji="0" lang="en-US" sz="140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34% 2022</a:t>
            </a:r>
            <a:endParaRPr lang="en-US" sz="1400" dirty="0">
              <a:latin typeface="Calibri Light" panose="020F0302020204030204" pitchFamily="34" charset="0"/>
              <a:cs typeface="Calibri Light" panose="020F0302020204030204" pitchFamily="34" charset="0"/>
            </a:endParaRPr>
          </a:p>
        </p:txBody>
      </p:sp>
      <p:sp>
        <p:nvSpPr>
          <p:cNvPr id="33" name="Rectangle 22">
            <a:extLst>
              <a:ext uri="{FF2B5EF4-FFF2-40B4-BE49-F238E27FC236}">
                <a16:creationId xmlns:a16="http://schemas.microsoft.com/office/drawing/2014/main" id="{3B533409-ADE6-E860-2197-EE3A31D673E5}"/>
              </a:ext>
            </a:extLst>
          </p:cNvPr>
          <p:cNvSpPr/>
          <p:nvPr/>
        </p:nvSpPr>
        <p:spPr>
          <a:xfrm>
            <a:off x="9023824" y="1447800"/>
            <a:ext cx="3371376" cy="1850257"/>
          </a:xfrm>
          <a:prstGeom prst="rect">
            <a:avLst/>
          </a:prstGeom>
        </p:spPr>
        <p:txBody>
          <a:bodyPr wrap="square" anchor="t">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2400" b="0" i="0" u="none" strike="noStrike" kern="0" cap="none" spc="0" normalizeH="0" baseline="0" noProof="0" dirty="0">
                <a:ln>
                  <a:noFill/>
                </a:ln>
                <a:solidFill>
                  <a:srgbClr val="478CB2"/>
                </a:solidFill>
                <a:effectLst/>
                <a:uLnTx/>
                <a:uFillTx/>
                <a:latin typeface="Calibri Light" panose="020F0302020204030204" pitchFamily="34" charset="0"/>
                <a:cs typeface="Calibri Light" panose="020F0302020204030204" pitchFamily="34" charset="0"/>
              </a:rPr>
              <a:t>Attention Span</a:t>
            </a:r>
          </a:p>
          <a:p>
            <a:r>
              <a:rPr lang="en-US" sz="1800" dirty="0">
                <a:latin typeface="Calibri Light" panose="020F0302020204030204" pitchFamily="34" charset="0"/>
                <a:cs typeface="Calibri Light" panose="020F0302020204030204" pitchFamily="34" charset="0"/>
              </a:rPr>
              <a:t>I find it </a:t>
            </a:r>
            <a:r>
              <a:rPr lang="en-US" sz="1800" b="1" dirty="0">
                <a:latin typeface="Calibri Light" panose="020F0302020204030204" pitchFamily="34" charset="0"/>
                <a:cs typeface="Calibri Light" panose="020F0302020204030204" pitchFamily="34" charset="0"/>
              </a:rPr>
              <a:t>harder</a:t>
            </a:r>
            <a:r>
              <a:rPr lang="en-US" sz="1800" dirty="0">
                <a:latin typeface="Calibri Light" panose="020F0302020204030204" pitchFamily="34" charset="0"/>
                <a:cs typeface="Calibri Light" panose="020F0302020204030204" pitchFamily="34" charset="0"/>
              </a:rPr>
              <a:t> to concentrate and pay attention to things</a:t>
            </a:r>
          </a:p>
          <a:p>
            <a:r>
              <a:rPr lang="en-US" sz="3600" b="1" dirty="0">
                <a:solidFill>
                  <a:srgbClr val="478CB2"/>
                </a:solidFill>
                <a:latin typeface="Calibri Light" panose="020F0302020204030204" pitchFamily="34" charset="0"/>
                <a:cs typeface="Calibri Light" panose="020F0302020204030204" pitchFamily="34" charset="0"/>
              </a:rPr>
              <a:t>32%</a:t>
            </a:r>
          </a:p>
          <a:p>
            <a:r>
              <a:rPr lang="en-US" sz="1400" dirty="0">
                <a:latin typeface="Calibri Light" panose="020F0302020204030204" pitchFamily="34" charset="0"/>
                <a:cs typeface="Calibri Light" panose="020F0302020204030204" pitchFamily="34" charset="0"/>
              </a:rPr>
              <a:t>29%</a:t>
            </a:r>
            <a:r>
              <a:rPr kumimoji="0" lang="en-US" sz="140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 2023</a:t>
            </a:r>
          </a:p>
          <a:p>
            <a:r>
              <a:rPr kumimoji="0" lang="en-US" sz="140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29% 2022</a:t>
            </a:r>
            <a:endParaRPr lang="en-US" sz="1400" dirty="0">
              <a:latin typeface="Calibri Light" panose="020F0302020204030204" pitchFamily="34" charset="0"/>
              <a:cs typeface="Calibri Light" panose="020F0302020204030204" pitchFamily="34" charset="0"/>
            </a:endParaRPr>
          </a:p>
        </p:txBody>
      </p:sp>
      <p:sp>
        <p:nvSpPr>
          <p:cNvPr id="34" name="Freeform 11">
            <a:extLst>
              <a:ext uri="{FF2B5EF4-FFF2-40B4-BE49-F238E27FC236}">
                <a16:creationId xmlns:a16="http://schemas.microsoft.com/office/drawing/2014/main" id="{C81C8E6A-EEFE-EBA7-59D4-3DE5BB4BFF82}"/>
              </a:ext>
            </a:extLst>
          </p:cNvPr>
          <p:cNvSpPr>
            <a:spLocks noEditPoints="1"/>
          </p:cNvSpPr>
          <p:nvPr/>
        </p:nvSpPr>
        <p:spPr bwMode="auto">
          <a:xfrm>
            <a:off x="7252104" y="4196503"/>
            <a:ext cx="648071" cy="441643"/>
          </a:xfrm>
          <a:custGeom>
            <a:avLst/>
            <a:gdLst>
              <a:gd name="T0" fmla="*/ 375 w 391"/>
              <a:gd name="T1" fmla="*/ 266 h 266"/>
              <a:gd name="T2" fmla="*/ 16 w 391"/>
              <a:gd name="T3" fmla="*/ 266 h 266"/>
              <a:gd name="T4" fmla="*/ 0 w 391"/>
              <a:gd name="T5" fmla="*/ 250 h 266"/>
              <a:gd name="T6" fmla="*/ 0 w 391"/>
              <a:gd name="T7" fmla="*/ 16 h 266"/>
              <a:gd name="T8" fmla="*/ 16 w 391"/>
              <a:gd name="T9" fmla="*/ 0 h 266"/>
              <a:gd name="T10" fmla="*/ 32 w 391"/>
              <a:gd name="T11" fmla="*/ 16 h 266"/>
              <a:gd name="T12" fmla="*/ 32 w 391"/>
              <a:gd name="T13" fmla="*/ 234 h 266"/>
              <a:gd name="T14" fmla="*/ 375 w 391"/>
              <a:gd name="T15" fmla="*/ 234 h 266"/>
              <a:gd name="T16" fmla="*/ 391 w 391"/>
              <a:gd name="T17" fmla="*/ 250 h 266"/>
              <a:gd name="T18" fmla="*/ 375 w 391"/>
              <a:gd name="T19" fmla="*/ 266 h 266"/>
              <a:gd name="T20" fmla="*/ 80 w 391"/>
              <a:gd name="T21" fmla="*/ 193 h 266"/>
              <a:gd name="T22" fmla="*/ 93 w 391"/>
              <a:gd name="T23" fmla="*/ 187 h 266"/>
              <a:gd name="T24" fmla="*/ 160 w 391"/>
              <a:gd name="T25" fmla="*/ 91 h 266"/>
              <a:gd name="T26" fmla="*/ 177 w 391"/>
              <a:gd name="T27" fmla="*/ 133 h 266"/>
              <a:gd name="T28" fmla="*/ 187 w 391"/>
              <a:gd name="T29" fmla="*/ 142 h 266"/>
              <a:gd name="T30" fmla="*/ 200 w 391"/>
              <a:gd name="T31" fmla="*/ 142 h 266"/>
              <a:gd name="T32" fmla="*/ 221 w 391"/>
              <a:gd name="T33" fmla="*/ 130 h 266"/>
              <a:gd name="T34" fmla="*/ 247 w 391"/>
              <a:gd name="T35" fmla="*/ 166 h 266"/>
              <a:gd name="T36" fmla="*/ 267 w 391"/>
              <a:gd name="T37" fmla="*/ 171 h 266"/>
              <a:gd name="T38" fmla="*/ 296 w 391"/>
              <a:gd name="T39" fmla="*/ 159 h 266"/>
              <a:gd name="T40" fmla="*/ 315 w 391"/>
              <a:gd name="T41" fmla="*/ 180 h 266"/>
              <a:gd name="T42" fmla="*/ 337 w 391"/>
              <a:gd name="T43" fmla="*/ 181 h 266"/>
              <a:gd name="T44" fmla="*/ 339 w 391"/>
              <a:gd name="T45" fmla="*/ 159 h 266"/>
              <a:gd name="T46" fmla="*/ 312 w 391"/>
              <a:gd name="T47" fmla="*/ 129 h 266"/>
              <a:gd name="T48" fmla="*/ 294 w 391"/>
              <a:gd name="T49" fmla="*/ 125 h 266"/>
              <a:gd name="T50" fmla="*/ 266 w 391"/>
              <a:gd name="T51" fmla="*/ 137 h 266"/>
              <a:gd name="T52" fmla="*/ 239 w 391"/>
              <a:gd name="T53" fmla="*/ 100 h 266"/>
              <a:gd name="T54" fmla="*/ 219 w 391"/>
              <a:gd name="T55" fmla="*/ 95 h 266"/>
              <a:gd name="T56" fmla="*/ 200 w 391"/>
              <a:gd name="T57" fmla="*/ 105 h 266"/>
              <a:gd name="T58" fmla="*/ 179 w 391"/>
              <a:gd name="T59" fmla="*/ 51 h 266"/>
              <a:gd name="T60" fmla="*/ 166 w 391"/>
              <a:gd name="T61" fmla="*/ 42 h 266"/>
              <a:gd name="T62" fmla="*/ 151 w 391"/>
              <a:gd name="T63" fmla="*/ 48 h 266"/>
              <a:gd name="T64" fmla="*/ 67 w 391"/>
              <a:gd name="T65" fmla="*/ 168 h 266"/>
              <a:gd name="T66" fmla="*/ 71 w 391"/>
              <a:gd name="T67" fmla="*/ 191 h 266"/>
              <a:gd name="T68" fmla="*/ 80 w 391"/>
              <a:gd name="T69" fmla="*/ 19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266">
                <a:moveTo>
                  <a:pt x="375" y="266"/>
                </a:moveTo>
                <a:cubicBezTo>
                  <a:pt x="16" y="266"/>
                  <a:pt x="16" y="266"/>
                  <a:pt x="16" y="266"/>
                </a:cubicBezTo>
                <a:cubicBezTo>
                  <a:pt x="7" y="266"/>
                  <a:pt x="0" y="259"/>
                  <a:pt x="0" y="250"/>
                </a:cubicBezTo>
                <a:cubicBezTo>
                  <a:pt x="0" y="16"/>
                  <a:pt x="0" y="16"/>
                  <a:pt x="0" y="16"/>
                </a:cubicBezTo>
                <a:cubicBezTo>
                  <a:pt x="0" y="8"/>
                  <a:pt x="7" y="0"/>
                  <a:pt x="16" y="0"/>
                </a:cubicBezTo>
                <a:cubicBezTo>
                  <a:pt x="24" y="0"/>
                  <a:pt x="32" y="8"/>
                  <a:pt x="32" y="16"/>
                </a:cubicBezTo>
                <a:cubicBezTo>
                  <a:pt x="32" y="234"/>
                  <a:pt x="32" y="234"/>
                  <a:pt x="32" y="234"/>
                </a:cubicBezTo>
                <a:cubicBezTo>
                  <a:pt x="375" y="234"/>
                  <a:pt x="375" y="234"/>
                  <a:pt x="375" y="234"/>
                </a:cubicBezTo>
                <a:cubicBezTo>
                  <a:pt x="384" y="234"/>
                  <a:pt x="391" y="241"/>
                  <a:pt x="391" y="250"/>
                </a:cubicBezTo>
                <a:cubicBezTo>
                  <a:pt x="391" y="259"/>
                  <a:pt x="384" y="266"/>
                  <a:pt x="375" y="266"/>
                </a:cubicBezTo>
                <a:close/>
                <a:moveTo>
                  <a:pt x="80" y="193"/>
                </a:moveTo>
                <a:cubicBezTo>
                  <a:pt x="85" y="193"/>
                  <a:pt x="90" y="191"/>
                  <a:pt x="93" y="187"/>
                </a:cubicBezTo>
                <a:cubicBezTo>
                  <a:pt x="160" y="91"/>
                  <a:pt x="160" y="91"/>
                  <a:pt x="160" y="91"/>
                </a:cubicBezTo>
                <a:cubicBezTo>
                  <a:pt x="177" y="133"/>
                  <a:pt x="177" y="133"/>
                  <a:pt x="177" y="133"/>
                </a:cubicBezTo>
                <a:cubicBezTo>
                  <a:pt x="179" y="138"/>
                  <a:pt x="182" y="141"/>
                  <a:pt x="187" y="142"/>
                </a:cubicBezTo>
                <a:cubicBezTo>
                  <a:pt x="191" y="144"/>
                  <a:pt x="196" y="144"/>
                  <a:pt x="200" y="142"/>
                </a:cubicBezTo>
                <a:cubicBezTo>
                  <a:pt x="221" y="130"/>
                  <a:pt x="221" y="130"/>
                  <a:pt x="221" y="130"/>
                </a:cubicBezTo>
                <a:cubicBezTo>
                  <a:pt x="247" y="166"/>
                  <a:pt x="247" y="166"/>
                  <a:pt x="247" y="166"/>
                </a:cubicBezTo>
                <a:cubicBezTo>
                  <a:pt x="252" y="172"/>
                  <a:pt x="260" y="174"/>
                  <a:pt x="267" y="171"/>
                </a:cubicBezTo>
                <a:cubicBezTo>
                  <a:pt x="296" y="159"/>
                  <a:pt x="296" y="159"/>
                  <a:pt x="296" y="159"/>
                </a:cubicBezTo>
                <a:cubicBezTo>
                  <a:pt x="315" y="180"/>
                  <a:pt x="315" y="180"/>
                  <a:pt x="315" y="180"/>
                </a:cubicBezTo>
                <a:cubicBezTo>
                  <a:pt x="320" y="186"/>
                  <a:pt x="331" y="187"/>
                  <a:pt x="337" y="181"/>
                </a:cubicBezTo>
                <a:cubicBezTo>
                  <a:pt x="344" y="175"/>
                  <a:pt x="344" y="165"/>
                  <a:pt x="339" y="159"/>
                </a:cubicBezTo>
                <a:cubicBezTo>
                  <a:pt x="312" y="129"/>
                  <a:pt x="312" y="129"/>
                  <a:pt x="312" y="129"/>
                </a:cubicBezTo>
                <a:cubicBezTo>
                  <a:pt x="308" y="124"/>
                  <a:pt x="300" y="122"/>
                  <a:pt x="294" y="125"/>
                </a:cubicBezTo>
                <a:cubicBezTo>
                  <a:pt x="266" y="137"/>
                  <a:pt x="266" y="137"/>
                  <a:pt x="266" y="137"/>
                </a:cubicBezTo>
                <a:cubicBezTo>
                  <a:pt x="239" y="100"/>
                  <a:pt x="239" y="100"/>
                  <a:pt x="239" y="100"/>
                </a:cubicBezTo>
                <a:cubicBezTo>
                  <a:pt x="235" y="94"/>
                  <a:pt x="226" y="92"/>
                  <a:pt x="219" y="95"/>
                </a:cubicBezTo>
                <a:cubicBezTo>
                  <a:pt x="200" y="105"/>
                  <a:pt x="200" y="105"/>
                  <a:pt x="200" y="105"/>
                </a:cubicBezTo>
                <a:cubicBezTo>
                  <a:pt x="179" y="51"/>
                  <a:pt x="179" y="51"/>
                  <a:pt x="179" y="51"/>
                </a:cubicBezTo>
                <a:cubicBezTo>
                  <a:pt x="177" y="46"/>
                  <a:pt x="172" y="42"/>
                  <a:pt x="166" y="42"/>
                </a:cubicBezTo>
                <a:cubicBezTo>
                  <a:pt x="160" y="41"/>
                  <a:pt x="155" y="43"/>
                  <a:pt x="151" y="48"/>
                </a:cubicBezTo>
                <a:cubicBezTo>
                  <a:pt x="67" y="168"/>
                  <a:pt x="67" y="168"/>
                  <a:pt x="67" y="168"/>
                </a:cubicBezTo>
                <a:cubicBezTo>
                  <a:pt x="62" y="175"/>
                  <a:pt x="64" y="185"/>
                  <a:pt x="71" y="191"/>
                </a:cubicBezTo>
                <a:cubicBezTo>
                  <a:pt x="74" y="192"/>
                  <a:pt x="77" y="193"/>
                  <a:pt x="80" y="19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DFC4F501-2B65-E4DD-3ECF-2D18BAC27A68}"/>
              </a:ext>
            </a:extLst>
          </p:cNvPr>
          <p:cNvSpPr>
            <a:spLocks noChangeAspect="1" noEditPoints="1"/>
          </p:cNvSpPr>
          <p:nvPr/>
        </p:nvSpPr>
        <p:spPr bwMode="auto">
          <a:xfrm>
            <a:off x="7606970" y="2372928"/>
            <a:ext cx="457200" cy="867015"/>
          </a:xfrm>
          <a:custGeom>
            <a:avLst/>
            <a:gdLst>
              <a:gd name="T0" fmla="*/ 141 w 410"/>
              <a:gd name="T1" fmla="*/ 778 h 778"/>
              <a:gd name="T2" fmla="*/ 59 w 410"/>
              <a:gd name="T3" fmla="*/ 746 h 778"/>
              <a:gd name="T4" fmla="*/ 15 w 410"/>
              <a:gd name="T5" fmla="*/ 629 h 778"/>
              <a:gd name="T6" fmla="*/ 38 w 410"/>
              <a:gd name="T7" fmla="*/ 614 h 778"/>
              <a:gd name="T8" fmla="*/ 53 w 410"/>
              <a:gd name="T9" fmla="*/ 637 h 778"/>
              <a:gd name="T10" fmla="*/ 86 w 410"/>
              <a:gd name="T11" fmla="*/ 716 h 778"/>
              <a:gd name="T12" fmla="*/ 173 w 410"/>
              <a:gd name="T13" fmla="*/ 732 h 778"/>
              <a:gd name="T14" fmla="*/ 246 w 410"/>
              <a:gd name="T15" fmla="*/ 554 h 778"/>
              <a:gd name="T16" fmla="*/ 309 w 410"/>
              <a:gd name="T17" fmla="*/ 371 h 778"/>
              <a:gd name="T18" fmla="*/ 334 w 410"/>
              <a:gd name="T19" fmla="*/ 328 h 778"/>
              <a:gd name="T20" fmla="*/ 347 w 410"/>
              <a:gd name="T21" fmla="*/ 159 h 778"/>
              <a:gd name="T22" fmla="*/ 247 w 410"/>
              <a:gd name="T23" fmla="*/ 84 h 778"/>
              <a:gd name="T24" fmla="*/ 84 w 410"/>
              <a:gd name="T25" fmla="*/ 136 h 778"/>
              <a:gd name="T26" fmla="*/ 41 w 410"/>
              <a:gd name="T27" fmla="*/ 218 h 778"/>
              <a:gd name="T28" fmla="*/ 17 w 410"/>
              <a:gd name="T29" fmla="*/ 232 h 778"/>
              <a:gd name="T30" fmla="*/ 2 w 410"/>
              <a:gd name="T31" fmla="*/ 208 h 778"/>
              <a:gd name="T32" fmla="*/ 256 w 410"/>
              <a:gd name="T33" fmla="*/ 46 h 778"/>
              <a:gd name="T34" fmla="*/ 384 w 410"/>
              <a:gd name="T35" fmla="*/ 143 h 778"/>
              <a:gd name="T36" fmla="*/ 369 w 410"/>
              <a:gd name="T37" fmla="*/ 346 h 778"/>
              <a:gd name="T38" fmla="*/ 344 w 410"/>
              <a:gd name="T39" fmla="*/ 391 h 778"/>
              <a:gd name="T40" fmla="*/ 286 w 410"/>
              <a:gd name="T41" fmla="*/ 552 h 778"/>
              <a:gd name="T42" fmla="*/ 186 w 410"/>
              <a:gd name="T43" fmla="*/ 770 h 778"/>
              <a:gd name="T44" fmla="*/ 141 w 410"/>
              <a:gd name="T45" fmla="*/ 778 h 778"/>
              <a:gd name="T46" fmla="*/ 194 w 410"/>
              <a:gd name="T47" fmla="*/ 527 h 778"/>
              <a:gd name="T48" fmla="*/ 210 w 410"/>
              <a:gd name="T49" fmla="*/ 511 h 778"/>
              <a:gd name="T50" fmla="*/ 266 w 410"/>
              <a:gd name="T51" fmla="*/ 355 h 778"/>
              <a:gd name="T52" fmla="*/ 274 w 410"/>
              <a:gd name="T53" fmla="*/ 340 h 778"/>
              <a:gd name="T54" fmla="*/ 256 w 410"/>
              <a:gd name="T55" fmla="*/ 157 h 778"/>
              <a:gd name="T56" fmla="*/ 151 w 410"/>
              <a:gd name="T57" fmla="*/ 155 h 778"/>
              <a:gd name="T58" fmla="*/ 100 w 410"/>
              <a:gd name="T59" fmla="*/ 232 h 778"/>
              <a:gd name="T60" fmla="*/ 117 w 410"/>
              <a:gd name="T61" fmla="*/ 247 h 778"/>
              <a:gd name="T62" fmla="*/ 132 w 410"/>
              <a:gd name="T63" fmla="*/ 230 h 778"/>
              <a:gd name="T64" fmla="*/ 167 w 410"/>
              <a:gd name="T65" fmla="*/ 183 h 778"/>
              <a:gd name="T66" fmla="*/ 240 w 410"/>
              <a:gd name="T67" fmla="*/ 185 h 778"/>
              <a:gd name="T68" fmla="*/ 246 w 410"/>
              <a:gd name="T69" fmla="*/ 325 h 778"/>
              <a:gd name="T70" fmla="*/ 238 w 410"/>
              <a:gd name="T71" fmla="*/ 339 h 778"/>
              <a:gd name="T72" fmla="*/ 178 w 410"/>
              <a:gd name="T73" fmla="*/ 511 h 778"/>
              <a:gd name="T74" fmla="*/ 194 w 410"/>
              <a:gd name="T75" fmla="*/ 527 h 778"/>
              <a:gd name="T76" fmla="*/ 194 w 410"/>
              <a:gd name="T77" fmla="*/ 527 h 778"/>
              <a:gd name="T78" fmla="*/ 146 w 410"/>
              <a:gd name="T79" fmla="*/ 696 h 778"/>
              <a:gd name="T80" fmla="*/ 153 w 410"/>
              <a:gd name="T81" fmla="*/ 695 h 778"/>
              <a:gd name="T82" fmla="*/ 198 w 410"/>
              <a:gd name="T83" fmla="*/ 665 h 778"/>
              <a:gd name="T84" fmla="*/ 194 w 410"/>
              <a:gd name="T85" fmla="*/ 643 h 778"/>
              <a:gd name="T86" fmla="*/ 171 w 410"/>
              <a:gd name="T87" fmla="*/ 647 h 778"/>
              <a:gd name="T88" fmla="*/ 149 w 410"/>
              <a:gd name="T89" fmla="*/ 664 h 778"/>
              <a:gd name="T90" fmla="*/ 125 w 410"/>
              <a:gd name="T91" fmla="*/ 656 h 778"/>
              <a:gd name="T92" fmla="*/ 102 w 410"/>
              <a:gd name="T93" fmla="*/ 658 h 778"/>
              <a:gd name="T94" fmla="*/ 104 w 410"/>
              <a:gd name="T95" fmla="*/ 680 h 778"/>
              <a:gd name="T96" fmla="*/ 146 w 410"/>
              <a:gd name="T97" fmla="*/ 69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 h="778">
                <a:moveTo>
                  <a:pt x="141" y="778"/>
                </a:moveTo>
                <a:cubicBezTo>
                  <a:pt x="111" y="778"/>
                  <a:pt x="83" y="767"/>
                  <a:pt x="59" y="746"/>
                </a:cubicBezTo>
                <a:cubicBezTo>
                  <a:pt x="25" y="715"/>
                  <a:pt x="6" y="666"/>
                  <a:pt x="15" y="629"/>
                </a:cubicBezTo>
                <a:cubicBezTo>
                  <a:pt x="17" y="618"/>
                  <a:pt x="28" y="611"/>
                  <a:pt x="38" y="614"/>
                </a:cubicBezTo>
                <a:cubicBezTo>
                  <a:pt x="49" y="616"/>
                  <a:pt x="56" y="627"/>
                  <a:pt x="53" y="637"/>
                </a:cubicBezTo>
                <a:cubicBezTo>
                  <a:pt x="49" y="657"/>
                  <a:pt x="60" y="693"/>
                  <a:pt x="86" y="716"/>
                </a:cubicBezTo>
                <a:cubicBezTo>
                  <a:pt x="103" y="731"/>
                  <a:pt x="132" y="746"/>
                  <a:pt x="173" y="732"/>
                </a:cubicBezTo>
                <a:cubicBezTo>
                  <a:pt x="228" y="713"/>
                  <a:pt x="251" y="656"/>
                  <a:pt x="246" y="554"/>
                </a:cubicBezTo>
                <a:cubicBezTo>
                  <a:pt x="243" y="485"/>
                  <a:pt x="277" y="427"/>
                  <a:pt x="309" y="371"/>
                </a:cubicBezTo>
                <a:cubicBezTo>
                  <a:pt x="318" y="357"/>
                  <a:pt x="326" y="342"/>
                  <a:pt x="334" y="328"/>
                </a:cubicBezTo>
                <a:cubicBezTo>
                  <a:pt x="357" y="286"/>
                  <a:pt x="373" y="217"/>
                  <a:pt x="347" y="159"/>
                </a:cubicBezTo>
                <a:cubicBezTo>
                  <a:pt x="330" y="121"/>
                  <a:pt x="296" y="96"/>
                  <a:pt x="247" y="84"/>
                </a:cubicBezTo>
                <a:cubicBezTo>
                  <a:pt x="180" y="69"/>
                  <a:pt x="125" y="86"/>
                  <a:pt x="84" y="136"/>
                </a:cubicBezTo>
                <a:cubicBezTo>
                  <a:pt x="53" y="174"/>
                  <a:pt x="41" y="218"/>
                  <a:pt x="41" y="218"/>
                </a:cubicBezTo>
                <a:cubicBezTo>
                  <a:pt x="38" y="229"/>
                  <a:pt x="28" y="235"/>
                  <a:pt x="17" y="232"/>
                </a:cubicBezTo>
                <a:cubicBezTo>
                  <a:pt x="6" y="230"/>
                  <a:pt x="0" y="219"/>
                  <a:pt x="2" y="208"/>
                </a:cubicBezTo>
                <a:cubicBezTo>
                  <a:pt x="3" y="206"/>
                  <a:pt x="59" y="0"/>
                  <a:pt x="256" y="46"/>
                </a:cubicBezTo>
                <a:cubicBezTo>
                  <a:pt x="317" y="59"/>
                  <a:pt x="361" y="93"/>
                  <a:pt x="384" y="143"/>
                </a:cubicBezTo>
                <a:cubicBezTo>
                  <a:pt x="410" y="201"/>
                  <a:pt x="405" y="281"/>
                  <a:pt x="369" y="346"/>
                </a:cubicBezTo>
                <a:cubicBezTo>
                  <a:pt x="361" y="362"/>
                  <a:pt x="352" y="377"/>
                  <a:pt x="344" y="391"/>
                </a:cubicBezTo>
                <a:cubicBezTo>
                  <a:pt x="313" y="445"/>
                  <a:pt x="283" y="495"/>
                  <a:pt x="286" y="552"/>
                </a:cubicBezTo>
                <a:cubicBezTo>
                  <a:pt x="288" y="597"/>
                  <a:pt x="295" y="732"/>
                  <a:pt x="186" y="770"/>
                </a:cubicBezTo>
                <a:cubicBezTo>
                  <a:pt x="171" y="775"/>
                  <a:pt x="156" y="778"/>
                  <a:pt x="141" y="778"/>
                </a:cubicBezTo>
                <a:close/>
                <a:moveTo>
                  <a:pt x="194" y="527"/>
                </a:moveTo>
                <a:cubicBezTo>
                  <a:pt x="203" y="527"/>
                  <a:pt x="210" y="520"/>
                  <a:pt x="210" y="511"/>
                </a:cubicBezTo>
                <a:cubicBezTo>
                  <a:pt x="212" y="455"/>
                  <a:pt x="239" y="404"/>
                  <a:pt x="266" y="355"/>
                </a:cubicBezTo>
                <a:cubicBezTo>
                  <a:pt x="269" y="350"/>
                  <a:pt x="272" y="345"/>
                  <a:pt x="274" y="340"/>
                </a:cubicBezTo>
                <a:cubicBezTo>
                  <a:pt x="308" y="278"/>
                  <a:pt x="321" y="197"/>
                  <a:pt x="256" y="157"/>
                </a:cubicBezTo>
                <a:cubicBezTo>
                  <a:pt x="221" y="136"/>
                  <a:pt x="184" y="135"/>
                  <a:pt x="151" y="155"/>
                </a:cubicBezTo>
                <a:cubicBezTo>
                  <a:pt x="121" y="174"/>
                  <a:pt x="98" y="208"/>
                  <a:pt x="100" y="232"/>
                </a:cubicBezTo>
                <a:cubicBezTo>
                  <a:pt x="101" y="241"/>
                  <a:pt x="108" y="248"/>
                  <a:pt x="117" y="247"/>
                </a:cubicBezTo>
                <a:cubicBezTo>
                  <a:pt x="126" y="246"/>
                  <a:pt x="133" y="239"/>
                  <a:pt x="132" y="230"/>
                </a:cubicBezTo>
                <a:cubicBezTo>
                  <a:pt x="131" y="223"/>
                  <a:pt x="143" y="198"/>
                  <a:pt x="167" y="183"/>
                </a:cubicBezTo>
                <a:cubicBezTo>
                  <a:pt x="190" y="169"/>
                  <a:pt x="215" y="169"/>
                  <a:pt x="240" y="185"/>
                </a:cubicBezTo>
                <a:cubicBezTo>
                  <a:pt x="299" y="221"/>
                  <a:pt x="255" y="308"/>
                  <a:pt x="246" y="325"/>
                </a:cubicBezTo>
                <a:cubicBezTo>
                  <a:pt x="243" y="330"/>
                  <a:pt x="241" y="335"/>
                  <a:pt x="238" y="339"/>
                </a:cubicBezTo>
                <a:cubicBezTo>
                  <a:pt x="210" y="392"/>
                  <a:pt x="180" y="446"/>
                  <a:pt x="178" y="511"/>
                </a:cubicBezTo>
                <a:cubicBezTo>
                  <a:pt x="178" y="519"/>
                  <a:pt x="185" y="527"/>
                  <a:pt x="194" y="527"/>
                </a:cubicBezTo>
                <a:cubicBezTo>
                  <a:pt x="194" y="527"/>
                  <a:pt x="194" y="527"/>
                  <a:pt x="194" y="527"/>
                </a:cubicBezTo>
                <a:close/>
                <a:moveTo>
                  <a:pt x="146" y="696"/>
                </a:moveTo>
                <a:cubicBezTo>
                  <a:pt x="148" y="696"/>
                  <a:pt x="150" y="696"/>
                  <a:pt x="153" y="695"/>
                </a:cubicBezTo>
                <a:cubicBezTo>
                  <a:pt x="170" y="693"/>
                  <a:pt x="185" y="683"/>
                  <a:pt x="198" y="665"/>
                </a:cubicBezTo>
                <a:cubicBezTo>
                  <a:pt x="203" y="658"/>
                  <a:pt x="201" y="648"/>
                  <a:pt x="194" y="643"/>
                </a:cubicBezTo>
                <a:cubicBezTo>
                  <a:pt x="186" y="638"/>
                  <a:pt x="176" y="639"/>
                  <a:pt x="171" y="647"/>
                </a:cubicBezTo>
                <a:cubicBezTo>
                  <a:pt x="164" y="657"/>
                  <a:pt x="157" y="663"/>
                  <a:pt x="149" y="664"/>
                </a:cubicBezTo>
                <a:cubicBezTo>
                  <a:pt x="137" y="665"/>
                  <a:pt x="125" y="656"/>
                  <a:pt x="125" y="656"/>
                </a:cubicBezTo>
                <a:cubicBezTo>
                  <a:pt x="118" y="650"/>
                  <a:pt x="108" y="651"/>
                  <a:pt x="102" y="658"/>
                </a:cubicBezTo>
                <a:cubicBezTo>
                  <a:pt x="97" y="664"/>
                  <a:pt x="97" y="675"/>
                  <a:pt x="104" y="680"/>
                </a:cubicBezTo>
                <a:cubicBezTo>
                  <a:pt x="106" y="682"/>
                  <a:pt x="123" y="696"/>
                  <a:pt x="146" y="696"/>
                </a:cubicBezTo>
                <a:close/>
              </a:path>
            </a:pathLst>
          </a:custGeom>
          <a:solidFill>
            <a:srgbClr val="478CB2"/>
          </a:solidFill>
          <a:ln>
            <a:solidFill>
              <a:srgbClr val="478CB2"/>
            </a:solid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
            <a:extLst>
              <a:ext uri="{FF2B5EF4-FFF2-40B4-BE49-F238E27FC236}">
                <a16:creationId xmlns:a16="http://schemas.microsoft.com/office/drawing/2014/main" id="{2D74F8E6-F872-B3F9-8855-BD14A623A1BB}"/>
              </a:ext>
            </a:extLst>
          </p:cNvPr>
          <p:cNvSpPr>
            <a:spLocks/>
          </p:cNvSpPr>
          <p:nvPr/>
        </p:nvSpPr>
        <p:spPr bwMode="auto">
          <a:xfrm>
            <a:off x="5997269" y="2524087"/>
            <a:ext cx="742950" cy="627063"/>
          </a:xfrm>
          <a:custGeom>
            <a:avLst/>
            <a:gdLst>
              <a:gd name="T0" fmla="*/ 193 w 198"/>
              <a:gd name="T1" fmla="*/ 68 h 167"/>
              <a:gd name="T2" fmla="*/ 170 w 198"/>
              <a:gd name="T3" fmla="*/ 27 h 167"/>
              <a:gd name="T4" fmla="*/ 135 w 198"/>
              <a:gd name="T5" fmla="*/ 8 h 167"/>
              <a:gd name="T6" fmla="*/ 95 w 198"/>
              <a:gd name="T7" fmla="*/ 6 h 167"/>
              <a:gd name="T8" fmla="*/ 54 w 198"/>
              <a:gd name="T9" fmla="*/ 16 h 167"/>
              <a:gd name="T10" fmla="*/ 20 w 198"/>
              <a:gd name="T11" fmla="*/ 41 h 167"/>
              <a:gd name="T12" fmla="*/ 32 w 198"/>
              <a:gd name="T13" fmla="*/ 102 h 167"/>
              <a:gd name="T14" fmla="*/ 69 w 198"/>
              <a:gd name="T15" fmla="*/ 104 h 167"/>
              <a:gd name="T16" fmla="*/ 117 w 198"/>
              <a:gd name="T17" fmla="*/ 129 h 167"/>
              <a:gd name="T18" fmla="*/ 129 w 198"/>
              <a:gd name="T19" fmla="*/ 167 h 167"/>
              <a:gd name="T20" fmla="*/ 140 w 198"/>
              <a:gd name="T21" fmla="*/ 107 h 167"/>
              <a:gd name="T22" fmla="*/ 136 w 198"/>
              <a:gd name="T23" fmla="*/ 91 h 167"/>
              <a:gd name="T24" fmla="*/ 132 w 198"/>
              <a:gd name="T25" fmla="*/ 90 h 167"/>
              <a:gd name="T26" fmla="*/ 155 w 198"/>
              <a:gd name="T27" fmla="*/ 83 h 167"/>
              <a:gd name="T28" fmla="*/ 129 w 198"/>
              <a:gd name="T29" fmla="*/ 58 h 167"/>
              <a:gd name="T30" fmla="*/ 110 w 198"/>
              <a:gd name="T31" fmla="*/ 70 h 167"/>
              <a:gd name="T32" fmla="*/ 118 w 198"/>
              <a:gd name="T33" fmla="*/ 93 h 167"/>
              <a:gd name="T34" fmla="*/ 114 w 198"/>
              <a:gd name="T35" fmla="*/ 94 h 167"/>
              <a:gd name="T36" fmla="*/ 100 w 198"/>
              <a:gd name="T37" fmla="*/ 73 h 167"/>
              <a:gd name="T38" fmla="*/ 85 w 198"/>
              <a:gd name="T39" fmla="*/ 77 h 167"/>
              <a:gd name="T40" fmla="*/ 83 w 198"/>
              <a:gd name="T41" fmla="*/ 71 h 167"/>
              <a:gd name="T42" fmla="*/ 103 w 198"/>
              <a:gd name="T43" fmla="*/ 67 h 167"/>
              <a:gd name="T44" fmla="*/ 102 w 198"/>
              <a:gd name="T45" fmla="*/ 39 h 167"/>
              <a:gd name="T46" fmla="*/ 75 w 198"/>
              <a:gd name="T47" fmla="*/ 45 h 167"/>
              <a:gd name="T48" fmla="*/ 27 w 198"/>
              <a:gd name="T49" fmla="*/ 80 h 167"/>
              <a:gd name="T50" fmla="*/ 22 w 198"/>
              <a:gd name="T51" fmla="*/ 80 h 167"/>
              <a:gd name="T52" fmla="*/ 45 w 198"/>
              <a:gd name="T53" fmla="*/ 66 h 167"/>
              <a:gd name="T54" fmla="*/ 37 w 198"/>
              <a:gd name="T55" fmla="*/ 55 h 167"/>
              <a:gd name="T56" fmla="*/ 38 w 198"/>
              <a:gd name="T57" fmla="*/ 48 h 167"/>
              <a:gd name="T58" fmla="*/ 69 w 198"/>
              <a:gd name="T59" fmla="*/ 42 h 167"/>
              <a:gd name="T60" fmla="*/ 60 w 198"/>
              <a:gd name="T61" fmla="*/ 31 h 167"/>
              <a:gd name="T62" fmla="*/ 83 w 198"/>
              <a:gd name="T63" fmla="*/ 39 h 167"/>
              <a:gd name="T64" fmla="*/ 99 w 198"/>
              <a:gd name="T65" fmla="*/ 26 h 167"/>
              <a:gd name="T66" fmla="*/ 106 w 198"/>
              <a:gd name="T67" fmla="*/ 27 h 167"/>
              <a:gd name="T68" fmla="*/ 118 w 198"/>
              <a:gd name="T69" fmla="*/ 48 h 167"/>
              <a:gd name="T70" fmla="*/ 136 w 198"/>
              <a:gd name="T71" fmla="*/ 32 h 167"/>
              <a:gd name="T72" fmla="*/ 141 w 198"/>
              <a:gd name="T73" fmla="*/ 37 h 167"/>
              <a:gd name="T74" fmla="*/ 143 w 198"/>
              <a:gd name="T75" fmla="*/ 54 h 167"/>
              <a:gd name="T76" fmla="*/ 175 w 198"/>
              <a:gd name="T77" fmla="*/ 60 h 167"/>
              <a:gd name="T78" fmla="*/ 180 w 198"/>
              <a:gd name="T79" fmla="*/ 64 h 167"/>
              <a:gd name="T80" fmla="*/ 162 w 198"/>
              <a:gd name="T81" fmla="*/ 84 h 167"/>
              <a:gd name="T82" fmla="*/ 174 w 198"/>
              <a:gd name="T83" fmla="*/ 113 h 167"/>
              <a:gd name="T84" fmla="*/ 171 w 198"/>
              <a:gd name="T85" fmla="*/ 118 h 167"/>
              <a:gd name="T86" fmla="*/ 152 w 198"/>
              <a:gd name="T87" fmla="*/ 105 h 167"/>
              <a:gd name="T88" fmla="*/ 137 w 198"/>
              <a:gd name="T89" fmla="*/ 119 h 167"/>
              <a:gd name="T90" fmla="*/ 147 w 198"/>
              <a:gd name="T91" fmla="*/ 167 h 167"/>
              <a:gd name="T92" fmla="*/ 170 w 198"/>
              <a:gd name="T93" fmla="*/ 134 h 167"/>
              <a:gd name="T94" fmla="*/ 189 w 198"/>
              <a:gd name="T95" fmla="*/ 10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67">
                <a:moveTo>
                  <a:pt x="198" y="86"/>
                </a:moveTo>
                <a:cubicBezTo>
                  <a:pt x="198" y="79"/>
                  <a:pt x="196" y="73"/>
                  <a:pt x="193" y="68"/>
                </a:cubicBezTo>
                <a:cubicBezTo>
                  <a:pt x="193" y="65"/>
                  <a:pt x="194" y="62"/>
                  <a:pt x="194" y="58"/>
                </a:cubicBezTo>
                <a:cubicBezTo>
                  <a:pt x="194" y="44"/>
                  <a:pt x="184" y="31"/>
                  <a:pt x="170" y="27"/>
                </a:cubicBezTo>
                <a:cubicBezTo>
                  <a:pt x="165" y="16"/>
                  <a:pt x="154" y="8"/>
                  <a:pt x="141" y="8"/>
                </a:cubicBezTo>
                <a:cubicBezTo>
                  <a:pt x="139" y="8"/>
                  <a:pt x="137" y="8"/>
                  <a:pt x="135" y="8"/>
                </a:cubicBezTo>
                <a:cubicBezTo>
                  <a:pt x="129" y="3"/>
                  <a:pt x="122" y="0"/>
                  <a:pt x="114" y="0"/>
                </a:cubicBezTo>
                <a:cubicBezTo>
                  <a:pt x="107" y="0"/>
                  <a:pt x="101" y="2"/>
                  <a:pt x="95" y="6"/>
                </a:cubicBezTo>
                <a:cubicBezTo>
                  <a:pt x="91" y="3"/>
                  <a:pt x="86" y="2"/>
                  <a:pt x="80" y="2"/>
                </a:cubicBezTo>
                <a:cubicBezTo>
                  <a:pt x="69" y="2"/>
                  <a:pt x="59" y="7"/>
                  <a:pt x="54" y="16"/>
                </a:cubicBezTo>
                <a:cubicBezTo>
                  <a:pt x="53" y="16"/>
                  <a:pt x="52" y="16"/>
                  <a:pt x="51" y="16"/>
                </a:cubicBezTo>
                <a:cubicBezTo>
                  <a:pt x="36" y="16"/>
                  <a:pt x="23" y="26"/>
                  <a:pt x="20" y="41"/>
                </a:cubicBezTo>
                <a:cubicBezTo>
                  <a:pt x="8" y="45"/>
                  <a:pt x="0" y="57"/>
                  <a:pt x="0" y="70"/>
                </a:cubicBezTo>
                <a:cubicBezTo>
                  <a:pt x="0" y="88"/>
                  <a:pt x="15" y="102"/>
                  <a:pt x="32" y="102"/>
                </a:cubicBezTo>
                <a:cubicBezTo>
                  <a:pt x="39" y="102"/>
                  <a:pt x="45" y="100"/>
                  <a:pt x="51" y="97"/>
                </a:cubicBezTo>
                <a:cubicBezTo>
                  <a:pt x="56" y="101"/>
                  <a:pt x="62" y="104"/>
                  <a:pt x="69" y="104"/>
                </a:cubicBezTo>
                <a:cubicBezTo>
                  <a:pt x="76" y="104"/>
                  <a:pt x="82" y="101"/>
                  <a:pt x="87" y="97"/>
                </a:cubicBezTo>
                <a:cubicBezTo>
                  <a:pt x="97" y="102"/>
                  <a:pt x="117" y="114"/>
                  <a:pt x="117" y="129"/>
                </a:cubicBezTo>
                <a:cubicBezTo>
                  <a:pt x="117" y="145"/>
                  <a:pt x="117" y="163"/>
                  <a:pt x="117" y="167"/>
                </a:cubicBezTo>
                <a:cubicBezTo>
                  <a:pt x="129" y="167"/>
                  <a:pt x="129" y="167"/>
                  <a:pt x="129" y="167"/>
                </a:cubicBezTo>
                <a:cubicBezTo>
                  <a:pt x="129" y="152"/>
                  <a:pt x="129" y="122"/>
                  <a:pt x="131" y="116"/>
                </a:cubicBezTo>
                <a:cubicBezTo>
                  <a:pt x="132" y="113"/>
                  <a:pt x="136" y="111"/>
                  <a:pt x="140" y="107"/>
                </a:cubicBezTo>
                <a:cubicBezTo>
                  <a:pt x="146" y="102"/>
                  <a:pt x="152" y="96"/>
                  <a:pt x="155" y="90"/>
                </a:cubicBezTo>
                <a:cubicBezTo>
                  <a:pt x="148" y="88"/>
                  <a:pt x="142" y="88"/>
                  <a:pt x="136" y="91"/>
                </a:cubicBezTo>
                <a:cubicBezTo>
                  <a:pt x="136" y="92"/>
                  <a:pt x="135" y="92"/>
                  <a:pt x="135" y="92"/>
                </a:cubicBezTo>
                <a:cubicBezTo>
                  <a:pt x="133" y="92"/>
                  <a:pt x="132" y="91"/>
                  <a:pt x="132" y="90"/>
                </a:cubicBezTo>
                <a:cubicBezTo>
                  <a:pt x="131" y="88"/>
                  <a:pt x="131" y="86"/>
                  <a:pt x="133" y="86"/>
                </a:cubicBezTo>
                <a:cubicBezTo>
                  <a:pt x="140" y="82"/>
                  <a:pt x="148" y="81"/>
                  <a:pt x="155" y="83"/>
                </a:cubicBezTo>
                <a:cubicBezTo>
                  <a:pt x="155" y="69"/>
                  <a:pt x="146" y="62"/>
                  <a:pt x="141" y="60"/>
                </a:cubicBezTo>
                <a:cubicBezTo>
                  <a:pt x="138" y="59"/>
                  <a:pt x="133" y="58"/>
                  <a:pt x="129" y="58"/>
                </a:cubicBezTo>
                <a:cubicBezTo>
                  <a:pt x="124" y="57"/>
                  <a:pt x="119" y="56"/>
                  <a:pt x="115" y="54"/>
                </a:cubicBezTo>
                <a:cubicBezTo>
                  <a:pt x="112" y="59"/>
                  <a:pt x="110" y="64"/>
                  <a:pt x="110" y="70"/>
                </a:cubicBezTo>
                <a:cubicBezTo>
                  <a:pt x="110" y="77"/>
                  <a:pt x="113" y="84"/>
                  <a:pt x="118" y="89"/>
                </a:cubicBezTo>
                <a:cubicBezTo>
                  <a:pt x="119" y="90"/>
                  <a:pt x="120" y="92"/>
                  <a:pt x="118" y="93"/>
                </a:cubicBezTo>
                <a:cubicBezTo>
                  <a:pt x="118" y="94"/>
                  <a:pt x="117" y="95"/>
                  <a:pt x="116" y="95"/>
                </a:cubicBezTo>
                <a:cubicBezTo>
                  <a:pt x="115" y="95"/>
                  <a:pt x="114" y="94"/>
                  <a:pt x="114" y="94"/>
                </a:cubicBezTo>
                <a:cubicBezTo>
                  <a:pt x="108" y="89"/>
                  <a:pt x="104" y="81"/>
                  <a:pt x="103" y="74"/>
                </a:cubicBezTo>
                <a:cubicBezTo>
                  <a:pt x="102" y="74"/>
                  <a:pt x="101" y="73"/>
                  <a:pt x="100" y="73"/>
                </a:cubicBezTo>
                <a:cubicBezTo>
                  <a:pt x="95" y="73"/>
                  <a:pt x="90" y="75"/>
                  <a:pt x="87" y="77"/>
                </a:cubicBezTo>
                <a:cubicBezTo>
                  <a:pt x="86" y="77"/>
                  <a:pt x="85" y="77"/>
                  <a:pt x="85" y="77"/>
                </a:cubicBezTo>
                <a:cubicBezTo>
                  <a:pt x="84" y="77"/>
                  <a:pt x="83" y="77"/>
                  <a:pt x="82" y="76"/>
                </a:cubicBezTo>
                <a:cubicBezTo>
                  <a:pt x="81" y="74"/>
                  <a:pt x="82" y="72"/>
                  <a:pt x="83" y="71"/>
                </a:cubicBezTo>
                <a:cubicBezTo>
                  <a:pt x="88" y="68"/>
                  <a:pt x="94" y="67"/>
                  <a:pt x="100" y="67"/>
                </a:cubicBezTo>
                <a:cubicBezTo>
                  <a:pt x="101" y="67"/>
                  <a:pt x="102" y="67"/>
                  <a:pt x="103" y="67"/>
                </a:cubicBezTo>
                <a:cubicBezTo>
                  <a:pt x="104" y="61"/>
                  <a:pt x="106" y="55"/>
                  <a:pt x="110" y="50"/>
                </a:cubicBezTo>
                <a:cubicBezTo>
                  <a:pt x="107" y="48"/>
                  <a:pt x="104" y="44"/>
                  <a:pt x="102" y="39"/>
                </a:cubicBezTo>
                <a:cubicBezTo>
                  <a:pt x="97" y="44"/>
                  <a:pt x="90" y="46"/>
                  <a:pt x="83" y="46"/>
                </a:cubicBezTo>
                <a:cubicBezTo>
                  <a:pt x="80" y="46"/>
                  <a:pt x="78" y="45"/>
                  <a:pt x="75" y="45"/>
                </a:cubicBezTo>
                <a:cubicBezTo>
                  <a:pt x="73" y="60"/>
                  <a:pt x="60" y="72"/>
                  <a:pt x="45" y="72"/>
                </a:cubicBezTo>
                <a:cubicBezTo>
                  <a:pt x="38" y="72"/>
                  <a:pt x="32" y="75"/>
                  <a:pt x="27" y="80"/>
                </a:cubicBezTo>
                <a:cubicBezTo>
                  <a:pt x="26" y="81"/>
                  <a:pt x="26" y="81"/>
                  <a:pt x="25" y="81"/>
                </a:cubicBezTo>
                <a:cubicBezTo>
                  <a:pt x="24" y="81"/>
                  <a:pt x="23" y="81"/>
                  <a:pt x="22" y="80"/>
                </a:cubicBezTo>
                <a:cubicBezTo>
                  <a:pt x="21" y="79"/>
                  <a:pt x="21" y="77"/>
                  <a:pt x="22" y="76"/>
                </a:cubicBezTo>
                <a:cubicBezTo>
                  <a:pt x="28" y="69"/>
                  <a:pt x="36" y="66"/>
                  <a:pt x="45" y="66"/>
                </a:cubicBezTo>
                <a:cubicBezTo>
                  <a:pt x="47" y="65"/>
                  <a:pt x="49" y="65"/>
                  <a:pt x="51" y="64"/>
                </a:cubicBezTo>
                <a:cubicBezTo>
                  <a:pt x="48" y="60"/>
                  <a:pt x="42" y="56"/>
                  <a:pt x="37" y="55"/>
                </a:cubicBezTo>
                <a:cubicBezTo>
                  <a:pt x="35" y="55"/>
                  <a:pt x="34" y="53"/>
                  <a:pt x="34" y="51"/>
                </a:cubicBezTo>
                <a:cubicBezTo>
                  <a:pt x="34" y="49"/>
                  <a:pt x="36" y="48"/>
                  <a:pt x="38" y="48"/>
                </a:cubicBezTo>
                <a:cubicBezTo>
                  <a:pt x="46" y="50"/>
                  <a:pt x="53" y="55"/>
                  <a:pt x="57" y="62"/>
                </a:cubicBezTo>
                <a:cubicBezTo>
                  <a:pt x="64" y="58"/>
                  <a:pt x="68" y="51"/>
                  <a:pt x="69" y="42"/>
                </a:cubicBezTo>
                <a:cubicBezTo>
                  <a:pt x="65" y="41"/>
                  <a:pt x="62" y="38"/>
                  <a:pt x="60" y="36"/>
                </a:cubicBezTo>
                <a:cubicBezTo>
                  <a:pt x="59" y="34"/>
                  <a:pt x="59" y="32"/>
                  <a:pt x="60" y="31"/>
                </a:cubicBezTo>
                <a:cubicBezTo>
                  <a:pt x="61" y="30"/>
                  <a:pt x="63" y="30"/>
                  <a:pt x="65" y="31"/>
                </a:cubicBezTo>
                <a:cubicBezTo>
                  <a:pt x="69" y="36"/>
                  <a:pt x="76" y="39"/>
                  <a:pt x="83" y="39"/>
                </a:cubicBezTo>
                <a:cubicBezTo>
                  <a:pt x="89" y="39"/>
                  <a:pt x="95" y="37"/>
                  <a:pt x="100" y="33"/>
                </a:cubicBezTo>
                <a:cubicBezTo>
                  <a:pt x="99" y="31"/>
                  <a:pt x="99" y="29"/>
                  <a:pt x="99" y="26"/>
                </a:cubicBezTo>
                <a:cubicBezTo>
                  <a:pt x="99" y="25"/>
                  <a:pt x="101" y="23"/>
                  <a:pt x="103" y="23"/>
                </a:cubicBezTo>
                <a:cubicBezTo>
                  <a:pt x="104" y="23"/>
                  <a:pt x="106" y="25"/>
                  <a:pt x="106" y="27"/>
                </a:cubicBezTo>
                <a:cubicBezTo>
                  <a:pt x="106" y="38"/>
                  <a:pt x="114" y="45"/>
                  <a:pt x="118" y="48"/>
                </a:cubicBezTo>
                <a:cubicBezTo>
                  <a:pt x="118" y="48"/>
                  <a:pt x="118" y="48"/>
                  <a:pt x="118" y="48"/>
                </a:cubicBezTo>
                <a:cubicBezTo>
                  <a:pt x="119" y="49"/>
                  <a:pt x="124" y="50"/>
                  <a:pt x="128" y="51"/>
                </a:cubicBezTo>
                <a:cubicBezTo>
                  <a:pt x="129" y="44"/>
                  <a:pt x="132" y="38"/>
                  <a:pt x="136" y="32"/>
                </a:cubicBezTo>
                <a:cubicBezTo>
                  <a:pt x="138" y="31"/>
                  <a:pt x="140" y="31"/>
                  <a:pt x="141" y="32"/>
                </a:cubicBezTo>
                <a:cubicBezTo>
                  <a:pt x="142" y="34"/>
                  <a:pt x="142" y="36"/>
                  <a:pt x="141" y="37"/>
                </a:cubicBezTo>
                <a:cubicBezTo>
                  <a:pt x="137" y="41"/>
                  <a:pt x="135" y="46"/>
                  <a:pt x="135" y="52"/>
                </a:cubicBezTo>
                <a:cubicBezTo>
                  <a:pt x="138" y="52"/>
                  <a:pt x="140" y="53"/>
                  <a:pt x="143" y="54"/>
                </a:cubicBezTo>
                <a:cubicBezTo>
                  <a:pt x="149" y="56"/>
                  <a:pt x="155" y="61"/>
                  <a:pt x="158" y="68"/>
                </a:cubicBezTo>
                <a:cubicBezTo>
                  <a:pt x="165" y="68"/>
                  <a:pt x="171" y="65"/>
                  <a:pt x="175" y="60"/>
                </a:cubicBezTo>
                <a:cubicBezTo>
                  <a:pt x="176" y="59"/>
                  <a:pt x="178" y="58"/>
                  <a:pt x="180" y="60"/>
                </a:cubicBezTo>
                <a:cubicBezTo>
                  <a:pt x="181" y="61"/>
                  <a:pt x="181" y="63"/>
                  <a:pt x="180" y="64"/>
                </a:cubicBezTo>
                <a:cubicBezTo>
                  <a:pt x="175" y="70"/>
                  <a:pt x="168" y="74"/>
                  <a:pt x="161" y="74"/>
                </a:cubicBezTo>
                <a:cubicBezTo>
                  <a:pt x="162" y="78"/>
                  <a:pt x="162" y="81"/>
                  <a:pt x="162" y="84"/>
                </a:cubicBezTo>
                <a:cubicBezTo>
                  <a:pt x="162" y="90"/>
                  <a:pt x="160" y="95"/>
                  <a:pt x="157" y="100"/>
                </a:cubicBezTo>
                <a:cubicBezTo>
                  <a:pt x="164" y="102"/>
                  <a:pt x="169" y="107"/>
                  <a:pt x="174" y="113"/>
                </a:cubicBezTo>
                <a:cubicBezTo>
                  <a:pt x="175" y="115"/>
                  <a:pt x="174" y="117"/>
                  <a:pt x="173" y="118"/>
                </a:cubicBezTo>
                <a:cubicBezTo>
                  <a:pt x="172" y="118"/>
                  <a:pt x="171" y="118"/>
                  <a:pt x="171" y="118"/>
                </a:cubicBezTo>
                <a:cubicBezTo>
                  <a:pt x="170" y="118"/>
                  <a:pt x="169" y="118"/>
                  <a:pt x="168" y="117"/>
                </a:cubicBezTo>
                <a:cubicBezTo>
                  <a:pt x="164" y="111"/>
                  <a:pt x="158" y="107"/>
                  <a:pt x="152" y="105"/>
                </a:cubicBezTo>
                <a:cubicBezTo>
                  <a:pt x="149" y="108"/>
                  <a:pt x="147" y="110"/>
                  <a:pt x="144" y="112"/>
                </a:cubicBezTo>
                <a:cubicBezTo>
                  <a:pt x="141" y="115"/>
                  <a:pt x="138" y="117"/>
                  <a:pt x="137" y="119"/>
                </a:cubicBezTo>
                <a:cubicBezTo>
                  <a:pt x="136" y="122"/>
                  <a:pt x="136" y="145"/>
                  <a:pt x="136" y="167"/>
                </a:cubicBezTo>
                <a:cubicBezTo>
                  <a:pt x="147" y="167"/>
                  <a:pt x="147" y="167"/>
                  <a:pt x="147" y="167"/>
                </a:cubicBezTo>
                <a:cubicBezTo>
                  <a:pt x="149" y="162"/>
                  <a:pt x="154" y="144"/>
                  <a:pt x="169" y="134"/>
                </a:cubicBezTo>
                <a:cubicBezTo>
                  <a:pt x="170" y="134"/>
                  <a:pt x="170" y="134"/>
                  <a:pt x="170" y="134"/>
                </a:cubicBezTo>
                <a:cubicBezTo>
                  <a:pt x="181" y="130"/>
                  <a:pt x="189" y="119"/>
                  <a:pt x="189" y="107"/>
                </a:cubicBezTo>
                <a:cubicBezTo>
                  <a:pt x="189" y="107"/>
                  <a:pt x="189" y="107"/>
                  <a:pt x="189" y="107"/>
                </a:cubicBezTo>
                <a:cubicBezTo>
                  <a:pt x="195" y="101"/>
                  <a:pt x="198" y="94"/>
                  <a:pt x="198" y="8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6">
            <a:extLst>
              <a:ext uri="{FF2B5EF4-FFF2-40B4-BE49-F238E27FC236}">
                <a16:creationId xmlns:a16="http://schemas.microsoft.com/office/drawing/2014/main" id="{24711097-6736-6F14-FB0E-79AAEE793408}"/>
              </a:ext>
            </a:extLst>
          </p:cNvPr>
          <p:cNvSpPr>
            <a:spLocks noEditPoints="1"/>
          </p:cNvSpPr>
          <p:nvPr/>
        </p:nvSpPr>
        <p:spPr bwMode="auto">
          <a:xfrm>
            <a:off x="5942005" y="4159488"/>
            <a:ext cx="668204" cy="491722"/>
          </a:xfrm>
          <a:custGeom>
            <a:avLst/>
            <a:gdLst>
              <a:gd name="T0" fmla="*/ 210 w 210"/>
              <a:gd name="T1" fmla="*/ 62 h 155"/>
              <a:gd name="T2" fmla="*/ 181 w 210"/>
              <a:gd name="T3" fmla="*/ 33 h 155"/>
              <a:gd name="T4" fmla="*/ 152 w 210"/>
              <a:gd name="T5" fmla="*/ 62 h 155"/>
              <a:gd name="T6" fmla="*/ 177 w 210"/>
              <a:gd name="T7" fmla="*/ 91 h 155"/>
              <a:gd name="T8" fmla="*/ 168 w 210"/>
              <a:gd name="T9" fmla="*/ 139 h 155"/>
              <a:gd name="T10" fmla="*/ 144 w 210"/>
              <a:gd name="T11" fmla="*/ 148 h 155"/>
              <a:gd name="T12" fmla="*/ 115 w 210"/>
              <a:gd name="T13" fmla="*/ 121 h 155"/>
              <a:gd name="T14" fmla="*/ 137 w 210"/>
              <a:gd name="T15" fmla="*/ 121 h 155"/>
              <a:gd name="T16" fmla="*/ 144 w 210"/>
              <a:gd name="T17" fmla="*/ 114 h 155"/>
              <a:gd name="T18" fmla="*/ 144 w 210"/>
              <a:gd name="T19" fmla="*/ 41 h 155"/>
              <a:gd name="T20" fmla="*/ 137 w 210"/>
              <a:gd name="T21" fmla="*/ 34 h 155"/>
              <a:gd name="T22" fmla="*/ 115 w 210"/>
              <a:gd name="T23" fmla="*/ 34 h 155"/>
              <a:gd name="T24" fmla="*/ 106 w 210"/>
              <a:gd name="T25" fmla="*/ 8 h 155"/>
              <a:gd name="T26" fmla="*/ 86 w 210"/>
              <a:gd name="T27" fmla="*/ 0 h 155"/>
              <a:gd name="T28" fmla="*/ 86 w 210"/>
              <a:gd name="T29" fmla="*/ 0 h 155"/>
              <a:gd name="T30" fmla="*/ 54 w 210"/>
              <a:gd name="T31" fmla="*/ 34 h 155"/>
              <a:gd name="T32" fmla="*/ 54 w 210"/>
              <a:gd name="T33" fmla="*/ 88 h 155"/>
              <a:gd name="T34" fmla="*/ 46 w 210"/>
              <a:gd name="T35" fmla="*/ 122 h 155"/>
              <a:gd name="T36" fmla="*/ 37 w 210"/>
              <a:gd name="T37" fmla="*/ 125 h 155"/>
              <a:gd name="T38" fmla="*/ 28 w 210"/>
              <a:gd name="T39" fmla="*/ 122 h 155"/>
              <a:gd name="T40" fmla="*/ 23 w 210"/>
              <a:gd name="T41" fmla="*/ 100 h 155"/>
              <a:gd name="T42" fmla="*/ 37 w 210"/>
              <a:gd name="T43" fmla="*/ 75 h 155"/>
              <a:gd name="T44" fmla="*/ 19 w 210"/>
              <a:gd name="T45" fmla="*/ 49 h 155"/>
              <a:gd name="T46" fmla="*/ 0 w 210"/>
              <a:gd name="T47" fmla="*/ 75 h 155"/>
              <a:gd name="T48" fmla="*/ 15 w 210"/>
              <a:gd name="T49" fmla="*/ 100 h 155"/>
              <a:gd name="T50" fmla="*/ 23 w 210"/>
              <a:gd name="T51" fmla="*/ 127 h 155"/>
              <a:gd name="T52" fmla="*/ 37 w 210"/>
              <a:gd name="T53" fmla="*/ 133 h 155"/>
              <a:gd name="T54" fmla="*/ 51 w 210"/>
              <a:gd name="T55" fmla="*/ 127 h 155"/>
              <a:gd name="T56" fmla="*/ 61 w 210"/>
              <a:gd name="T57" fmla="*/ 88 h 155"/>
              <a:gd name="T58" fmla="*/ 61 w 210"/>
              <a:gd name="T59" fmla="*/ 35 h 155"/>
              <a:gd name="T60" fmla="*/ 86 w 210"/>
              <a:gd name="T61" fmla="*/ 8 h 155"/>
              <a:gd name="T62" fmla="*/ 86 w 210"/>
              <a:gd name="T63" fmla="*/ 8 h 155"/>
              <a:gd name="T64" fmla="*/ 101 w 210"/>
              <a:gd name="T65" fmla="*/ 13 h 155"/>
              <a:gd name="T66" fmla="*/ 108 w 210"/>
              <a:gd name="T67" fmla="*/ 34 h 155"/>
              <a:gd name="T68" fmla="*/ 85 w 210"/>
              <a:gd name="T69" fmla="*/ 34 h 155"/>
              <a:gd name="T70" fmla="*/ 78 w 210"/>
              <a:gd name="T71" fmla="*/ 41 h 155"/>
              <a:gd name="T72" fmla="*/ 78 w 210"/>
              <a:gd name="T73" fmla="*/ 114 h 155"/>
              <a:gd name="T74" fmla="*/ 85 w 210"/>
              <a:gd name="T75" fmla="*/ 121 h 155"/>
              <a:gd name="T76" fmla="*/ 111 w 210"/>
              <a:gd name="T77" fmla="*/ 121 h 155"/>
              <a:gd name="T78" fmla="*/ 108 w 210"/>
              <a:gd name="T79" fmla="*/ 121 h 155"/>
              <a:gd name="T80" fmla="*/ 144 w 210"/>
              <a:gd name="T81" fmla="*/ 155 h 155"/>
              <a:gd name="T82" fmla="*/ 173 w 210"/>
              <a:gd name="T83" fmla="*/ 143 h 155"/>
              <a:gd name="T84" fmla="*/ 185 w 210"/>
              <a:gd name="T85" fmla="*/ 91 h 155"/>
              <a:gd name="T86" fmla="*/ 210 w 210"/>
              <a:gd name="T87" fmla="*/ 62 h 155"/>
              <a:gd name="T88" fmla="*/ 181 w 210"/>
              <a:gd name="T89" fmla="*/ 84 h 155"/>
              <a:gd name="T90" fmla="*/ 159 w 210"/>
              <a:gd name="T91" fmla="*/ 62 h 155"/>
              <a:gd name="T92" fmla="*/ 181 w 210"/>
              <a:gd name="T93" fmla="*/ 40 h 155"/>
              <a:gd name="T94" fmla="*/ 203 w 210"/>
              <a:gd name="T95" fmla="*/ 62 h 155"/>
              <a:gd name="T96" fmla="*/ 181 w 210"/>
              <a:gd name="T97" fmla="*/ 84 h 155"/>
              <a:gd name="T98" fmla="*/ 177 w 210"/>
              <a:gd name="T99" fmla="*/ 60 h 155"/>
              <a:gd name="T100" fmla="*/ 190 w 210"/>
              <a:gd name="T101" fmla="*/ 46 h 155"/>
              <a:gd name="T102" fmla="*/ 186 w 210"/>
              <a:gd name="T103" fmla="*/ 64 h 155"/>
              <a:gd name="T104" fmla="*/ 185 w 210"/>
              <a:gd name="T105" fmla="*/ 65 h 155"/>
              <a:gd name="T106" fmla="*/ 178 w 210"/>
              <a:gd name="T107" fmla="*/ 67 h 155"/>
              <a:gd name="T108" fmla="*/ 176 w 210"/>
              <a:gd name="T109" fmla="*/ 61 h 155"/>
              <a:gd name="T110" fmla="*/ 177 w 210"/>
              <a:gd name="T111" fmla="*/ 6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55">
                <a:moveTo>
                  <a:pt x="210" y="62"/>
                </a:moveTo>
                <a:cubicBezTo>
                  <a:pt x="210" y="46"/>
                  <a:pt x="197" y="33"/>
                  <a:pt x="181" y="33"/>
                </a:cubicBezTo>
                <a:cubicBezTo>
                  <a:pt x="165" y="33"/>
                  <a:pt x="152" y="46"/>
                  <a:pt x="152" y="62"/>
                </a:cubicBezTo>
                <a:cubicBezTo>
                  <a:pt x="152" y="77"/>
                  <a:pt x="163" y="89"/>
                  <a:pt x="177" y="91"/>
                </a:cubicBezTo>
                <a:cubicBezTo>
                  <a:pt x="179" y="114"/>
                  <a:pt x="176" y="129"/>
                  <a:pt x="168" y="139"/>
                </a:cubicBezTo>
                <a:cubicBezTo>
                  <a:pt x="162" y="145"/>
                  <a:pt x="155" y="148"/>
                  <a:pt x="144" y="148"/>
                </a:cubicBezTo>
                <a:cubicBezTo>
                  <a:pt x="127" y="148"/>
                  <a:pt x="117" y="138"/>
                  <a:pt x="115" y="121"/>
                </a:cubicBezTo>
                <a:cubicBezTo>
                  <a:pt x="137" y="121"/>
                  <a:pt x="137" y="121"/>
                  <a:pt x="137" y="121"/>
                </a:cubicBezTo>
                <a:cubicBezTo>
                  <a:pt x="141" y="121"/>
                  <a:pt x="144" y="117"/>
                  <a:pt x="144" y="114"/>
                </a:cubicBezTo>
                <a:cubicBezTo>
                  <a:pt x="144" y="41"/>
                  <a:pt x="144" y="41"/>
                  <a:pt x="144" y="41"/>
                </a:cubicBezTo>
                <a:cubicBezTo>
                  <a:pt x="144" y="37"/>
                  <a:pt x="141" y="34"/>
                  <a:pt x="137" y="34"/>
                </a:cubicBezTo>
                <a:cubicBezTo>
                  <a:pt x="115" y="34"/>
                  <a:pt x="115" y="34"/>
                  <a:pt x="115" y="34"/>
                </a:cubicBezTo>
                <a:cubicBezTo>
                  <a:pt x="115" y="29"/>
                  <a:pt x="114" y="17"/>
                  <a:pt x="106" y="8"/>
                </a:cubicBezTo>
                <a:cubicBezTo>
                  <a:pt x="101" y="3"/>
                  <a:pt x="94" y="0"/>
                  <a:pt x="86" y="0"/>
                </a:cubicBezTo>
                <a:cubicBezTo>
                  <a:pt x="86" y="0"/>
                  <a:pt x="86" y="0"/>
                  <a:pt x="86" y="0"/>
                </a:cubicBezTo>
                <a:cubicBezTo>
                  <a:pt x="61" y="0"/>
                  <a:pt x="54" y="22"/>
                  <a:pt x="54" y="34"/>
                </a:cubicBezTo>
                <a:cubicBezTo>
                  <a:pt x="54" y="88"/>
                  <a:pt x="54" y="88"/>
                  <a:pt x="54" y="88"/>
                </a:cubicBezTo>
                <a:cubicBezTo>
                  <a:pt x="54" y="95"/>
                  <a:pt x="53" y="114"/>
                  <a:pt x="46" y="122"/>
                </a:cubicBezTo>
                <a:cubicBezTo>
                  <a:pt x="43" y="124"/>
                  <a:pt x="41" y="125"/>
                  <a:pt x="37" y="125"/>
                </a:cubicBezTo>
                <a:cubicBezTo>
                  <a:pt x="33" y="125"/>
                  <a:pt x="30" y="124"/>
                  <a:pt x="28" y="122"/>
                </a:cubicBezTo>
                <a:cubicBezTo>
                  <a:pt x="22" y="115"/>
                  <a:pt x="22" y="102"/>
                  <a:pt x="23" y="100"/>
                </a:cubicBezTo>
                <a:cubicBezTo>
                  <a:pt x="31" y="98"/>
                  <a:pt x="37" y="88"/>
                  <a:pt x="37" y="75"/>
                </a:cubicBezTo>
                <a:cubicBezTo>
                  <a:pt x="37" y="61"/>
                  <a:pt x="29" y="49"/>
                  <a:pt x="19" y="49"/>
                </a:cubicBezTo>
                <a:cubicBezTo>
                  <a:pt x="9" y="49"/>
                  <a:pt x="0" y="61"/>
                  <a:pt x="0" y="75"/>
                </a:cubicBezTo>
                <a:cubicBezTo>
                  <a:pt x="0" y="88"/>
                  <a:pt x="7" y="98"/>
                  <a:pt x="15" y="100"/>
                </a:cubicBezTo>
                <a:cubicBezTo>
                  <a:pt x="15" y="104"/>
                  <a:pt x="15" y="118"/>
                  <a:pt x="23" y="127"/>
                </a:cubicBezTo>
                <a:cubicBezTo>
                  <a:pt x="26" y="131"/>
                  <a:pt x="31" y="133"/>
                  <a:pt x="37" y="133"/>
                </a:cubicBezTo>
                <a:cubicBezTo>
                  <a:pt x="43" y="133"/>
                  <a:pt x="47" y="131"/>
                  <a:pt x="51" y="127"/>
                </a:cubicBezTo>
                <a:cubicBezTo>
                  <a:pt x="62" y="115"/>
                  <a:pt x="61" y="89"/>
                  <a:pt x="61" y="88"/>
                </a:cubicBezTo>
                <a:cubicBezTo>
                  <a:pt x="61" y="35"/>
                  <a:pt x="61" y="35"/>
                  <a:pt x="61" y="35"/>
                </a:cubicBezTo>
                <a:cubicBezTo>
                  <a:pt x="61" y="33"/>
                  <a:pt x="62" y="8"/>
                  <a:pt x="86" y="8"/>
                </a:cubicBezTo>
                <a:cubicBezTo>
                  <a:pt x="86" y="8"/>
                  <a:pt x="86" y="8"/>
                  <a:pt x="86" y="8"/>
                </a:cubicBezTo>
                <a:cubicBezTo>
                  <a:pt x="92" y="8"/>
                  <a:pt x="97" y="9"/>
                  <a:pt x="101" y="13"/>
                </a:cubicBezTo>
                <a:cubicBezTo>
                  <a:pt x="107" y="20"/>
                  <a:pt x="108" y="30"/>
                  <a:pt x="108" y="34"/>
                </a:cubicBezTo>
                <a:cubicBezTo>
                  <a:pt x="85" y="34"/>
                  <a:pt x="85" y="34"/>
                  <a:pt x="85" y="34"/>
                </a:cubicBezTo>
                <a:cubicBezTo>
                  <a:pt x="82" y="34"/>
                  <a:pt x="78" y="37"/>
                  <a:pt x="78" y="41"/>
                </a:cubicBezTo>
                <a:cubicBezTo>
                  <a:pt x="78" y="114"/>
                  <a:pt x="78" y="114"/>
                  <a:pt x="78" y="114"/>
                </a:cubicBezTo>
                <a:cubicBezTo>
                  <a:pt x="78" y="117"/>
                  <a:pt x="82" y="121"/>
                  <a:pt x="85" y="121"/>
                </a:cubicBezTo>
                <a:cubicBezTo>
                  <a:pt x="111" y="121"/>
                  <a:pt x="111" y="121"/>
                  <a:pt x="111" y="121"/>
                </a:cubicBezTo>
                <a:cubicBezTo>
                  <a:pt x="108" y="121"/>
                  <a:pt x="108" y="121"/>
                  <a:pt x="108" y="121"/>
                </a:cubicBezTo>
                <a:cubicBezTo>
                  <a:pt x="110" y="143"/>
                  <a:pt x="123" y="155"/>
                  <a:pt x="144" y="155"/>
                </a:cubicBezTo>
                <a:cubicBezTo>
                  <a:pt x="157" y="155"/>
                  <a:pt x="166" y="151"/>
                  <a:pt x="173" y="143"/>
                </a:cubicBezTo>
                <a:cubicBezTo>
                  <a:pt x="183" y="133"/>
                  <a:pt x="187" y="115"/>
                  <a:pt x="185" y="91"/>
                </a:cubicBezTo>
                <a:cubicBezTo>
                  <a:pt x="199" y="89"/>
                  <a:pt x="210" y="77"/>
                  <a:pt x="210" y="62"/>
                </a:cubicBezTo>
                <a:close/>
                <a:moveTo>
                  <a:pt x="181" y="84"/>
                </a:moveTo>
                <a:cubicBezTo>
                  <a:pt x="169" y="84"/>
                  <a:pt x="159" y="74"/>
                  <a:pt x="159" y="62"/>
                </a:cubicBezTo>
                <a:cubicBezTo>
                  <a:pt x="159" y="50"/>
                  <a:pt x="169" y="40"/>
                  <a:pt x="181" y="40"/>
                </a:cubicBezTo>
                <a:cubicBezTo>
                  <a:pt x="193" y="40"/>
                  <a:pt x="203" y="50"/>
                  <a:pt x="203" y="62"/>
                </a:cubicBezTo>
                <a:cubicBezTo>
                  <a:pt x="203" y="74"/>
                  <a:pt x="193" y="84"/>
                  <a:pt x="181" y="84"/>
                </a:cubicBezTo>
                <a:close/>
                <a:moveTo>
                  <a:pt x="177" y="60"/>
                </a:moveTo>
                <a:cubicBezTo>
                  <a:pt x="190" y="46"/>
                  <a:pt x="190" y="46"/>
                  <a:pt x="190" y="46"/>
                </a:cubicBezTo>
                <a:cubicBezTo>
                  <a:pt x="186" y="64"/>
                  <a:pt x="186" y="64"/>
                  <a:pt x="186" y="64"/>
                </a:cubicBezTo>
                <a:cubicBezTo>
                  <a:pt x="186" y="64"/>
                  <a:pt x="185" y="65"/>
                  <a:pt x="185" y="65"/>
                </a:cubicBezTo>
                <a:cubicBezTo>
                  <a:pt x="184" y="68"/>
                  <a:pt x="181" y="68"/>
                  <a:pt x="178" y="67"/>
                </a:cubicBezTo>
                <a:cubicBezTo>
                  <a:pt x="176" y="66"/>
                  <a:pt x="175" y="63"/>
                  <a:pt x="176" y="61"/>
                </a:cubicBezTo>
                <a:cubicBezTo>
                  <a:pt x="177" y="60"/>
                  <a:pt x="177" y="60"/>
                  <a:pt x="177" y="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TextBox 38">
            <a:extLst>
              <a:ext uri="{FF2B5EF4-FFF2-40B4-BE49-F238E27FC236}">
                <a16:creationId xmlns:a16="http://schemas.microsoft.com/office/drawing/2014/main" id="{3A107D96-EE21-264B-2503-8F6781F3CFF9}"/>
              </a:ext>
            </a:extLst>
          </p:cNvPr>
          <p:cNvSpPr txBox="1"/>
          <p:nvPr/>
        </p:nvSpPr>
        <p:spPr>
          <a:xfrm>
            <a:off x="5461000" y="7220626"/>
            <a:ext cx="6980983" cy="430887"/>
          </a:xfrm>
          <a:prstGeom prst="rect">
            <a:avLst/>
          </a:prstGeom>
          <a:noFill/>
        </p:spPr>
        <p:txBody>
          <a:bodyPr wrap="square" rtlCol="0">
            <a:spAutoFit/>
          </a:bodyPr>
          <a:lstStyle/>
          <a:p>
            <a:pPr marL="346075" marR="0" indent="-346075" fontAlgn="base" hangingPunct="0">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Q43	For the next question, please agree or disagree with each statement as it applies to how you feel now.  (n=1005)</a:t>
            </a:r>
          </a:p>
          <a:p>
            <a:pPr marL="346075" marR="0" indent="-346075" fontAlgn="base" hangingPunct="0">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1100" b="1"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 Agree/Strongly Agree scores shown.</a:t>
            </a:r>
            <a:endParaRPr lang="en-US" sz="1100" b="1"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76035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6AF57D-38B3-68C0-A137-EC97CE851292}"/>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47</a:t>
            </a:fld>
            <a:endParaRPr lang="en-US" dirty="0"/>
          </a:p>
        </p:txBody>
      </p:sp>
      <p:sp>
        <p:nvSpPr>
          <p:cNvPr id="4" name="Title 3">
            <a:extLst>
              <a:ext uri="{FF2B5EF4-FFF2-40B4-BE49-F238E27FC236}">
                <a16:creationId xmlns:a16="http://schemas.microsoft.com/office/drawing/2014/main" id="{88C969E5-83DC-F90F-7163-C201DC25BE78}"/>
              </a:ext>
            </a:extLst>
          </p:cNvPr>
          <p:cNvSpPr>
            <a:spLocks noGrp="1"/>
          </p:cNvSpPr>
          <p:nvPr>
            <p:ph type="title"/>
          </p:nvPr>
        </p:nvSpPr>
        <p:spPr/>
        <p:txBody>
          <a:bodyPr>
            <a:normAutofit/>
          </a:bodyPr>
          <a:lstStyle/>
          <a:p>
            <a:r>
              <a:rPr lang="en-US" dirty="0">
                <a:solidFill>
                  <a:srgbClr val="478CB2"/>
                </a:solidFill>
                <a:latin typeface="Constantia" panose="02030602050306030303" pitchFamily="18" charset="0"/>
              </a:rPr>
              <a:t>How does our messaging get through to the COVID-brain?</a:t>
            </a:r>
          </a:p>
        </p:txBody>
      </p:sp>
      <p:grpSp>
        <p:nvGrpSpPr>
          <p:cNvPr id="16" name="Grupa 4">
            <a:extLst>
              <a:ext uri="{FF2B5EF4-FFF2-40B4-BE49-F238E27FC236}">
                <a16:creationId xmlns:a16="http://schemas.microsoft.com/office/drawing/2014/main" id="{F2C36D30-DACA-F5A0-DC6F-B03A61A025C8}"/>
              </a:ext>
            </a:extLst>
          </p:cNvPr>
          <p:cNvGrpSpPr/>
          <p:nvPr/>
        </p:nvGrpSpPr>
        <p:grpSpPr>
          <a:xfrm>
            <a:off x="608742" y="1602377"/>
            <a:ext cx="4862857" cy="4107058"/>
            <a:chOff x="6493983" y="1310128"/>
            <a:chExt cx="5293906" cy="5836796"/>
          </a:xfrm>
        </p:grpSpPr>
        <p:sp>
          <p:nvSpPr>
            <p:cNvPr id="17" name="pole tekstowe 69">
              <a:extLst>
                <a:ext uri="{FF2B5EF4-FFF2-40B4-BE49-F238E27FC236}">
                  <a16:creationId xmlns:a16="http://schemas.microsoft.com/office/drawing/2014/main" id="{1C60D5B9-DC62-0A7B-478B-0082E5619984}"/>
                </a:ext>
              </a:extLst>
            </p:cNvPr>
            <p:cNvSpPr txBox="1"/>
            <p:nvPr/>
          </p:nvSpPr>
          <p:spPr>
            <a:xfrm>
              <a:off x="6493983" y="1310128"/>
              <a:ext cx="4320000" cy="560155"/>
            </a:xfrm>
            <a:prstGeom prst="rect">
              <a:avLst/>
            </a:prstGeom>
            <a:noFill/>
            <a:ln>
              <a:noFill/>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78CB2"/>
                  </a:solidFill>
                  <a:effectLst/>
                  <a:uLnTx/>
                  <a:uFillTx/>
                  <a:latin typeface="Calibri Light" panose="020F0302020204030204" pitchFamily="34" charset="0"/>
                  <a:ea typeface="Calibri Light" panose="020F0302020204030204" pitchFamily="34" charset="0"/>
                  <a:cs typeface="Calibri Light" panose="020F0302020204030204" pitchFamily="34" charset="0"/>
                </a:rPr>
                <a:t>Messaging must be…</a:t>
              </a:r>
            </a:p>
          </p:txBody>
        </p:sp>
        <p:sp>
          <p:nvSpPr>
            <p:cNvPr id="18" name="pole tekstowe 63">
              <a:extLst>
                <a:ext uri="{FF2B5EF4-FFF2-40B4-BE49-F238E27FC236}">
                  <a16:creationId xmlns:a16="http://schemas.microsoft.com/office/drawing/2014/main" id="{59BDEC95-D73C-200E-25CF-F9666C4E46A5}"/>
                </a:ext>
              </a:extLst>
            </p:cNvPr>
            <p:cNvSpPr txBox="1"/>
            <p:nvPr/>
          </p:nvSpPr>
          <p:spPr>
            <a:xfrm>
              <a:off x="7176712" y="2605770"/>
              <a:ext cx="4611177" cy="4246934"/>
            </a:xfrm>
            <a:prstGeom prst="rect">
              <a:avLst/>
            </a:prstGeom>
            <a:noFill/>
            <a:ln>
              <a:noFill/>
            </a:ln>
          </p:spPr>
          <p:txBody>
            <a:bodyPr wrap="square" tIns="108000" rtlCol="0" anchor="t">
              <a:normAutofit/>
            </a:bodyPr>
            <a:lstStyle>
              <a:defPPr>
                <a:defRPr lang="pl-PL"/>
              </a:defPPr>
              <a:lvl1pPr marL="269875" indent="-269875">
                <a:spcAft>
                  <a:spcPts val="600"/>
                </a:spcAft>
                <a:buFont typeface="Arial" panose="020B0604020202020204" pitchFamily="34" charset="0"/>
                <a:buChar char="•"/>
                <a:defRPr sz="2000"/>
              </a:lvl1pPr>
            </a:lstStyle>
            <a:p>
              <a:pPr marL="398463" marR="0" lvl="0" indent="-398463" defTabSz="914400" eaLnBrk="1" fontAlgn="auto" latinLnBrk="0" hangingPunct="1">
                <a:lnSpc>
                  <a:spcPct val="100000"/>
                </a:lnSpc>
                <a:spcBef>
                  <a:spcPts val="0"/>
                </a:spcBef>
                <a:spcAft>
                  <a:spcPts val="300"/>
                </a:spcAft>
                <a:buClrTx/>
                <a:buSzTx/>
                <a:buFont typeface="+mj-lt"/>
                <a:buAutoNum type="arabicPeriod"/>
                <a:tabLst/>
                <a:defRPr/>
              </a:pPr>
              <a:r>
                <a:rPr lang="en-US" sz="3200" kern="0" dirty="0">
                  <a:solidFill>
                    <a:srgbClr val="F8A908"/>
                  </a:solidFill>
                  <a:latin typeface="Calibri Light" panose="020F0302020204030204" pitchFamily="34" charset="0"/>
                  <a:cs typeface="Calibri Light" panose="020F0302020204030204" pitchFamily="34" charset="0"/>
                </a:rPr>
                <a:t>Simple</a:t>
              </a:r>
            </a:p>
            <a:p>
              <a:pPr marL="398463" marR="0" lvl="0" indent="-398463" defTabSz="914400" eaLnBrk="1" fontAlgn="auto" latinLnBrk="0" hangingPunct="1">
                <a:lnSpc>
                  <a:spcPct val="100000"/>
                </a:lnSpc>
                <a:spcBef>
                  <a:spcPts val="0"/>
                </a:spcBef>
                <a:spcAft>
                  <a:spcPts val="300"/>
                </a:spcAft>
                <a:buClrTx/>
                <a:buSzTx/>
                <a:buFont typeface="+mj-lt"/>
                <a:buAutoNum type="arabicPeriod"/>
                <a:tabLst/>
                <a:defRPr/>
              </a:pPr>
              <a:r>
                <a:rPr lang="en-US" sz="3200" kern="0" dirty="0">
                  <a:solidFill>
                    <a:srgbClr val="F8A908"/>
                  </a:solidFill>
                  <a:latin typeface="Calibri Light" panose="020F0302020204030204" pitchFamily="34" charset="0"/>
                  <a:cs typeface="Calibri Light" panose="020F0302020204030204" pitchFamily="34" charset="0"/>
                </a:rPr>
                <a:t>Engaging</a:t>
              </a:r>
            </a:p>
            <a:p>
              <a:pPr marL="398463" marR="0" lvl="0" indent="-398463" defTabSz="914400" eaLnBrk="1" fontAlgn="auto" latinLnBrk="0" hangingPunct="1">
                <a:lnSpc>
                  <a:spcPct val="100000"/>
                </a:lnSpc>
                <a:spcBef>
                  <a:spcPts val="0"/>
                </a:spcBef>
                <a:spcAft>
                  <a:spcPts val="300"/>
                </a:spcAft>
                <a:buClrTx/>
                <a:buSzTx/>
                <a:buFont typeface="+mj-lt"/>
                <a:buAutoNum type="arabicPeriod"/>
                <a:tabLst/>
                <a:defRPr/>
              </a:pPr>
              <a:r>
                <a:rPr lang="en-US" sz="3200" kern="0" dirty="0">
                  <a:solidFill>
                    <a:srgbClr val="F8A908"/>
                  </a:solidFill>
                  <a:latin typeface="Calibri Light" panose="020F0302020204030204" pitchFamily="34" charset="0"/>
                  <a:cs typeface="Calibri Light" panose="020F0302020204030204" pitchFamily="34" charset="0"/>
                </a:rPr>
                <a:t>Repetitive</a:t>
              </a:r>
            </a:p>
            <a:p>
              <a:pPr marL="398463" marR="0" lvl="0" indent="-398463" defTabSz="914400" eaLnBrk="1" fontAlgn="auto" latinLnBrk="0" hangingPunct="1">
                <a:lnSpc>
                  <a:spcPct val="100000"/>
                </a:lnSpc>
                <a:spcBef>
                  <a:spcPts val="0"/>
                </a:spcBef>
                <a:spcAft>
                  <a:spcPts val="300"/>
                </a:spcAft>
                <a:buClrTx/>
                <a:buSzTx/>
                <a:buFont typeface="+mj-lt"/>
                <a:buAutoNum type="arabicPeriod"/>
                <a:tabLst/>
                <a:defRPr/>
              </a:pPr>
              <a:endParaRPr lang="en-US" sz="3200" kern="0" dirty="0">
                <a:solidFill>
                  <a:srgbClr val="F8A908"/>
                </a:solidFill>
                <a:latin typeface="Calibri Light" panose="020F0302020204030204" pitchFamily="34" charset="0"/>
                <a:cs typeface="Calibri Light" panose="020F0302020204030204" pitchFamily="34" charset="0"/>
              </a:endParaRPr>
            </a:p>
          </p:txBody>
        </p:sp>
        <p:sp>
          <p:nvSpPr>
            <p:cNvPr id="19" name="Freeform 5">
              <a:extLst>
                <a:ext uri="{FF2B5EF4-FFF2-40B4-BE49-F238E27FC236}">
                  <a16:creationId xmlns:a16="http://schemas.microsoft.com/office/drawing/2014/main" id="{501A8B95-EBD9-B942-D891-B84757DCB290}"/>
                </a:ext>
              </a:extLst>
            </p:cNvPr>
            <p:cNvSpPr>
              <a:spLocks noEditPoints="1"/>
            </p:cNvSpPr>
            <p:nvPr/>
          </p:nvSpPr>
          <p:spPr bwMode="auto">
            <a:xfrm>
              <a:off x="6617110" y="1412776"/>
              <a:ext cx="4951000" cy="5734148"/>
            </a:xfrm>
            <a:custGeom>
              <a:avLst/>
              <a:gdLst>
                <a:gd name="T0" fmla="*/ 1543 w 1543"/>
                <a:gd name="T1" fmla="*/ 450 h 2064"/>
                <a:gd name="T2" fmla="*/ 1543 w 1543"/>
                <a:gd name="T3" fmla="*/ 2064 h 2064"/>
                <a:gd name="T4" fmla="*/ 0 w 1543"/>
                <a:gd name="T5" fmla="*/ 2064 h 2064"/>
                <a:gd name="T6" fmla="*/ 0 w 1543"/>
                <a:gd name="T7" fmla="*/ 0 h 2064"/>
                <a:gd name="T8" fmla="*/ 1543 w 1543"/>
                <a:gd name="T9" fmla="*/ 0 h 2064"/>
                <a:gd name="T10" fmla="*/ 1543 w 1543"/>
                <a:gd name="T11" fmla="*/ 188 h 2064"/>
                <a:gd name="T12" fmla="*/ 1543 w 1543"/>
                <a:gd name="T13" fmla="*/ 466 h 2064"/>
                <a:gd name="T14" fmla="*/ 1543 w 1543"/>
                <a:gd name="T15" fmla="*/ 466 h 2064"/>
                <a:gd name="T16" fmla="*/ 1543 w 1543"/>
                <a:gd name="T17" fmla="*/ 332 h 2064"/>
                <a:gd name="T18" fmla="*/ 1543 w 1543"/>
                <a:gd name="T19" fmla="*/ 332 h 2064"/>
                <a:gd name="T20" fmla="*/ 1543 w 1543"/>
                <a:gd name="T21" fmla="*/ 271 h 2064"/>
                <a:gd name="T22" fmla="*/ 1543 w 1543"/>
                <a:gd name="T23" fmla="*/ 332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2064">
                  <a:moveTo>
                    <a:pt x="1543" y="450"/>
                  </a:moveTo>
                  <a:lnTo>
                    <a:pt x="1543" y="2064"/>
                  </a:lnTo>
                  <a:lnTo>
                    <a:pt x="0" y="2064"/>
                  </a:lnTo>
                  <a:lnTo>
                    <a:pt x="0" y="0"/>
                  </a:lnTo>
                  <a:lnTo>
                    <a:pt x="1543" y="0"/>
                  </a:lnTo>
                  <a:lnTo>
                    <a:pt x="1543" y="188"/>
                  </a:lnTo>
                  <a:moveTo>
                    <a:pt x="1543" y="466"/>
                  </a:moveTo>
                  <a:lnTo>
                    <a:pt x="1543" y="466"/>
                  </a:lnTo>
                  <a:moveTo>
                    <a:pt x="1543" y="332"/>
                  </a:moveTo>
                  <a:lnTo>
                    <a:pt x="1543" y="332"/>
                  </a:lnTo>
                  <a:moveTo>
                    <a:pt x="1543" y="271"/>
                  </a:moveTo>
                  <a:lnTo>
                    <a:pt x="1543" y="332"/>
                  </a:lnTo>
                </a:path>
              </a:pathLst>
            </a:custGeom>
            <a:noFill/>
            <a:ln w="31750"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5" name="TextBox 4">
            <a:extLst>
              <a:ext uri="{FF2B5EF4-FFF2-40B4-BE49-F238E27FC236}">
                <a16:creationId xmlns:a16="http://schemas.microsoft.com/office/drawing/2014/main" id="{ADCA09E7-6482-C479-1A2B-C37C5485D06D}"/>
              </a:ext>
            </a:extLst>
          </p:cNvPr>
          <p:cNvSpPr txBox="1"/>
          <p:nvPr/>
        </p:nvSpPr>
        <p:spPr>
          <a:xfrm>
            <a:off x="3499774" y="1507067"/>
            <a:ext cx="6908800"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300"/>
              </a:spcAft>
              <a:buClrTx/>
              <a:buSzTx/>
              <a:buNone/>
              <a:tabLst/>
              <a:defRPr/>
            </a:pPr>
            <a:r>
              <a:rPr lang="en-US" sz="3200" kern="0" dirty="0">
                <a:solidFill>
                  <a:srgbClr val="478CB2"/>
                </a:solidFill>
                <a:latin typeface="Calibri Light" panose="020F0302020204030204" pitchFamily="34" charset="0"/>
                <a:cs typeface="Calibri Light" panose="020F0302020204030204" pitchFamily="34" charset="0"/>
              </a:rPr>
              <a:t>Brand must be the star</a:t>
            </a:r>
          </a:p>
        </p:txBody>
      </p:sp>
      <p:pic>
        <p:nvPicPr>
          <p:cNvPr id="7" name="Picture 6" descr="3D yellow star">
            <a:extLst>
              <a:ext uri="{FF2B5EF4-FFF2-40B4-BE49-F238E27FC236}">
                <a16:creationId xmlns:a16="http://schemas.microsoft.com/office/drawing/2014/main" id="{1278903E-F713-C0FC-8EFE-D73F48F576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87"/>
          <a:stretch/>
        </p:blipFill>
        <p:spPr>
          <a:xfrm>
            <a:off x="5655193" y="2403724"/>
            <a:ext cx="2562250" cy="2293534"/>
          </a:xfrm>
          <a:prstGeom prst="rect">
            <a:avLst/>
          </a:prstGeom>
        </p:spPr>
      </p:pic>
      <p:sp>
        <p:nvSpPr>
          <p:cNvPr id="8" name="TextBox 7">
            <a:extLst>
              <a:ext uri="{FF2B5EF4-FFF2-40B4-BE49-F238E27FC236}">
                <a16:creationId xmlns:a16="http://schemas.microsoft.com/office/drawing/2014/main" id="{809350D8-8755-102A-9D6F-2F10391B621D}"/>
              </a:ext>
            </a:extLst>
          </p:cNvPr>
          <p:cNvSpPr txBox="1"/>
          <p:nvPr/>
        </p:nvSpPr>
        <p:spPr>
          <a:xfrm>
            <a:off x="6223000" y="3031955"/>
            <a:ext cx="1371600" cy="830997"/>
          </a:xfrm>
          <a:prstGeom prst="rect">
            <a:avLst/>
          </a:prstGeom>
          <a:noFill/>
        </p:spPr>
        <p:txBody>
          <a:bodyPr wrap="square" rtlCol="0">
            <a:spAutoFit/>
          </a:bodyPr>
          <a:lstStyle/>
          <a:p>
            <a:pPr algn="ctr"/>
            <a:r>
              <a:rPr lang="en-US" sz="2400" dirty="0"/>
              <a:t>Your Brand</a:t>
            </a:r>
          </a:p>
        </p:txBody>
      </p:sp>
      <p:sp>
        <p:nvSpPr>
          <p:cNvPr id="9" name="Rectangle: Rounded Corners 8">
            <a:extLst>
              <a:ext uri="{FF2B5EF4-FFF2-40B4-BE49-F238E27FC236}">
                <a16:creationId xmlns:a16="http://schemas.microsoft.com/office/drawing/2014/main" id="{40126BC0-3536-1E61-A725-1527B873176C}"/>
              </a:ext>
            </a:extLst>
          </p:cNvPr>
          <p:cNvSpPr/>
          <p:nvPr/>
        </p:nvSpPr>
        <p:spPr>
          <a:xfrm>
            <a:off x="9763856" y="2612789"/>
            <a:ext cx="3131575" cy="166932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pic>
        <p:nvPicPr>
          <p:cNvPr id="1026" name="Picture 2" descr="GEICO (Advertising) - TV Tropes">
            <a:extLst>
              <a:ext uri="{FF2B5EF4-FFF2-40B4-BE49-F238E27FC236}">
                <a16:creationId xmlns:a16="http://schemas.microsoft.com/office/drawing/2014/main" id="{1332E419-5519-9565-275B-35840A398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7957" y="2707669"/>
            <a:ext cx="2380174" cy="14795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D39174-A7DA-5D99-BCC4-82F07E9D0A84}"/>
              </a:ext>
            </a:extLst>
          </p:cNvPr>
          <p:cNvSpPr txBox="1"/>
          <p:nvPr/>
        </p:nvSpPr>
        <p:spPr>
          <a:xfrm>
            <a:off x="8795325" y="1507067"/>
            <a:ext cx="4529980"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300"/>
              </a:spcAft>
              <a:buClrTx/>
              <a:buSzTx/>
              <a:buNone/>
              <a:tabLst/>
              <a:defRPr/>
            </a:pPr>
            <a:r>
              <a:rPr lang="en-US" sz="3200" kern="0" dirty="0">
                <a:solidFill>
                  <a:srgbClr val="478CB2"/>
                </a:solidFill>
                <a:latin typeface="Calibri Light" panose="020F0302020204030204" pitchFamily="34" charset="0"/>
                <a:cs typeface="Calibri Light" panose="020F0302020204030204" pitchFamily="34" charset="0"/>
              </a:rPr>
              <a:t>As proven with… </a:t>
            </a:r>
          </a:p>
        </p:txBody>
      </p:sp>
    </p:spTree>
    <p:extLst>
      <p:ext uri="{BB962C8B-B14F-4D97-AF65-F5344CB8AC3E}">
        <p14:creationId xmlns:p14="http://schemas.microsoft.com/office/powerpoint/2010/main" val="235328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6A1C-8ADF-055E-E48A-1E24C820D8F8}"/>
              </a:ext>
            </a:extLst>
          </p:cNvPr>
          <p:cNvSpPr>
            <a:spLocks noGrp="1"/>
          </p:cNvSpPr>
          <p:nvPr>
            <p:ph type="title"/>
          </p:nvPr>
        </p:nvSpPr>
        <p:spPr/>
        <p:txBody>
          <a:bodyPr>
            <a:normAutofit/>
          </a:bodyPr>
          <a:lstStyle/>
          <a:p>
            <a:r>
              <a:rPr lang="en-US" sz="3200" dirty="0">
                <a:solidFill>
                  <a:srgbClr val="FFFFCC"/>
                </a:solidFill>
              </a:rPr>
              <a:t>National hospital brands</a:t>
            </a:r>
          </a:p>
        </p:txBody>
      </p:sp>
      <p:sp>
        <p:nvSpPr>
          <p:cNvPr id="4" name="Slide Number Placeholder 3">
            <a:extLst>
              <a:ext uri="{FF2B5EF4-FFF2-40B4-BE49-F238E27FC236}">
                <a16:creationId xmlns:a16="http://schemas.microsoft.com/office/drawing/2014/main" id="{EE90884F-8222-029F-9E66-AC70006362BC}"/>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48</a:t>
            </a:fld>
            <a:endParaRPr lang="en-US" dirty="0">
              <a:solidFill>
                <a:srgbClr val="FAAB1C"/>
              </a:solidFill>
            </a:endParaRPr>
          </a:p>
        </p:txBody>
      </p:sp>
      <p:pic>
        <p:nvPicPr>
          <p:cNvPr id="1028" name="Picture 4" descr="Picture of exterior of hospital building. ">
            <a:extLst>
              <a:ext uri="{FF2B5EF4-FFF2-40B4-BE49-F238E27FC236}">
                <a16:creationId xmlns:a16="http://schemas.microsoft.com/office/drawing/2014/main" id="{305F27CC-8033-5797-7CEC-906B42AB2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00" y="2784475"/>
            <a:ext cx="3840480" cy="19202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8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DF5055-B6B8-4F97-96F5-589E49BC9085}"/>
              </a:ext>
            </a:extLst>
          </p:cNvPr>
          <p:cNvSpPr>
            <a:spLocks noGrp="1"/>
          </p:cNvSpPr>
          <p:nvPr>
            <p:ph type="sldNum" sz="quarter" idx="12"/>
          </p:nvPr>
        </p:nvSpPr>
        <p:spPr>
          <a:xfrm>
            <a:off x="12577148" y="7405254"/>
            <a:ext cx="1193797" cy="304800"/>
          </a:xfrm>
        </p:spPr>
        <p:txBody>
          <a:bodyPr/>
          <a:lstStyle/>
          <a:p>
            <a:pPr marL="0" marR="0" lvl="0" indent="0" algn="r" defTabSz="101870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mn-cs"/>
              </a:rPr>
              <a:t>Page </a:t>
            </a:r>
            <a:fld id="{BA7A251D-85F2-4855-B559-A3CA3B7FBA69}" type="slidenum">
              <a:rPr kumimoji="0" lang="en-US" sz="1400" b="0" i="0" u="none" strike="noStrike" kern="1200" cap="none" spc="0" normalizeH="0" baseline="0" noProof="0" smtClean="0">
                <a:ln>
                  <a:noFill/>
                </a:ln>
                <a:solidFill>
                  <a:prstClr val="black">
                    <a:lumMod val="65000"/>
                    <a:lumOff val="35000"/>
                  </a:prstClr>
                </a:solidFill>
                <a:effectLst/>
                <a:uLnTx/>
                <a:uFillTx/>
                <a:latin typeface="Calibri Light" panose="020F0302020204030204" pitchFamily="34" charset="0"/>
                <a:ea typeface="+mn-ea"/>
                <a:cs typeface="+mn-cs"/>
              </a:rPr>
              <a:pPr marL="0" marR="0" lvl="0" indent="0" algn="r" defTabSz="1018705"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mn-ea"/>
              <a:cs typeface="+mn-cs"/>
            </a:endParaRPr>
          </a:p>
        </p:txBody>
      </p:sp>
      <p:sp>
        <p:nvSpPr>
          <p:cNvPr id="4" name="Title 3">
            <a:extLst>
              <a:ext uri="{FF2B5EF4-FFF2-40B4-BE49-F238E27FC236}">
                <a16:creationId xmlns:a16="http://schemas.microsoft.com/office/drawing/2014/main" id="{EA9E99BA-3722-4C20-949D-5BE06D3EB953}"/>
              </a:ext>
            </a:extLst>
          </p:cNvPr>
          <p:cNvSpPr>
            <a:spLocks noGrp="1"/>
          </p:cNvSpPr>
          <p:nvPr>
            <p:ph type="title"/>
          </p:nvPr>
        </p:nvSpPr>
        <p:spPr>
          <a:xfrm>
            <a:off x="533733" y="326585"/>
            <a:ext cx="12878001" cy="409643"/>
          </a:xfrm>
        </p:spPr>
        <p:txBody>
          <a:bodyPr>
            <a:normAutofit/>
          </a:bodyPr>
          <a:lstStyle/>
          <a:p>
            <a:r>
              <a:rPr lang="en-US" dirty="0">
                <a:solidFill>
                  <a:srgbClr val="478CB2"/>
                </a:solidFill>
                <a:latin typeface="Constantia" panose="02030602050306030303" pitchFamily="18" charset="0"/>
              </a:rPr>
              <a:t>Demographic profile</a:t>
            </a:r>
          </a:p>
        </p:txBody>
      </p:sp>
      <p:graphicFrame>
        <p:nvGraphicFramePr>
          <p:cNvPr id="9" name="Chart 8">
            <a:extLst>
              <a:ext uri="{FF2B5EF4-FFF2-40B4-BE49-F238E27FC236}">
                <a16:creationId xmlns:a16="http://schemas.microsoft.com/office/drawing/2014/main" id="{92086C3A-065F-CD50-9666-BD096D28730E}"/>
              </a:ext>
            </a:extLst>
          </p:cNvPr>
          <p:cNvGraphicFramePr/>
          <p:nvPr>
            <p:extLst>
              <p:ext uri="{D42A27DB-BD31-4B8C-83A1-F6EECF244321}">
                <p14:modId xmlns:p14="http://schemas.microsoft.com/office/powerpoint/2010/main" val="1373347920"/>
              </p:ext>
            </p:extLst>
          </p:nvPr>
        </p:nvGraphicFramePr>
        <p:xfrm>
          <a:off x="1498600" y="1447800"/>
          <a:ext cx="3081867" cy="2689578"/>
        </p:xfrm>
        <a:graphic>
          <a:graphicData uri="http://schemas.openxmlformats.org/drawingml/2006/chart">
            <c:chart xmlns:c="http://schemas.openxmlformats.org/drawingml/2006/chart" xmlns:r="http://schemas.openxmlformats.org/officeDocument/2006/relationships" r:id="rId2"/>
          </a:graphicData>
        </a:graphic>
      </p:graphicFrame>
      <p:pic>
        <p:nvPicPr>
          <p:cNvPr id="11" name="Graphic 10" descr="Woman with solid fill">
            <a:extLst>
              <a:ext uri="{FF2B5EF4-FFF2-40B4-BE49-F238E27FC236}">
                <a16:creationId xmlns:a16="http://schemas.microsoft.com/office/drawing/2014/main" id="{6D4B47FB-9413-9E81-606A-2E1DBA983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5973" y="2460842"/>
            <a:ext cx="914400" cy="914400"/>
          </a:xfrm>
          <a:prstGeom prst="rect">
            <a:avLst/>
          </a:prstGeom>
        </p:spPr>
      </p:pic>
      <p:pic>
        <p:nvPicPr>
          <p:cNvPr id="13" name="Graphic 12" descr="Man with solid fill">
            <a:extLst>
              <a:ext uri="{FF2B5EF4-FFF2-40B4-BE49-F238E27FC236}">
                <a16:creationId xmlns:a16="http://schemas.microsoft.com/office/drawing/2014/main" id="{45E5AAE8-94E3-EAB1-05A2-902E092141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5139" y="1305437"/>
            <a:ext cx="914400" cy="914400"/>
          </a:xfrm>
          <a:prstGeom prst="rect">
            <a:avLst/>
          </a:prstGeom>
        </p:spPr>
      </p:pic>
      <p:sp>
        <p:nvSpPr>
          <p:cNvPr id="14" name="TextBox 13">
            <a:extLst>
              <a:ext uri="{FF2B5EF4-FFF2-40B4-BE49-F238E27FC236}">
                <a16:creationId xmlns:a16="http://schemas.microsoft.com/office/drawing/2014/main" id="{DED4D2B3-2E2D-E551-A745-B4D0B92504C5}"/>
              </a:ext>
            </a:extLst>
          </p:cNvPr>
          <p:cNvSpPr txBox="1"/>
          <p:nvPr/>
        </p:nvSpPr>
        <p:spPr>
          <a:xfrm>
            <a:off x="2315633" y="2514600"/>
            <a:ext cx="1447800"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Sex</a:t>
            </a:r>
          </a:p>
        </p:txBody>
      </p:sp>
      <p:sp>
        <p:nvSpPr>
          <p:cNvPr id="18" name="Flowchart: Alternate Process 17">
            <a:extLst>
              <a:ext uri="{FF2B5EF4-FFF2-40B4-BE49-F238E27FC236}">
                <a16:creationId xmlns:a16="http://schemas.microsoft.com/office/drawing/2014/main" id="{B98CFA92-1318-E983-7689-8C26208D36D7}"/>
              </a:ext>
            </a:extLst>
          </p:cNvPr>
          <p:cNvSpPr/>
          <p:nvPr/>
        </p:nvSpPr>
        <p:spPr>
          <a:xfrm>
            <a:off x="6258839" y="1738986"/>
            <a:ext cx="989792" cy="409643"/>
          </a:xfrm>
          <a:prstGeom prst="flowChartAlternate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65000"/>
                    <a:lumOff val="35000"/>
                  </a:schemeClr>
                </a:solidFill>
              </a:rPr>
              <a:t>Gen Z</a:t>
            </a:r>
          </a:p>
        </p:txBody>
      </p:sp>
      <p:sp>
        <p:nvSpPr>
          <p:cNvPr id="19" name="Flowchart: Alternate Process 18">
            <a:extLst>
              <a:ext uri="{FF2B5EF4-FFF2-40B4-BE49-F238E27FC236}">
                <a16:creationId xmlns:a16="http://schemas.microsoft.com/office/drawing/2014/main" id="{050EB939-5291-595D-62CD-F9EF59CB1F70}"/>
              </a:ext>
            </a:extLst>
          </p:cNvPr>
          <p:cNvSpPr/>
          <p:nvPr/>
        </p:nvSpPr>
        <p:spPr>
          <a:xfrm>
            <a:off x="6230373" y="2259226"/>
            <a:ext cx="2473773" cy="409643"/>
          </a:xfrm>
          <a:prstGeom prst="flowChartAlternate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65000"/>
                    <a:lumOff val="35000"/>
                  </a:schemeClr>
                </a:solidFill>
              </a:rPr>
              <a:t>Millennial</a:t>
            </a:r>
          </a:p>
        </p:txBody>
      </p:sp>
      <p:sp>
        <p:nvSpPr>
          <p:cNvPr id="20" name="Flowchart: Alternate Process 19">
            <a:extLst>
              <a:ext uri="{FF2B5EF4-FFF2-40B4-BE49-F238E27FC236}">
                <a16:creationId xmlns:a16="http://schemas.microsoft.com/office/drawing/2014/main" id="{2F378A00-BDD3-F44E-1923-DA34DB1247CB}"/>
              </a:ext>
            </a:extLst>
          </p:cNvPr>
          <p:cNvSpPr/>
          <p:nvPr/>
        </p:nvSpPr>
        <p:spPr>
          <a:xfrm>
            <a:off x="6221511" y="2785912"/>
            <a:ext cx="1839306" cy="409643"/>
          </a:xfrm>
          <a:prstGeom prst="flowChartAlternate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a:p>
            <a:r>
              <a:rPr lang="en-US" sz="1800" dirty="0">
                <a:solidFill>
                  <a:schemeClr val="tx1">
                    <a:lumMod val="65000"/>
                    <a:lumOff val="35000"/>
                  </a:schemeClr>
                </a:solidFill>
              </a:rPr>
              <a:t>Gen X</a:t>
            </a:r>
          </a:p>
          <a:p>
            <a:pPr algn="ctr"/>
            <a:endParaRPr lang="en-US" dirty="0"/>
          </a:p>
        </p:txBody>
      </p:sp>
      <p:sp>
        <p:nvSpPr>
          <p:cNvPr id="21" name="Flowchart: Alternate Process 20">
            <a:extLst>
              <a:ext uri="{FF2B5EF4-FFF2-40B4-BE49-F238E27FC236}">
                <a16:creationId xmlns:a16="http://schemas.microsoft.com/office/drawing/2014/main" id="{84A246F1-9E01-1957-E1F3-684E61085F6E}"/>
              </a:ext>
            </a:extLst>
          </p:cNvPr>
          <p:cNvSpPr/>
          <p:nvPr/>
        </p:nvSpPr>
        <p:spPr>
          <a:xfrm>
            <a:off x="6232016" y="3306152"/>
            <a:ext cx="2148522" cy="409643"/>
          </a:xfrm>
          <a:prstGeom prst="flowChartAlternate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a:p>
            <a:r>
              <a:rPr lang="en-US" sz="1800" dirty="0">
                <a:solidFill>
                  <a:schemeClr val="tx1">
                    <a:lumMod val="65000"/>
                    <a:lumOff val="35000"/>
                  </a:schemeClr>
                </a:solidFill>
              </a:rPr>
              <a:t>Baby Boomer+</a:t>
            </a:r>
          </a:p>
          <a:p>
            <a:pPr algn="ctr"/>
            <a:endParaRPr lang="en-US" dirty="0"/>
          </a:p>
        </p:txBody>
      </p:sp>
      <p:sp>
        <p:nvSpPr>
          <p:cNvPr id="22" name="TextBox 21">
            <a:extLst>
              <a:ext uri="{FF2B5EF4-FFF2-40B4-BE49-F238E27FC236}">
                <a16:creationId xmlns:a16="http://schemas.microsoft.com/office/drawing/2014/main" id="{8CD9113E-D2F5-093F-1763-9EE6F25A8B2F}"/>
              </a:ext>
            </a:extLst>
          </p:cNvPr>
          <p:cNvSpPr txBox="1"/>
          <p:nvPr/>
        </p:nvSpPr>
        <p:spPr>
          <a:xfrm>
            <a:off x="6170182" y="1280279"/>
            <a:ext cx="3244715" cy="400110"/>
          </a:xfrm>
          <a:prstGeom prst="rect">
            <a:avLst/>
          </a:prstGeom>
          <a:noFill/>
        </p:spPr>
        <p:txBody>
          <a:bodyPr wrap="square" rtlCol="0">
            <a:spAutoFit/>
          </a:bodyPr>
          <a:lstStyle/>
          <a:p>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Age </a:t>
            </a: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[Average age = 48]</a:t>
            </a:r>
            <a:endParaRPr lang="en-US"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3" name="TextBox 22">
            <a:extLst>
              <a:ext uri="{FF2B5EF4-FFF2-40B4-BE49-F238E27FC236}">
                <a16:creationId xmlns:a16="http://schemas.microsoft.com/office/drawing/2014/main" id="{329DE4BB-9B4A-9B77-DCB9-021D026426AF}"/>
              </a:ext>
            </a:extLst>
          </p:cNvPr>
          <p:cNvSpPr txBox="1"/>
          <p:nvPr/>
        </p:nvSpPr>
        <p:spPr>
          <a:xfrm>
            <a:off x="7248630" y="5138618"/>
            <a:ext cx="1066800" cy="400110"/>
          </a:xfrm>
          <a:prstGeom prst="rect">
            <a:avLst/>
          </a:prstGeom>
          <a:noFill/>
        </p:spPr>
        <p:txBody>
          <a:bodyPr wrap="square" rtlCol="0">
            <a:spAutoFit/>
          </a:bodyPr>
          <a:lstStyle/>
          <a:p>
            <a:r>
              <a:rPr lang="en-US" dirty="0">
                <a:solidFill>
                  <a:srgbClr val="FFFFCC"/>
                </a:solidFill>
              </a:rPr>
              <a:t>Xx-xx</a:t>
            </a:r>
          </a:p>
        </p:txBody>
      </p:sp>
      <p:sp>
        <p:nvSpPr>
          <p:cNvPr id="47" name="TextBox 46">
            <a:extLst>
              <a:ext uri="{FF2B5EF4-FFF2-40B4-BE49-F238E27FC236}">
                <a16:creationId xmlns:a16="http://schemas.microsoft.com/office/drawing/2014/main" id="{E440BD60-1644-37A6-7027-EB62C87061C3}"/>
              </a:ext>
            </a:extLst>
          </p:cNvPr>
          <p:cNvSpPr txBox="1"/>
          <p:nvPr/>
        </p:nvSpPr>
        <p:spPr>
          <a:xfrm>
            <a:off x="1199033" y="4166972"/>
            <a:ext cx="762000" cy="400110"/>
          </a:xfrm>
          <a:prstGeom prst="rect">
            <a:avLst/>
          </a:prstGeom>
          <a:noFill/>
        </p:spPr>
        <p:txBody>
          <a:bodyPr wrap="square" rtlCol="0">
            <a:spAutoFit/>
          </a:bodyPr>
          <a:lstStyle/>
          <a:p>
            <a:pPr algn="ctr"/>
            <a:r>
              <a:rPr lang="en-US" dirty="0">
                <a:solidFill>
                  <a:srgbClr val="FFC000"/>
                </a:solidFill>
              </a:rPr>
              <a:t>37%</a:t>
            </a:r>
          </a:p>
        </p:txBody>
      </p:sp>
      <p:sp>
        <p:nvSpPr>
          <p:cNvPr id="48" name="TextBox 47">
            <a:extLst>
              <a:ext uri="{FF2B5EF4-FFF2-40B4-BE49-F238E27FC236}">
                <a16:creationId xmlns:a16="http://schemas.microsoft.com/office/drawing/2014/main" id="{59E236E1-230D-FD63-4F4D-B3A7E7285EA9}"/>
              </a:ext>
            </a:extLst>
          </p:cNvPr>
          <p:cNvSpPr txBox="1"/>
          <p:nvPr/>
        </p:nvSpPr>
        <p:spPr>
          <a:xfrm>
            <a:off x="1199033" y="4742776"/>
            <a:ext cx="762000" cy="400110"/>
          </a:xfrm>
          <a:prstGeom prst="rect">
            <a:avLst/>
          </a:prstGeom>
          <a:noFill/>
        </p:spPr>
        <p:txBody>
          <a:bodyPr wrap="square" rtlCol="0">
            <a:spAutoFit/>
          </a:bodyPr>
          <a:lstStyle/>
          <a:p>
            <a:pPr algn="ctr"/>
            <a:r>
              <a:rPr lang="en-US" dirty="0">
                <a:solidFill>
                  <a:srgbClr val="FFC000"/>
                </a:solidFill>
              </a:rPr>
              <a:t>33%</a:t>
            </a:r>
          </a:p>
        </p:txBody>
      </p:sp>
      <p:sp>
        <p:nvSpPr>
          <p:cNvPr id="49" name="TextBox 48">
            <a:extLst>
              <a:ext uri="{FF2B5EF4-FFF2-40B4-BE49-F238E27FC236}">
                <a16:creationId xmlns:a16="http://schemas.microsoft.com/office/drawing/2014/main" id="{2594A8BD-5423-8B93-5A02-2773EBFF51BC}"/>
              </a:ext>
            </a:extLst>
          </p:cNvPr>
          <p:cNvSpPr txBox="1"/>
          <p:nvPr/>
        </p:nvSpPr>
        <p:spPr>
          <a:xfrm>
            <a:off x="4171408" y="4194082"/>
            <a:ext cx="762000" cy="400110"/>
          </a:xfrm>
          <a:prstGeom prst="rect">
            <a:avLst/>
          </a:prstGeom>
          <a:noFill/>
        </p:spPr>
        <p:txBody>
          <a:bodyPr wrap="square" rtlCol="0">
            <a:spAutoFit/>
          </a:bodyPr>
          <a:lstStyle/>
          <a:p>
            <a:pPr algn="ctr"/>
            <a:r>
              <a:rPr lang="en-US" dirty="0">
                <a:solidFill>
                  <a:srgbClr val="478CB2"/>
                </a:solidFill>
              </a:rPr>
              <a:t>41%</a:t>
            </a:r>
          </a:p>
        </p:txBody>
      </p:sp>
      <p:sp>
        <p:nvSpPr>
          <p:cNvPr id="50" name="TextBox 49">
            <a:extLst>
              <a:ext uri="{FF2B5EF4-FFF2-40B4-BE49-F238E27FC236}">
                <a16:creationId xmlns:a16="http://schemas.microsoft.com/office/drawing/2014/main" id="{E13C82BF-DCFA-84B8-C6D6-C9AA2FFB152D}"/>
              </a:ext>
            </a:extLst>
          </p:cNvPr>
          <p:cNvSpPr txBox="1"/>
          <p:nvPr/>
        </p:nvSpPr>
        <p:spPr>
          <a:xfrm>
            <a:off x="4238223" y="4742003"/>
            <a:ext cx="628370" cy="400110"/>
          </a:xfrm>
          <a:prstGeom prst="rect">
            <a:avLst/>
          </a:prstGeom>
          <a:noFill/>
        </p:spPr>
        <p:txBody>
          <a:bodyPr wrap="square" rtlCol="0">
            <a:spAutoFit/>
          </a:bodyPr>
          <a:lstStyle/>
          <a:p>
            <a:pPr algn="ctr"/>
            <a:r>
              <a:rPr lang="en-US" dirty="0">
                <a:solidFill>
                  <a:srgbClr val="478CB2"/>
                </a:solidFill>
              </a:rPr>
              <a:t>30%</a:t>
            </a:r>
          </a:p>
        </p:txBody>
      </p:sp>
      <p:sp>
        <p:nvSpPr>
          <p:cNvPr id="51" name="TextBox 50">
            <a:extLst>
              <a:ext uri="{FF2B5EF4-FFF2-40B4-BE49-F238E27FC236}">
                <a16:creationId xmlns:a16="http://schemas.microsoft.com/office/drawing/2014/main" id="{22EB1F05-EFF1-6C4B-DCA2-D6153B268F6F}"/>
              </a:ext>
            </a:extLst>
          </p:cNvPr>
          <p:cNvSpPr txBox="1"/>
          <p:nvPr/>
        </p:nvSpPr>
        <p:spPr>
          <a:xfrm>
            <a:off x="5800644" y="4660724"/>
            <a:ext cx="3165556" cy="400110"/>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Income </a:t>
            </a:r>
            <a:r>
              <a:rPr lang="en-US" sz="105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[Median income = $48,835]</a:t>
            </a:r>
            <a:endParaRPr lang="en-US" sz="10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4" name="Flowchart: Alternate Process 53">
            <a:extLst>
              <a:ext uri="{FF2B5EF4-FFF2-40B4-BE49-F238E27FC236}">
                <a16:creationId xmlns:a16="http://schemas.microsoft.com/office/drawing/2014/main" id="{EF4F1521-7E97-3873-5D95-95756D4C57EA}"/>
              </a:ext>
            </a:extLst>
          </p:cNvPr>
          <p:cNvSpPr/>
          <p:nvPr/>
        </p:nvSpPr>
        <p:spPr>
          <a:xfrm>
            <a:off x="6240883" y="5125233"/>
            <a:ext cx="2269442" cy="409643"/>
          </a:xfrm>
          <a:prstGeom prst="flowChartAlternateProcess">
            <a:avLst/>
          </a:prstGeom>
          <a:solidFill>
            <a:srgbClr val="478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rPr>
              <a:t>Less than $35K	</a:t>
            </a:r>
          </a:p>
        </p:txBody>
      </p:sp>
      <p:sp>
        <p:nvSpPr>
          <p:cNvPr id="55" name="Flowchart: Alternate Process 54">
            <a:extLst>
              <a:ext uri="{FF2B5EF4-FFF2-40B4-BE49-F238E27FC236}">
                <a16:creationId xmlns:a16="http://schemas.microsoft.com/office/drawing/2014/main" id="{8166E0C5-4ED3-04E3-31E7-E1144832465D}"/>
              </a:ext>
            </a:extLst>
          </p:cNvPr>
          <p:cNvSpPr/>
          <p:nvPr/>
        </p:nvSpPr>
        <p:spPr>
          <a:xfrm>
            <a:off x="6232017" y="5663675"/>
            <a:ext cx="2987687" cy="409643"/>
          </a:xfrm>
          <a:prstGeom prst="flowChartAlternateProcess">
            <a:avLst/>
          </a:prstGeom>
          <a:solidFill>
            <a:srgbClr val="478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a:p>
            <a:r>
              <a:rPr lang="en-US" sz="1800" dirty="0">
                <a:solidFill>
                  <a:schemeClr val="bg1"/>
                </a:solidFill>
              </a:rPr>
              <a:t>$35 to &gt;$100K</a:t>
            </a:r>
          </a:p>
          <a:p>
            <a:pPr algn="ctr"/>
            <a:endParaRPr lang="en-US" dirty="0">
              <a:solidFill>
                <a:srgbClr val="478CB2"/>
              </a:solidFill>
            </a:endParaRPr>
          </a:p>
        </p:txBody>
      </p:sp>
      <p:sp>
        <p:nvSpPr>
          <p:cNvPr id="56" name="Flowchart: Alternate Process 55">
            <a:extLst>
              <a:ext uri="{FF2B5EF4-FFF2-40B4-BE49-F238E27FC236}">
                <a16:creationId xmlns:a16="http://schemas.microsoft.com/office/drawing/2014/main" id="{D1DA6BB1-67EE-8F11-6DE5-547AC31FE443}"/>
              </a:ext>
            </a:extLst>
          </p:cNvPr>
          <p:cNvSpPr/>
          <p:nvPr/>
        </p:nvSpPr>
        <p:spPr>
          <a:xfrm>
            <a:off x="6221511" y="6219757"/>
            <a:ext cx="1839306" cy="409643"/>
          </a:xfrm>
          <a:prstGeom prst="flowChartAlternateProcess">
            <a:avLst/>
          </a:prstGeom>
          <a:solidFill>
            <a:srgbClr val="478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65000"/>
                  <a:lumOff val="35000"/>
                </a:schemeClr>
              </a:solidFill>
            </a:endParaRPr>
          </a:p>
          <a:p>
            <a:r>
              <a:rPr lang="en-US" sz="1800" dirty="0">
                <a:solidFill>
                  <a:schemeClr val="bg1"/>
                </a:solidFill>
              </a:rPr>
              <a:t>$100K+</a:t>
            </a:r>
          </a:p>
          <a:p>
            <a:pPr algn="ctr"/>
            <a:endParaRPr lang="en-US" dirty="0">
              <a:solidFill>
                <a:srgbClr val="478CB2"/>
              </a:solidFill>
            </a:endParaRPr>
          </a:p>
        </p:txBody>
      </p:sp>
      <p:graphicFrame>
        <p:nvGraphicFramePr>
          <p:cNvPr id="68" name="Table 67" descr="Women holding hands">
            <a:extLst>
              <a:ext uri="{FF2B5EF4-FFF2-40B4-BE49-F238E27FC236}">
                <a16:creationId xmlns:a16="http://schemas.microsoft.com/office/drawing/2014/main" id="{C305120D-9706-0E1C-A6E1-4ED44119A400}"/>
              </a:ext>
            </a:extLst>
          </p:cNvPr>
          <p:cNvGraphicFramePr>
            <a:graphicFrameLocks noGrp="1"/>
          </p:cNvGraphicFramePr>
          <p:nvPr>
            <p:extLst>
              <p:ext uri="{D42A27DB-BD31-4B8C-83A1-F6EECF244321}">
                <p14:modId xmlns:p14="http://schemas.microsoft.com/office/powerpoint/2010/main" val="4157256328"/>
              </p:ext>
            </p:extLst>
          </p:nvPr>
        </p:nvGraphicFramePr>
        <p:xfrm>
          <a:off x="10451679" y="1920240"/>
          <a:ext cx="2705521" cy="3489960"/>
        </p:xfrm>
        <a:graphic>
          <a:graphicData uri="http://schemas.openxmlformats.org/drawingml/2006/table">
            <a:tbl>
              <a:tblPr firstRow="1" bandRow="1">
                <a:effectLst/>
                <a:tableStyleId>{5C22544A-7EE6-4342-B048-85BDC9FD1C3A}</a:tableStyleId>
              </a:tblPr>
              <a:tblGrid>
                <a:gridCol w="2705521">
                  <a:extLst>
                    <a:ext uri="{9D8B030D-6E8A-4147-A177-3AD203B41FA5}">
                      <a16:colId xmlns:a16="http://schemas.microsoft.com/office/drawing/2014/main" val="1185211994"/>
                    </a:ext>
                  </a:extLst>
                </a:gridCol>
              </a:tblGrid>
              <a:tr h="3114414">
                <a:tc>
                  <a:txBody>
                    <a:bodyPr/>
                    <a:lstStyle/>
                    <a:p>
                      <a:pPr marL="0" indent="0" algn="l"/>
                      <a:r>
                        <a:rPr lang="en-US" sz="20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Ethnicity/ Race</a:t>
                      </a:r>
                    </a:p>
                    <a:p>
                      <a:pPr marL="0" indent="0" algn="l"/>
                      <a:r>
                        <a:rPr lang="en-US" sz="12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(Multi-response)</a:t>
                      </a:r>
                    </a:p>
                    <a:p>
                      <a:pPr marL="0" indent="0" algn="l"/>
                      <a:endParaRPr lang="en-US" sz="1100" b="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0" lvl="1" indent="0" algn="l"/>
                      <a:r>
                        <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69%  Caucasian</a:t>
                      </a:r>
                    </a:p>
                    <a:p>
                      <a:pPr marL="0" lvl="1" indent="0" algn="l"/>
                      <a:endPar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endParaRPr>
                    </a:p>
                    <a:p>
                      <a:pPr marL="0" lvl="1" indent="0" algn="l"/>
                      <a:r>
                        <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17%  Hispanic</a:t>
                      </a:r>
                    </a:p>
                    <a:p>
                      <a:pPr marL="0" lvl="1" indent="0" algn="l"/>
                      <a:endPar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endParaRPr>
                    </a:p>
                    <a:p>
                      <a:pPr marL="0" lvl="1" indent="0" algn="l"/>
                      <a:r>
                        <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16%  African American</a:t>
                      </a:r>
                    </a:p>
                    <a:p>
                      <a:pPr marL="0" lvl="1" indent="0" algn="l"/>
                      <a:endPar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endParaRPr>
                    </a:p>
                    <a:p>
                      <a:pPr marL="0" lvl="1" indent="0" algn="l"/>
                      <a:r>
                        <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  5%  Asian</a:t>
                      </a:r>
                    </a:p>
                    <a:p>
                      <a:pPr marL="0" lvl="1" indent="0" algn="l"/>
                      <a:endPar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endParaRPr>
                    </a:p>
                    <a:p>
                      <a:pPr marL="0" lvl="1" indent="0" algn="l"/>
                      <a:r>
                        <a:rPr lang="en-US" sz="2000" b="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  6%  Other</a:t>
                      </a: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756814"/>
                  </a:ext>
                </a:extLst>
              </a:tr>
            </a:tbl>
          </a:graphicData>
        </a:graphic>
      </p:graphicFrame>
      <p:sp>
        <p:nvSpPr>
          <p:cNvPr id="69" name="TextBox 68">
            <a:extLst>
              <a:ext uri="{FF2B5EF4-FFF2-40B4-BE49-F238E27FC236}">
                <a16:creationId xmlns:a16="http://schemas.microsoft.com/office/drawing/2014/main" id="{94EE20F8-B7A7-6816-F02F-815303802EAA}"/>
              </a:ext>
            </a:extLst>
          </p:cNvPr>
          <p:cNvSpPr txBox="1"/>
          <p:nvPr/>
        </p:nvSpPr>
        <p:spPr>
          <a:xfrm>
            <a:off x="2303856" y="4224860"/>
            <a:ext cx="1447800" cy="369332"/>
          </a:xfrm>
          <a:prstGeom prst="rect">
            <a:avLst/>
          </a:prstGeom>
          <a:noFill/>
        </p:spPr>
        <p:txBody>
          <a:bodyPr wrap="square" rtlCol="0">
            <a:spAutoFit/>
          </a:bodyPr>
          <a:lstStyle/>
          <a:p>
            <a:pPr algn="ctr"/>
            <a:r>
              <a:rPr lang="en-US" sz="18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Married</a:t>
            </a:r>
          </a:p>
        </p:txBody>
      </p:sp>
      <p:sp>
        <p:nvSpPr>
          <p:cNvPr id="70" name="TextBox 69">
            <a:extLst>
              <a:ext uri="{FF2B5EF4-FFF2-40B4-BE49-F238E27FC236}">
                <a16:creationId xmlns:a16="http://schemas.microsoft.com/office/drawing/2014/main" id="{4A3872DF-BC19-87B3-DE5A-DA827D17C296}"/>
              </a:ext>
            </a:extLst>
          </p:cNvPr>
          <p:cNvSpPr txBox="1"/>
          <p:nvPr/>
        </p:nvSpPr>
        <p:spPr>
          <a:xfrm>
            <a:off x="2155121" y="4757392"/>
            <a:ext cx="1776719" cy="369332"/>
          </a:xfrm>
          <a:prstGeom prst="rect">
            <a:avLst/>
          </a:prstGeom>
          <a:noFill/>
        </p:spPr>
        <p:txBody>
          <a:bodyPr wrap="square" rtlCol="0">
            <a:spAutoFit/>
          </a:bodyPr>
          <a:lstStyle/>
          <a:p>
            <a:pPr algn="ctr"/>
            <a:r>
              <a:rPr lang="en-US" sz="18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College Grad</a:t>
            </a:r>
          </a:p>
        </p:txBody>
      </p:sp>
      <p:sp>
        <p:nvSpPr>
          <p:cNvPr id="71" name="TextBox 70">
            <a:extLst>
              <a:ext uri="{FF2B5EF4-FFF2-40B4-BE49-F238E27FC236}">
                <a16:creationId xmlns:a16="http://schemas.microsoft.com/office/drawing/2014/main" id="{D04F6229-77F9-D001-9378-2C4EDA406CB9}"/>
              </a:ext>
            </a:extLst>
          </p:cNvPr>
          <p:cNvSpPr txBox="1"/>
          <p:nvPr/>
        </p:nvSpPr>
        <p:spPr>
          <a:xfrm>
            <a:off x="7247760" y="1738032"/>
            <a:ext cx="685800" cy="409643"/>
          </a:xfrm>
          <a:prstGeom prst="rect">
            <a:avLst/>
          </a:prstGeom>
          <a:noFill/>
        </p:spPr>
        <p:txBody>
          <a:bodyPr wrap="square" rtlCol="0">
            <a:spAutoFit/>
          </a:bodyPr>
          <a:lstStyle/>
          <a:p>
            <a:pPr algn="ctr"/>
            <a:r>
              <a:rPr lang="en-US" dirty="0">
                <a:solidFill>
                  <a:schemeClr val="tx1">
                    <a:lumMod val="65000"/>
                    <a:lumOff val="35000"/>
                  </a:schemeClr>
                </a:solidFill>
              </a:rPr>
              <a:t>12%</a:t>
            </a:r>
          </a:p>
        </p:txBody>
      </p:sp>
      <p:sp>
        <p:nvSpPr>
          <p:cNvPr id="72" name="TextBox 71">
            <a:extLst>
              <a:ext uri="{FF2B5EF4-FFF2-40B4-BE49-F238E27FC236}">
                <a16:creationId xmlns:a16="http://schemas.microsoft.com/office/drawing/2014/main" id="{C6B53DDC-FA9A-F538-8F3B-314F97DC0CE8}"/>
              </a:ext>
            </a:extLst>
          </p:cNvPr>
          <p:cNvSpPr txBox="1"/>
          <p:nvPr/>
        </p:nvSpPr>
        <p:spPr>
          <a:xfrm>
            <a:off x="8704146" y="2258691"/>
            <a:ext cx="685800" cy="409643"/>
          </a:xfrm>
          <a:prstGeom prst="rect">
            <a:avLst/>
          </a:prstGeom>
          <a:noFill/>
        </p:spPr>
        <p:txBody>
          <a:bodyPr wrap="square" rtlCol="0">
            <a:spAutoFit/>
          </a:bodyPr>
          <a:lstStyle/>
          <a:p>
            <a:pPr algn="ctr"/>
            <a:r>
              <a:rPr lang="en-US" dirty="0">
                <a:solidFill>
                  <a:schemeClr val="tx1">
                    <a:lumMod val="65000"/>
                    <a:lumOff val="35000"/>
                  </a:schemeClr>
                </a:solidFill>
              </a:rPr>
              <a:t>34%</a:t>
            </a:r>
          </a:p>
        </p:txBody>
      </p:sp>
      <p:sp>
        <p:nvSpPr>
          <p:cNvPr id="73" name="TextBox 72">
            <a:extLst>
              <a:ext uri="{FF2B5EF4-FFF2-40B4-BE49-F238E27FC236}">
                <a16:creationId xmlns:a16="http://schemas.microsoft.com/office/drawing/2014/main" id="{AE12D416-6105-789F-6F50-32F0B695CD97}"/>
              </a:ext>
            </a:extLst>
          </p:cNvPr>
          <p:cNvSpPr txBox="1"/>
          <p:nvPr/>
        </p:nvSpPr>
        <p:spPr>
          <a:xfrm>
            <a:off x="8060817" y="2788729"/>
            <a:ext cx="685800" cy="409643"/>
          </a:xfrm>
          <a:prstGeom prst="rect">
            <a:avLst/>
          </a:prstGeom>
          <a:noFill/>
        </p:spPr>
        <p:txBody>
          <a:bodyPr wrap="square" rtlCol="0">
            <a:spAutoFit/>
          </a:bodyPr>
          <a:lstStyle/>
          <a:p>
            <a:pPr algn="ctr"/>
            <a:r>
              <a:rPr lang="en-US" dirty="0">
                <a:solidFill>
                  <a:schemeClr val="tx1">
                    <a:lumMod val="65000"/>
                    <a:lumOff val="35000"/>
                  </a:schemeClr>
                </a:solidFill>
              </a:rPr>
              <a:t>25%</a:t>
            </a:r>
          </a:p>
        </p:txBody>
      </p:sp>
      <p:sp>
        <p:nvSpPr>
          <p:cNvPr id="74" name="TextBox 73">
            <a:extLst>
              <a:ext uri="{FF2B5EF4-FFF2-40B4-BE49-F238E27FC236}">
                <a16:creationId xmlns:a16="http://schemas.microsoft.com/office/drawing/2014/main" id="{B59804C4-C5E1-6BEE-BBC7-2A8394A6C1FF}"/>
              </a:ext>
            </a:extLst>
          </p:cNvPr>
          <p:cNvSpPr txBox="1"/>
          <p:nvPr/>
        </p:nvSpPr>
        <p:spPr>
          <a:xfrm>
            <a:off x="8380250" y="3294971"/>
            <a:ext cx="685800" cy="409643"/>
          </a:xfrm>
          <a:prstGeom prst="rect">
            <a:avLst/>
          </a:prstGeom>
          <a:noFill/>
        </p:spPr>
        <p:txBody>
          <a:bodyPr wrap="square" rtlCol="0">
            <a:spAutoFit/>
          </a:bodyPr>
          <a:lstStyle/>
          <a:p>
            <a:pPr algn="ctr"/>
            <a:r>
              <a:rPr lang="en-US" dirty="0">
                <a:solidFill>
                  <a:schemeClr val="tx1">
                    <a:lumMod val="65000"/>
                    <a:lumOff val="35000"/>
                  </a:schemeClr>
                </a:solidFill>
              </a:rPr>
              <a:t>30%</a:t>
            </a:r>
          </a:p>
        </p:txBody>
      </p:sp>
      <p:sp>
        <p:nvSpPr>
          <p:cNvPr id="75" name="TextBox 74">
            <a:extLst>
              <a:ext uri="{FF2B5EF4-FFF2-40B4-BE49-F238E27FC236}">
                <a16:creationId xmlns:a16="http://schemas.microsoft.com/office/drawing/2014/main" id="{4FCA7BB4-983E-C0B4-A1B7-67171E71EA2F}"/>
              </a:ext>
            </a:extLst>
          </p:cNvPr>
          <p:cNvSpPr txBox="1"/>
          <p:nvPr/>
        </p:nvSpPr>
        <p:spPr>
          <a:xfrm>
            <a:off x="8510325" y="5089007"/>
            <a:ext cx="685800" cy="409643"/>
          </a:xfrm>
          <a:prstGeom prst="rect">
            <a:avLst/>
          </a:prstGeom>
          <a:noFill/>
        </p:spPr>
        <p:txBody>
          <a:bodyPr wrap="square" rtlCol="0">
            <a:spAutoFit/>
          </a:bodyPr>
          <a:lstStyle/>
          <a:p>
            <a:pPr algn="ctr"/>
            <a:r>
              <a:rPr lang="en-US" dirty="0">
                <a:solidFill>
                  <a:schemeClr val="tx1">
                    <a:lumMod val="65000"/>
                    <a:lumOff val="35000"/>
                  </a:schemeClr>
                </a:solidFill>
              </a:rPr>
              <a:t>32%</a:t>
            </a:r>
          </a:p>
        </p:txBody>
      </p:sp>
      <p:sp>
        <p:nvSpPr>
          <p:cNvPr id="76" name="TextBox 75">
            <a:extLst>
              <a:ext uri="{FF2B5EF4-FFF2-40B4-BE49-F238E27FC236}">
                <a16:creationId xmlns:a16="http://schemas.microsoft.com/office/drawing/2014/main" id="{6A602D9B-6BD9-931B-117F-719E58D7ADB3}"/>
              </a:ext>
            </a:extLst>
          </p:cNvPr>
          <p:cNvSpPr txBox="1"/>
          <p:nvPr/>
        </p:nvSpPr>
        <p:spPr>
          <a:xfrm>
            <a:off x="9194344" y="5660490"/>
            <a:ext cx="685800" cy="409643"/>
          </a:xfrm>
          <a:prstGeom prst="rect">
            <a:avLst/>
          </a:prstGeom>
          <a:noFill/>
        </p:spPr>
        <p:txBody>
          <a:bodyPr wrap="square" rtlCol="0">
            <a:spAutoFit/>
          </a:bodyPr>
          <a:lstStyle/>
          <a:p>
            <a:pPr algn="ctr"/>
            <a:r>
              <a:rPr lang="en-US" dirty="0">
                <a:solidFill>
                  <a:schemeClr val="tx1">
                    <a:lumMod val="65000"/>
                    <a:lumOff val="35000"/>
                  </a:schemeClr>
                </a:solidFill>
              </a:rPr>
              <a:t>40%</a:t>
            </a:r>
          </a:p>
        </p:txBody>
      </p:sp>
      <p:sp>
        <p:nvSpPr>
          <p:cNvPr id="77" name="TextBox 76">
            <a:extLst>
              <a:ext uri="{FF2B5EF4-FFF2-40B4-BE49-F238E27FC236}">
                <a16:creationId xmlns:a16="http://schemas.microsoft.com/office/drawing/2014/main" id="{73C12CD0-2EA3-E388-75D1-1223D11F6FB7}"/>
              </a:ext>
            </a:extLst>
          </p:cNvPr>
          <p:cNvSpPr txBox="1"/>
          <p:nvPr/>
        </p:nvSpPr>
        <p:spPr>
          <a:xfrm>
            <a:off x="8028856" y="6219757"/>
            <a:ext cx="685800" cy="409643"/>
          </a:xfrm>
          <a:prstGeom prst="rect">
            <a:avLst/>
          </a:prstGeom>
          <a:noFill/>
        </p:spPr>
        <p:txBody>
          <a:bodyPr wrap="square" rtlCol="0">
            <a:spAutoFit/>
          </a:bodyPr>
          <a:lstStyle/>
          <a:p>
            <a:pPr algn="ctr"/>
            <a:r>
              <a:rPr lang="en-US" dirty="0">
                <a:solidFill>
                  <a:schemeClr val="tx1">
                    <a:lumMod val="65000"/>
                    <a:lumOff val="35000"/>
                  </a:schemeClr>
                </a:solidFill>
              </a:rPr>
              <a:t>25%</a:t>
            </a:r>
          </a:p>
        </p:txBody>
      </p:sp>
      <p:sp>
        <p:nvSpPr>
          <p:cNvPr id="2" name="TextBox 1">
            <a:extLst>
              <a:ext uri="{FF2B5EF4-FFF2-40B4-BE49-F238E27FC236}">
                <a16:creationId xmlns:a16="http://schemas.microsoft.com/office/drawing/2014/main" id="{E863330A-05A1-EB60-A81B-C1BB6FEC9DF1}"/>
              </a:ext>
            </a:extLst>
          </p:cNvPr>
          <p:cNvSpPr txBox="1"/>
          <p:nvPr/>
        </p:nvSpPr>
        <p:spPr>
          <a:xfrm>
            <a:off x="4119042" y="3401886"/>
            <a:ext cx="914400" cy="409643"/>
          </a:xfrm>
          <a:prstGeom prst="rect">
            <a:avLst/>
          </a:prstGeom>
          <a:noFill/>
        </p:spPr>
        <p:txBody>
          <a:bodyPr wrap="square" rtlCol="0">
            <a:spAutoFit/>
          </a:bodyPr>
          <a:lstStyle/>
          <a:p>
            <a:pPr algn="ctr"/>
            <a:r>
              <a:rPr lang="en-US" dirty="0">
                <a:solidFill>
                  <a:srgbClr val="478CB2"/>
                </a:solidFill>
              </a:rPr>
              <a:t>66%</a:t>
            </a:r>
          </a:p>
        </p:txBody>
      </p:sp>
      <p:sp>
        <p:nvSpPr>
          <p:cNvPr id="5" name="TextBox 4">
            <a:extLst>
              <a:ext uri="{FF2B5EF4-FFF2-40B4-BE49-F238E27FC236}">
                <a16:creationId xmlns:a16="http://schemas.microsoft.com/office/drawing/2014/main" id="{EF312AC8-24B0-88DA-B9B1-58066A512B67}"/>
              </a:ext>
            </a:extLst>
          </p:cNvPr>
          <p:cNvSpPr txBox="1"/>
          <p:nvPr/>
        </p:nvSpPr>
        <p:spPr>
          <a:xfrm>
            <a:off x="1127769" y="2248181"/>
            <a:ext cx="914400" cy="409643"/>
          </a:xfrm>
          <a:prstGeom prst="rect">
            <a:avLst/>
          </a:prstGeom>
          <a:noFill/>
        </p:spPr>
        <p:txBody>
          <a:bodyPr wrap="square" rtlCol="0">
            <a:spAutoFit/>
          </a:bodyPr>
          <a:lstStyle/>
          <a:p>
            <a:pPr algn="ctr"/>
            <a:r>
              <a:rPr lang="en-US" dirty="0">
                <a:solidFill>
                  <a:srgbClr val="F8A908"/>
                </a:solidFill>
              </a:rPr>
              <a:t>34%</a:t>
            </a:r>
          </a:p>
        </p:txBody>
      </p:sp>
      <p:sp>
        <p:nvSpPr>
          <p:cNvPr id="6" name="TextBox 5">
            <a:extLst>
              <a:ext uri="{FF2B5EF4-FFF2-40B4-BE49-F238E27FC236}">
                <a16:creationId xmlns:a16="http://schemas.microsoft.com/office/drawing/2014/main" id="{D59435AB-9040-3B60-F1D3-338D52984612}"/>
              </a:ext>
            </a:extLst>
          </p:cNvPr>
          <p:cNvSpPr txBox="1"/>
          <p:nvPr/>
        </p:nvSpPr>
        <p:spPr>
          <a:xfrm>
            <a:off x="2166582" y="5318580"/>
            <a:ext cx="1776719" cy="646331"/>
          </a:xfrm>
          <a:prstGeom prst="rect">
            <a:avLst/>
          </a:prstGeom>
          <a:noFill/>
        </p:spPr>
        <p:txBody>
          <a:bodyPr wrap="square" rtlCol="0">
            <a:spAutoFit/>
          </a:bodyPr>
          <a:lstStyle/>
          <a:p>
            <a:pPr algn="ctr"/>
            <a:r>
              <a:rPr lang="en-US" sz="18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Responsible for  child(ren)</a:t>
            </a:r>
          </a:p>
        </p:txBody>
      </p:sp>
      <p:sp>
        <p:nvSpPr>
          <p:cNvPr id="12" name="TextBox 11">
            <a:extLst>
              <a:ext uri="{FF2B5EF4-FFF2-40B4-BE49-F238E27FC236}">
                <a16:creationId xmlns:a16="http://schemas.microsoft.com/office/drawing/2014/main" id="{8B7C1E22-044C-F8AE-56B6-DD78CCF7F2BF}"/>
              </a:ext>
            </a:extLst>
          </p:cNvPr>
          <p:cNvSpPr txBox="1"/>
          <p:nvPr/>
        </p:nvSpPr>
        <p:spPr>
          <a:xfrm>
            <a:off x="1016860" y="5398397"/>
            <a:ext cx="1126346" cy="400110"/>
          </a:xfrm>
          <a:prstGeom prst="rect">
            <a:avLst/>
          </a:prstGeom>
          <a:noFill/>
        </p:spPr>
        <p:txBody>
          <a:bodyPr wrap="square">
            <a:spAutoFit/>
          </a:bodyPr>
          <a:lstStyle/>
          <a:p>
            <a:pPr algn="ctr"/>
            <a:r>
              <a:rPr lang="en-US" dirty="0">
                <a:solidFill>
                  <a:srgbClr val="FFC000"/>
                </a:solidFill>
              </a:rPr>
              <a:t>24%</a:t>
            </a:r>
          </a:p>
        </p:txBody>
      </p:sp>
      <p:sp>
        <p:nvSpPr>
          <p:cNvPr id="15" name="TextBox 14">
            <a:extLst>
              <a:ext uri="{FF2B5EF4-FFF2-40B4-BE49-F238E27FC236}">
                <a16:creationId xmlns:a16="http://schemas.microsoft.com/office/drawing/2014/main" id="{0CFA78FC-A3F9-DCE5-5E8B-97505D098F62}"/>
              </a:ext>
            </a:extLst>
          </p:cNvPr>
          <p:cNvSpPr txBox="1"/>
          <p:nvPr/>
        </p:nvSpPr>
        <p:spPr>
          <a:xfrm>
            <a:off x="3989235" y="5407559"/>
            <a:ext cx="1126346" cy="400110"/>
          </a:xfrm>
          <a:prstGeom prst="rect">
            <a:avLst/>
          </a:prstGeom>
          <a:noFill/>
        </p:spPr>
        <p:txBody>
          <a:bodyPr wrap="square">
            <a:spAutoFit/>
          </a:bodyPr>
          <a:lstStyle/>
          <a:p>
            <a:pPr algn="ctr"/>
            <a:r>
              <a:rPr lang="en-US" dirty="0">
                <a:solidFill>
                  <a:srgbClr val="478CB2"/>
                </a:solidFill>
              </a:rPr>
              <a:t>41%</a:t>
            </a:r>
          </a:p>
        </p:txBody>
      </p:sp>
      <p:sp>
        <p:nvSpPr>
          <p:cNvPr id="16" name="TextBox 15">
            <a:extLst>
              <a:ext uri="{FF2B5EF4-FFF2-40B4-BE49-F238E27FC236}">
                <a16:creationId xmlns:a16="http://schemas.microsoft.com/office/drawing/2014/main" id="{982612B6-452C-1079-30BF-D3C24B74DF84}"/>
              </a:ext>
            </a:extLst>
          </p:cNvPr>
          <p:cNvSpPr txBox="1"/>
          <p:nvPr/>
        </p:nvSpPr>
        <p:spPr>
          <a:xfrm>
            <a:off x="2020596" y="6032212"/>
            <a:ext cx="2068689" cy="646331"/>
          </a:xfrm>
          <a:prstGeom prst="rect">
            <a:avLst/>
          </a:prstGeom>
          <a:noFill/>
        </p:spPr>
        <p:txBody>
          <a:bodyPr wrap="square" rtlCol="0">
            <a:spAutoFit/>
          </a:bodyPr>
          <a:lstStyle/>
          <a:p>
            <a:pPr algn="ctr"/>
            <a:r>
              <a:rPr lang="en-US" sz="18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Responsible for another adult </a:t>
            </a:r>
          </a:p>
        </p:txBody>
      </p:sp>
      <p:sp>
        <p:nvSpPr>
          <p:cNvPr id="17" name="TextBox 16">
            <a:extLst>
              <a:ext uri="{FF2B5EF4-FFF2-40B4-BE49-F238E27FC236}">
                <a16:creationId xmlns:a16="http://schemas.microsoft.com/office/drawing/2014/main" id="{D03693DA-B223-B411-6113-CB5B60D4FC01}"/>
              </a:ext>
            </a:extLst>
          </p:cNvPr>
          <p:cNvSpPr txBox="1"/>
          <p:nvPr/>
        </p:nvSpPr>
        <p:spPr>
          <a:xfrm>
            <a:off x="1016860" y="6100065"/>
            <a:ext cx="1126346" cy="400110"/>
          </a:xfrm>
          <a:prstGeom prst="rect">
            <a:avLst/>
          </a:prstGeom>
          <a:noFill/>
        </p:spPr>
        <p:txBody>
          <a:bodyPr wrap="square">
            <a:spAutoFit/>
          </a:bodyPr>
          <a:lstStyle/>
          <a:p>
            <a:pPr algn="ctr"/>
            <a:r>
              <a:rPr lang="en-US" dirty="0">
                <a:solidFill>
                  <a:srgbClr val="FFC000"/>
                </a:solidFill>
              </a:rPr>
              <a:t>28%</a:t>
            </a:r>
          </a:p>
        </p:txBody>
      </p:sp>
      <p:sp>
        <p:nvSpPr>
          <p:cNvPr id="24" name="TextBox 23">
            <a:extLst>
              <a:ext uri="{FF2B5EF4-FFF2-40B4-BE49-F238E27FC236}">
                <a16:creationId xmlns:a16="http://schemas.microsoft.com/office/drawing/2014/main" id="{5F51EB21-33CE-04D9-0753-49350F9AE851}"/>
              </a:ext>
            </a:extLst>
          </p:cNvPr>
          <p:cNvSpPr txBox="1"/>
          <p:nvPr/>
        </p:nvSpPr>
        <p:spPr>
          <a:xfrm>
            <a:off x="3989235" y="6110004"/>
            <a:ext cx="1126346" cy="400110"/>
          </a:xfrm>
          <a:prstGeom prst="rect">
            <a:avLst/>
          </a:prstGeom>
          <a:noFill/>
        </p:spPr>
        <p:txBody>
          <a:bodyPr wrap="square">
            <a:spAutoFit/>
          </a:bodyPr>
          <a:lstStyle/>
          <a:p>
            <a:pPr algn="ctr"/>
            <a:r>
              <a:rPr lang="en-US" dirty="0">
                <a:solidFill>
                  <a:srgbClr val="478CB2"/>
                </a:solidFill>
              </a:rPr>
              <a:t>30%</a:t>
            </a:r>
          </a:p>
        </p:txBody>
      </p:sp>
      <p:sp>
        <p:nvSpPr>
          <p:cNvPr id="7" name="Flowchart: Alternate Process 6">
            <a:extLst>
              <a:ext uri="{FF2B5EF4-FFF2-40B4-BE49-F238E27FC236}">
                <a16:creationId xmlns:a16="http://schemas.microsoft.com/office/drawing/2014/main" id="{20076B88-296E-CA93-104B-6AB5FE7B8507}"/>
              </a:ext>
            </a:extLst>
          </p:cNvPr>
          <p:cNvSpPr/>
          <p:nvPr/>
        </p:nvSpPr>
        <p:spPr>
          <a:xfrm>
            <a:off x="6231424" y="3840742"/>
            <a:ext cx="762001" cy="409643"/>
          </a:xfrm>
          <a:prstGeom prst="flowChartAlternate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65000"/>
                    <a:lumOff val="35000"/>
                  </a:schemeClr>
                </a:solidFill>
              </a:rPr>
              <a:t>Silent</a:t>
            </a:r>
          </a:p>
        </p:txBody>
      </p:sp>
      <p:sp>
        <p:nvSpPr>
          <p:cNvPr id="8" name="TextBox 7">
            <a:extLst>
              <a:ext uri="{FF2B5EF4-FFF2-40B4-BE49-F238E27FC236}">
                <a16:creationId xmlns:a16="http://schemas.microsoft.com/office/drawing/2014/main" id="{D278F177-776F-EC1C-23B6-8FE5F51ADE3D}"/>
              </a:ext>
            </a:extLst>
          </p:cNvPr>
          <p:cNvSpPr txBox="1"/>
          <p:nvPr/>
        </p:nvSpPr>
        <p:spPr>
          <a:xfrm>
            <a:off x="6985000" y="3839788"/>
            <a:ext cx="685800" cy="409643"/>
          </a:xfrm>
          <a:prstGeom prst="rect">
            <a:avLst/>
          </a:prstGeom>
          <a:noFill/>
        </p:spPr>
        <p:txBody>
          <a:bodyPr wrap="square" rtlCol="0">
            <a:spAutoFit/>
          </a:bodyPr>
          <a:lstStyle/>
          <a:p>
            <a:pPr algn="ctr"/>
            <a:r>
              <a:rPr lang="en-US" dirty="0">
                <a:solidFill>
                  <a:schemeClr val="tx1">
                    <a:lumMod val="65000"/>
                    <a:lumOff val="35000"/>
                  </a:schemeClr>
                </a:solidFill>
              </a:rPr>
              <a:t>2%</a:t>
            </a:r>
          </a:p>
        </p:txBody>
      </p:sp>
    </p:spTree>
    <p:extLst>
      <p:ext uri="{BB962C8B-B14F-4D97-AF65-F5344CB8AC3E}">
        <p14:creationId xmlns:p14="http://schemas.microsoft.com/office/powerpoint/2010/main" val="3057408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5A8377-3D22-927D-23F8-20AF04792A69}"/>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49</a:t>
            </a:fld>
            <a:endParaRPr lang="en-US" dirty="0"/>
          </a:p>
        </p:txBody>
      </p:sp>
      <p:graphicFrame>
        <p:nvGraphicFramePr>
          <p:cNvPr id="7" name="Chart 6">
            <a:extLst>
              <a:ext uri="{FF2B5EF4-FFF2-40B4-BE49-F238E27FC236}">
                <a16:creationId xmlns:a16="http://schemas.microsoft.com/office/drawing/2014/main" id="{B9F966B6-F377-C2D1-9E6E-FA42697412F8}"/>
              </a:ext>
            </a:extLst>
          </p:cNvPr>
          <p:cNvGraphicFramePr/>
          <p:nvPr>
            <p:extLst>
              <p:ext uri="{D42A27DB-BD31-4B8C-83A1-F6EECF244321}">
                <p14:modId xmlns:p14="http://schemas.microsoft.com/office/powerpoint/2010/main" val="1899516225"/>
              </p:ext>
            </p:extLst>
          </p:nvPr>
        </p:nvGraphicFramePr>
        <p:xfrm>
          <a:off x="431800" y="1217246"/>
          <a:ext cx="7315200" cy="5728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2EF3F69-28E2-AD41-D965-279E363B0F44}"/>
              </a:ext>
            </a:extLst>
          </p:cNvPr>
          <p:cNvGraphicFramePr/>
          <p:nvPr>
            <p:extLst>
              <p:ext uri="{D42A27DB-BD31-4B8C-83A1-F6EECF244321}">
                <p14:modId xmlns:p14="http://schemas.microsoft.com/office/powerpoint/2010/main" val="3901947472"/>
              </p:ext>
            </p:extLst>
          </p:nvPr>
        </p:nvGraphicFramePr>
        <p:xfrm>
          <a:off x="5384800" y="1755260"/>
          <a:ext cx="9375377" cy="51620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732B548-A5F0-D2D5-0C4C-08B3F6E2957C}"/>
              </a:ext>
            </a:extLst>
          </p:cNvPr>
          <p:cNvSpPr txBox="1"/>
          <p:nvPr/>
        </p:nvSpPr>
        <p:spPr>
          <a:xfrm>
            <a:off x="4775200" y="922196"/>
            <a:ext cx="5029200" cy="646331"/>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Nationally Recognized for Clinical Excellence</a:t>
            </a:r>
          </a:p>
          <a:p>
            <a:pPr algn="ctr"/>
            <a:r>
              <a:rPr lang="en-US" sz="1600" b="1" dirty="0">
                <a:solidFill>
                  <a:srgbClr val="FAAB1C"/>
                </a:solidFill>
                <a:latin typeface="Calibri Light" panose="020F0302020204030204" pitchFamily="34" charset="0"/>
                <a:ea typeface="Calibri Light" panose="020F0302020204030204" pitchFamily="34" charset="0"/>
                <a:cs typeface="Calibri Light" panose="020F0302020204030204" pitchFamily="34" charset="0"/>
              </a:rPr>
              <a:t>From the US News &amp; World Report’s 2023-2024 Honor Roll</a:t>
            </a:r>
          </a:p>
        </p:txBody>
      </p:sp>
      <p:sp>
        <p:nvSpPr>
          <p:cNvPr id="12" name="TextBox 11">
            <a:extLst>
              <a:ext uri="{FF2B5EF4-FFF2-40B4-BE49-F238E27FC236}">
                <a16:creationId xmlns:a16="http://schemas.microsoft.com/office/drawing/2014/main" id="{C302DADC-7FD9-EB08-8123-37A761A1CFEF}"/>
              </a:ext>
            </a:extLst>
          </p:cNvPr>
          <p:cNvSpPr txBox="1"/>
          <p:nvPr/>
        </p:nvSpPr>
        <p:spPr>
          <a:xfrm>
            <a:off x="5563383" y="7051078"/>
            <a:ext cx="6298417" cy="600164"/>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Q44	Which of the following hospitals, if any, has a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national reputation for clinical excellence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in your mind?</a:t>
            </a:r>
          </a:p>
          <a:p>
            <a:pPr marL="346075" marR="0" indent="-346075">
              <a:spcBef>
                <a:spcPts val="0"/>
              </a:spcBef>
              <a:spcAft>
                <a:spcPts val="0"/>
              </a:spcAft>
            </a:pPr>
            <a:r>
              <a:rPr lang="en-US" sz="11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Please select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up to 5</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hospitals from the alphabetized list that you feel have the strongest national reputation for their clinical excellence.  (n=1,005)</a:t>
            </a:r>
          </a:p>
        </p:txBody>
      </p:sp>
      <p:sp>
        <p:nvSpPr>
          <p:cNvPr id="13" name="TextBox 12">
            <a:extLst>
              <a:ext uri="{FF2B5EF4-FFF2-40B4-BE49-F238E27FC236}">
                <a16:creationId xmlns:a16="http://schemas.microsoft.com/office/drawing/2014/main" id="{D020C5EC-457B-FC7D-C3A9-A87A64E0A72A}"/>
              </a:ext>
            </a:extLst>
          </p:cNvPr>
          <p:cNvSpPr txBox="1"/>
          <p:nvPr/>
        </p:nvSpPr>
        <p:spPr>
          <a:xfrm>
            <a:off x="11611615" y="6123648"/>
            <a:ext cx="1781560" cy="783193"/>
          </a:xfrm>
          <a:prstGeom prst="roundRect">
            <a:avLst/>
          </a:prstGeom>
          <a:solidFill>
            <a:schemeClr val="bg2">
              <a:lumMod val="90000"/>
            </a:schemeClr>
          </a:solidFill>
          <a:ln>
            <a:solidFill>
              <a:schemeClr val="tx1"/>
            </a:solidFill>
            <a:prstDash val="sysDot"/>
            <a:extLst>
              <a:ext uri="{C807C97D-BFC1-408E-A445-0C87EB9F89A2}">
                <ask:lineSketchStyleProps xmlns:ask="http://schemas.microsoft.com/office/drawing/2018/sketchyshapes" sd="981765707">
                  <a:custGeom>
                    <a:avLst/>
                    <a:gdLst>
                      <a:gd name="connsiteX0" fmla="*/ 0 w 1680545"/>
                      <a:gd name="connsiteY0" fmla="*/ 130535 h 783193"/>
                      <a:gd name="connsiteX1" fmla="*/ 130535 w 1680545"/>
                      <a:gd name="connsiteY1" fmla="*/ 0 h 783193"/>
                      <a:gd name="connsiteX2" fmla="*/ 1550010 w 1680545"/>
                      <a:gd name="connsiteY2" fmla="*/ 0 h 783193"/>
                      <a:gd name="connsiteX3" fmla="*/ 1680545 w 1680545"/>
                      <a:gd name="connsiteY3" fmla="*/ 130535 h 783193"/>
                      <a:gd name="connsiteX4" fmla="*/ 1680545 w 1680545"/>
                      <a:gd name="connsiteY4" fmla="*/ 652658 h 783193"/>
                      <a:gd name="connsiteX5" fmla="*/ 1550010 w 1680545"/>
                      <a:gd name="connsiteY5" fmla="*/ 783193 h 783193"/>
                      <a:gd name="connsiteX6" fmla="*/ 130535 w 1680545"/>
                      <a:gd name="connsiteY6" fmla="*/ 783193 h 783193"/>
                      <a:gd name="connsiteX7" fmla="*/ 0 w 1680545"/>
                      <a:gd name="connsiteY7" fmla="*/ 652658 h 783193"/>
                      <a:gd name="connsiteX8" fmla="*/ 0 w 1680545"/>
                      <a:gd name="connsiteY8" fmla="*/ 130535 h 7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545" h="783193" fill="none" extrusionOk="0">
                        <a:moveTo>
                          <a:pt x="0" y="130535"/>
                        </a:moveTo>
                        <a:cubicBezTo>
                          <a:pt x="-2751" y="71022"/>
                          <a:pt x="60354" y="3563"/>
                          <a:pt x="130535" y="0"/>
                        </a:cubicBezTo>
                        <a:cubicBezTo>
                          <a:pt x="830632" y="-50129"/>
                          <a:pt x="882545" y="-58057"/>
                          <a:pt x="1550010" y="0"/>
                        </a:cubicBezTo>
                        <a:cubicBezTo>
                          <a:pt x="1623003" y="7763"/>
                          <a:pt x="1692989" y="55375"/>
                          <a:pt x="1680545" y="130535"/>
                        </a:cubicBezTo>
                        <a:cubicBezTo>
                          <a:pt x="1633886" y="385054"/>
                          <a:pt x="1666666" y="515918"/>
                          <a:pt x="1680545" y="652658"/>
                        </a:cubicBezTo>
                        <a:cubicBezTo>
                          <a:pt x="1681703" y="725535"/>
                          <a:pt x="1621315" y="785478"/>
                          <a:pt x="1550010" y="783193"/>
                        </a:cubicBezTo>
                        <a:cubicBezTo>
                          <a:pt x="842388" y="740685"/>
                          <a:pt x="317764" y="725311"/>
                          <a:pt x="130535" y="783193"/>
                        </a:cubicBezTo>
                        <a:cubicBezTo>
                          <a:pt x="48918" y="788440"/>
                          <a:pt x="9904" y="723311"/>
                          <a:pt x="0" y="652658"/>
                        </a:cubicBezTo>
                        <a:cubicBezTo>
                          <a:pt x="19760" y="584318"/>
                          <a:pt x="13525" y="298330"/>
                          <a:pt x="0" y="130535"/>
                        </a:cubicBezTo>
                        <a:close/>
                      </a:path>
                      <a:path w="1680545" h="783193" stroke="0" extrusionOk="0">
                        <a:moveTo>
                          <a:pt x="0" y="130535"/>
                        </a:moveTo>
                        <a:cubicBezTo>
                          <a:pt x="-659" y="59599"/>
                          <a:pt x="46525" y="-4921"/>
                          <a:pt x="130535" y="0"/>
                        </a:cubicBezTo>
                        <a:cubicBezTo>
                          <a:pt x="643936" y="60155"/>
                          <a:pt x="1231543" y="24032"/>
                          <a:pt x="1550010" y="0"/>
                        </a:cubicBezTo>
                        <a:cubicBezTo>
                          <a:pt x="1609679" y="4152"/>
                          <a:pt x="1673405" y="66886"/>
                          <a:pt x="1680545" y="130535"/>
                        </a:cubicBezTo>
                        <a:cubicBezTo>
                          <a:pt x="1662394" y="370264"/>
                          <a:pt x="1646878" y="592563"/>
                          <a:pt x="1680545" y="652658"/>
                        </a:cubicBezTo>
                        <a:cubicBezTo>
                          <a:pt x="1690077" y="715690"/>
                          <a:pt x="1635673" y="784089"/>
                          <a:pt x="1550010" y="783193"/>
                        </a:cubicBezTo>
                        <a:cubicBezTo>
                          <a:pt x="1276735" y="693017"/>
                          <a:pt x="597502" y="877592"/>
                          <a:pt x="130535" y="783193"/>
                        </a:cubicBezTo>
                        <a:cubicBezTo>
                          <a:pt x="62460" y="783776"/>
                          <a:pt x="-10627" y="719900"/>
                          <a:pt x="0" y="652658"/>
                        </a:cubicBezTo>
                        <a:cubicBezTo>
                          <a:pt x="14806" y="409815"/>
                          <a:pt x="-21594" y="285261"/>
                          <a:pt x="0" y="130535"/>
                        </a:cubicBezTo>
                        <a:close/>
                      </a:path>
                    </a:pathLst>
                  </a:custGeom>
                  <ask:type>
                    <ask:lineSketchNone/>
                  </ask:type>
                </ask:lineSketchStyleProps>
              </a:ext>
            </a:extLst>
          </a:ln>
        </p:spPr>
        <p:txBody>
          <a:bodyPr wrap="square" rtlCol="0" anchor="ctr">
            <a:spAutoFit/>
          </a:bodyPr>
          <a:lstStyle/>
          <a:p>
            <a:pPr algn="ctr"/>
            <a:r>
              <a:rPr lang="en-US" sz="1600"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28% </a:t>
            </a:r>
          </a:p>
          <a:p>
            <a:pPr algn="ctr"/>
            <a:r>
              <a:rPr lang="en-US" sz="12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do not know enough </a:t>
            </a:r>
          </a:p>
          <a:p>
            <a:pPr algn="ctr"/>
            <a:r>
              <a:rPr lang="en-US" sz="12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to pick any hospital</a:t>
            </a:r>
          </a:p>
        </p:txBody>
      </p:sp>
      <p:sp>
        <p:nvSpPr>
          <p:cNvPr id="5" name="Title 4">
            <a:extLst>
              <a:ext uri="{FF2B5EF4-FFF2-40B4-BE49-F238E27FC236}">
                <a16:creationId xmlns:a16="http://schemas.microsoft.com/office/drawing/2014/main" id="{D53CC315-7CD7-67C2-3886-81806643A9A1}"/>
              </a:ext>
            </a:extLst>
          </p:cNvPr>
          <p:cNvSpPr>
            <a:spLocks noGrp="1"/>
          </p:cNvSpPr>
          <p:nvPr>
            <p:ph type="title"/>
          </p:nvPr>
        </p:nvSpPr>
        <p:spPr>
          <a:xfrm>
            <a:off x="515174" y="51836"/>
            <a:ext cx="12878001" cy="683627"/>
          </a:xfrm>
        </p:spPr>
        <p:txBody>
          <a:bodyPr>
            <a:noAutofit/>
          </a:bodyPr>
          <a:lstStyle/>
          <a:p>
            <a:r>
              <a:rPr lang="en-US" dirty="0"/>
              <a:t>Based on </a:t>
            </a:r>
            <a:r>
              <a:rPr lang="en-US" u="sng" dirty="0"/>
              <a:t>US News &amp; World Report’s 2023-2024 Honor Roll</a:t>
            </a:r>
            <a:r>
              <a:rPr lang="en-US" dirty="0"/>
              <a:t>, two hospitals stick out for a national reputation in clinical excellence </a:t>
            </a:r>
            <a:r>
              <a:rPr lang="en-US" dirty="0">
                <a:sym typeface="Wingdings" panose="05000000000000000000" pitchFamily="2" charset="2"/>
              </a:rPr>
              <a:t> not surprisingly, geography plays a major roll except for Johns Hopkins which has the most consistent image across the country</a:t>
            </a:r>
            <a:endParaRPr lang="en-US" dirty="0"/>
          </a:p>
        </p:txBody>
      </p:sp>
    </p:spTree>
    <p:extLst>
      <p:ext uri="{BB962C8B-B14F-4D97-AF65-F5344CB8AC3E}">
        <p14:creationId xmlns:p14="http://schemas.microsoft.com/office/powerpoint/2010/main" val="343712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68908-8996-4EEC-7B0B-3DCA63122244}"/>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50</a:t>
            </a:fld>
            <a:endParaRPr lang="en-US" dirty="0">
              <a:solidFill>
                <a:srgbClr val="FAAB1C"/>
              </a:solidFill>
            </a:endParaRPr>
          </a:p>
        </p:txBody>
      </p:sp>
      <p:sp>
        <p:nvSpPr>
          <p:cNvPr id="5" name="Title 4">
            <a:extLst>
              <a:ext uri="{FF2B5EF4-FFF2-40B4-BE49-F238E27FC236}">
                <a16:creationId xmlns:a16="http://schemas.microsoft.com/office/drawing/2014/main" id="{BA160685-A8E5-CDDA-C240-6A6733D2F3EE}"/>
              </a:ext>
            </a:extLst>
          </p:cNvPr>
          <p:cNvSpPr>
            <a:spLocks noGrp="1"/>
          </p:cNvSpPr>
          <p:nvPr>
            <p:ph type="title"/>
          </p:nvPr>
        </p:nvSpPr>
        <p:spPr/>
        <p:txBody>
          <a:bodyPr>
            <a:normAutofit/>
          </a:bodyPr>
          <a:lstStyle/>
          <a:p>
            <a:r>
              <a:rPr lang="en-US" sz="3200" dirty="0">
                <a:solidFill>
                  <a:srgbClr val="FFFFCC"/>
                </a:solidFill>
              </a:rPr>
              <a:t>Trustworthiness of health care providers</a:t>
            </a:r>
          </a:p>
        </p:txBody>
      </p:sp>
      <p:pic>
        <p:nvPicPr>
          <p:cNvPr id="7" name="Picture 6" descr="People holding hands">
            <a:extLst>
              <a:ext uri="{FF2B5EF4-FFF2-40B4-BE49-F238E27FC236}">
                <a16:creationId xmlns:a16="http://schemas.microsoft.com/office/drawing/2014/main" id="{24EDB951-B166-614F-2995-7B3AB847A4D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989856" y="2360270"/>
            <a:ext cx="3425591" cy="2286000"/>
          </a:xfrm>
          <a:prstGeom prst="ellipse">
            <a:avLst/>
          </a:prstGeom>
          <a:ln>
            <a:noFill/>
          </a:ln>
          <a:effectLst>
            <a:softEdge rad="112500"/>
          </a:effectLst>
        </p:spPr>
      </p:pic>
    </p:spTree>
    <p:extLst>
      <p:ext uri="{BB962C8B-B14F-4D97-AF65-F5344CB8AC3E}">
        <p14:creationId xmlns:p14="http://schemas.microsoft.com/office/powerpoint/2010/main" val="2334394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996C3EAA-CBCC-8B61-91C2-15361FC710F3}"/>
              </a:ext>
            </a:extLst>
          </p:cNvPr>
          <p:cNvSpPr>
            <a:spLocks noGrp="1"/>
          </p:cNvSpPr>
          <p:nvPr>
            <p:ph type="sldNum" sz="quarter" idx="12"/>
          </p:nvPr>
        </p:nvSpPr>
        <p:spPr>
          <a:xfrm>
            <a:off x="12577148" y="7405254"/>
            <a:ext cx="1193797" cy="304800"/>
          </a:xfrm>
        </p:spPr>
        <p:txBody>
          <a:bodyPr/>
          <a:lstStyle/>
          <a:p>
            <a:r>
              <a:rPr lang="en-US" dirty="0"/>
              <a:t>Page </a:t>
            </a:r>
            <a:fld id="{BA7A251D-85F2-4855-B559-A3CA3B7FBA69}" type="slidenum">
              <a:rPr lang="en-US" smtClean="0"/>
              <a:pPr/>
              <a:t>51</a:t>
            </a:fld>
            <a:endParaRPr lang="en-US" dirty="0"/>
          </a:p>
        </p:txBody>
      </p:sp>
      <p:sp>
        <p:nvSpPr>
          <p:cNvPr id="18" name="Title 17">
            <a:extLst>
              <a:ext uri="{FF2B5EF4-FFF2-40B4-BE49-F238E27FC236}">
                <a16:creationId xmlns:a16="http://schemas.microsoft.com/office/drawing/2014/main" id="{3A919772-8C11-16D3-28C9-1B619C7C0299}"/>
              </a:ext>
            </a:extLst>
          </p:cNvPr>
          <p:cNvSpPr>
            <a:spLocks noGrp="1"/>
          </p:cNvSpPr>
          <p:nvPr>
            <p:ph type="title"/>
          </p:nvPr>
        </p:nvSpPr>
        <p:spPr>
          <a:xfrm>
            <a:off x="515174" y="112562"/>
            <a:ext cx="12878001" cy="633411"/>
          </a:xfrm>
        </p:spPr>
        <p:txBody>
          <a:bodyPr>
            <a:noAutofit/>
          </a:bodyPr>
          <a:lstStyle/>
          <a:p>
            <a:r>
              <a:rPr lang="en-US" dirty="0"/>
              <a:t>Trust is not improving for many healthcare-related organizations, especially the disruptors and for-profits; recall that trustworthiness is the quality Americans value most</a:t>
            </a:r>
          </a:p>
        </p:txBody>
      </p:sp>
      <p:sp>
        <p:nvSpPr>
          <p:cNvPr id="14" name="TextBox 13">
            <a:extLst>
              <a:ext uri="{FF2B5EF4-FFF2-40B4-BE49-F238E27FC236}">
                <a16:creationId xmlns:a16="http://schemas.microsoft.com/office/drawing/2014/main" id="{7D5AD1CC-A023-8E2E-38EF-FD8233D231BD}"/>
              </a:ext>
            </a:extLst>
          </p:cNvPr>
          <p:cNvSpPr txBox="1"/>
          <p:nvPr/>
        </p:nvSpPr>
        <p:spPr>
          <a:xfrm>
            <a:off x="5545017" y="7059674"/>
            <a:ext cx="6469183" cy="600164"/>
          </a:xfrm>
          <a:prstGeom prst="rect">
            <a:avLst/>
          </a:prstGeom>
          <a:noFill/>
        </p:spPr>
        <p:txBody>
          <a:bodyPr wrap="square">
            <a:spAutoFit/>
          </a:bodyPr>
          <a:lstStyle/>
          <a:p>
            <a:pPr marL="346075" marR="0" indent="-346075">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Q45	Next is a list of people or organizations that are involved in healthcare in different ways.  Please tell us how much you trust each using a scale of 0 to 10 where 0 means you ‘do not trust them at all’ and 10 means you ‘trust them completely’.  (n=1,005)</a:t>
            </a:r>
          </a:p>
        </p:txBody>
      </p:sp>
      <p:graphicFrame>
        <p:nvGraphicFramePr>
          <p:cNvPr id="23" name="Content Placeholder 5">
            <a:extLst>
              <a:ext uri="{FF2B5EF4-FFF2-40B4-BE49-F238E27FC236}">
                <a16:creationId xmlns:a16="http://schemas.microsoft.com/office/drawing/2014/main" id="{DC1975A1-1BA2-4B82-8A1E-4851C5FA1C26}"/>
              </a:ext>
            </a:extLst>
          </p:cNvPr>
          <p:cNvGraphicFramePr>
            <a:graphicFrameLocks/>
          </p:cNvGraphicFramePr>
          <p:nvPr>
            <p:extLst>
              <p:ext uri="{D42A27DB-BD31-4B8C-83A1-F6EECF244321}">
                <p14:modId xmlns:p14="http://schemas.microsoft.com/office/powerpoint/2010/main" val="2823477851"/>
              </p:ext>
            </p:extLst>
          </p:nvPr>
        </p:nvGraphicFramePr>
        <p:xfrm>
          <a:off x="4160955" y="841552"/>
          <a:ext cx="6763227" cy="6086781"/>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CD891FDA-6A9D-4E97-8165-778A4F0761BC}"/>
              </a:ext>
            </a:extLst>
          </p:cNvPr>
          <p:cNvSpPr txBox="1"/>
          <p:nvPr/>
        </p:nvSpPr>
        <p:spPr>
          <a:xfrm>
            <a:off x="6887069" y="1178757"/>
            <a:ext cx="1752600" cy="261610"/>
          </a:xfrm>
          <a:prstGeom prst="rect">
            <a:avLst/>
          </a:prstGeom>
          <a:noFill/>
        </p:spPr>
        <p:txBody>
          <a:bodyPr wrap="square" rtlCol="0">
            <a:spAutoFit/>
          </a:bodyPr>
          <a:lstStyle/>
          <a:p>
            <a:pPr algn="ctr"/>
            <a:r>
              <a:rPr lang="en-US" sz="1100" i="1" dirty="0">
                <a:latin typeface="Calibri Light" panose="020F0302020204030204" pitchFamily="34" charset="0"/>
                <a:cs typeface="Calibri Light" panose="020F0302020204030204" pitchFamily="34" charset="0"/>
              </a:rPr>
              <a:t>Do not trust them at all</a:t>
            </a:r>
          </a:p>
        </p:txBody>
      </p:sp>
      <p:sp>
        <p:nvSpPr>
          <p:cNvPr id="25" name="TextBox 24">
            <a:extLst>
              <a:ext uri="{FF2B5EF4-FFF2-40B4-BE49-F238E27FC236}">
                <a16:creationId xmlns:a16="http://schemas.microsoft.com/office/drawing/2014/main" id="{B120C6D3-ADDA-434B-9B6F-80E8E39FECCA}"/>
              </a:ext>
            </a:extLst>
          </p:cNvPr>
          <p:cNvSpPr txBox="1"/>
          <p:nvPr/>
        </p:nvSpPr>
        <p:spPr>
          <a:xfrm>
            <a:off x="9428809" y="1178757"/>
            <a:ext cx="1600200" cy="261610"/>
          </a:xfrm>
          <a:prstGeom prst="rect">
            <a:avLst/>
          </a:prstGeom>
          <a:noFill/>
        </p:spPr>
        <p:txBody>
          <a:bodyPr wrap="square" rtlCol="0">
            <a:spAutoFit/>
          </a:bodyPr>
          <a:lstStyle/>
          <a:p>
            <a:pPr algn="ctr"/>
            <a:r>
              <a:rPr lang="en-US" sz="1100" i="1" dirty="0">
                <a:latin typeface="Calibri Light" panose="020F0302020204030204" pitchFamily="34" charset="0"/>
                <a:cs typeface="Calibri Light" panose="020F0302020204030204" pitchFamily="34" charset="0"/>
              </a:rPr>
              <a:t>Trust them completely</a:t>
            </a:r>
          </a:p>
        </p:txBody>
      </p:sp>
      <p:grpSp>
        <p:nvGrpSpPr>
          <p:cNvPr id="26" name="Group 25">
            <a:extLst>
              <a:ext uri="{FF2B5EF4-FFF2-40B4-BE49-F238E27FC236}">
                <a16:creationId xmlns:a16="http://schemas.microsoft.com/office/drawing/2014/main" id="{69E45A20-C019-26A9-A6E6-66DEC30EF919}"/>
              </a:ext>
            </a:extLst>
          </p:cNvPr>
          <p:cNvGrpSpPr/>
          <p:nvPr/>
        </p:nvGrpSpPr>
        <p:grpSpPr>
          <a:xfrm>
            <a:off x="274042" y="1336802"/>
            <a:ext cx="4348758" cy="3632012"/>
            <a:chOff x="274042" y="1420882"/>
            <a:chExt cx="4348758" cy="3632012"/>
          </a:xfrm>
        </p:grpSpPr>
        <p:grpSp>
          <p:nvGrpSpPr>
            <p:cNvPr id="27" name="Group 26">
              <a:extLst>
                <a:ext uri="{FF2B5EF4-FFF2-40B4-BE49-F238E27FC236}">
                  <a16:creationId xmlns:a16="http://schemas.microsoft.com/office/drawing/2014/main" id="{ECDAEE46-116B-21E0-0DE2-5E5A15160476}"/>
                </a:ext>
              </a:extLst>
            </p:cNvPr>
            <p:cNvGrpSpPr/>
            <p:nvPr/>
          </p:nvGrpSpPr>
          <p:grpSpPr>
            <a:xfrm>
              <a:off x="274042" y="1784223"/>
              <a:ext cx="4348758" cy="3117214"/>
              <a:chOff x="1117098" y="1340768"/>
              <a:chExt cx="4348758" cy="3117214"/>
            </a:xfrm>
          </p:grpSpPr>
          <p:grpSp>
            <p:nvGrpSpPr>
              <p:cNvPr id="33" name="Group 32">
                <a:extLst>
                  <a:ext uri="{FF2B5EF4-FFF2-40B4-BE49-F238E27FC236}">
                    <a16:creationId xmlns:a16="http://schemas.microsoft.com/office/drawing/2014/main" id="{D5530C54-7BE9-0D8F-DD09-237D986E1D3C}"/>
                  </a:ext>
                </a:extLst>
              </p:cNvPr>
              <p:cNvGrpSpPr/>
              <p:nvPr/>
            </p:nvGrpSpPr>
            <p:grpSpPr>
              <a:xfrm>
                <a:off x="1117098" y="1340768"/>
                <a:ext cx="4348758" cy="3117214"/>
                <a:chOff x="361550" y="1410598"/>
                <a:chExt cx="5729078" cy="4106634"/>
              </a:xfrm>
            </p:grpSpPr>
            <p:graphicFrame>
              <p:nvGraphicFramePr>
                <p:cNvPr id="36" name="Chart 35">
                  <a:extLst>
                    <a:ext uri="{FF2B5EF4-FFF2-40B4-BE49-F238E27FC236}">
                      <a16:creationId xmlns:a16="http://schemas.microsoft.com/office/drawing/2014/main" id="{7FB78541-9DA6-5C5B-0FB0-AF835C9070D0}"/>
                    </a:ext>
                  </a:extLst>
                </p:cNvPr>
                <p:cNvGraphicFramePr/>
                <p:nvPr>
                  <p:extLst>
                    <p:ext uri="{D42A27DB-BD31-4B8C-83A1-F6EECF244321}">
                      <p14:modId xmlns:p14="http://schemas.microsoft.com/office/powerpoint/2010/main" val="419752564"/>
                    </p:ext>
                  </p:extLst>
                </p:nvPr>
              </p:nvGraphicFramePr>
              <p:xfrm>
                <a:off x="361550" y="1410598"/>
                <a:ext cx="5729078" cy="4106634"/>
              </p:xfrm>
              <a:graphic>
                <a:graphicData uri="http://schemas.openxmlformats.org/drawingml/2006/chart">
                  <c:chart xmlns:c="http://schemas.openxmlformats.org/drawingml/2006/chart" xmlns:r="http://schemas.openxmlformats.org/officeDocument/2006/relationships" r:id="rId3"/>
                </a:graphicData>
              </a:graphic>
            </p:graphicFrame>
            <p:sp>
              <p:nvSpPr>
                <p:cNvPr id="37" name="Freeform 11">
                  <a:extLst>
                    <a:ext uri="{FF2B5EF4-FFF2-40B4-BE49-F238E27FC236}">
                      <a16:creationId xmlns:a16="http://schemas.microsoft.com/office/drawing/2014/main" id="{B3487D1E-5324-47A4-BEC8-0A4D5F8F3424}"/>
                    </a:ext>
                  </a:extLst>
                </p:cNvPr>
                <p:cNvSpPr>
                  <a:spLocks noChangeAspect="1" noEditPoints="1"/>
                </p:cNvSpPr>
                <p:nvPr/>
              </p:nvSpPr>
              <p:spPr bwMode="auto">
                <a:xfrm>
                  <a:off x="1317877" y="1556193"/>
                  <a:ext cx="3816424" cy="1907723"/>
                </a:xfrm>
                <a:custGeom>
                  <a:avLst/>
                  <a:gdLst>
                    <a:gd name="T0" fmla="*/ 3797 w 3891"/>
                    <a:gd name="T1" fmla="*/ 1343 h 1945"/>
                    <a:gd name="T2" fmla="*/ 3446 w 3891"/>
                    <a:gd name="T3" fmla="*/ 1457 h 1945"/>
                    <a:gd name="T4" fmla="*/ 3520 w 3891"/>
                    <a:gd name="T5" fmla="*/ 801 h 1945"/>
                    <a:gd name="T6" fmla="*/ 3223 w 3891"/>
                    <a:gd name="T7" fmla="*/ 1017 h 1945"/>
                    <a:gd name="T8" fmla="*/ 3090 w 3891"/>
                    <a:gd name="T9" fmla="*/ 371 h 1945"/>
                    <a:gd name="T10" fmla="*/ 2874 w 3891"/>
                    <a:gd name="T11" fmla="*/ 666 h 1945"/>
                    <a:gd name="T12" fmla="*/ 2546 w 3891"/>
                    <a:gd name="T13" fmla="*/ 94 h 1945"/>
                    <a:gd name="T14" fmla="*/ 2433 w 3891"/>
                    <a:gd name="T15" fmla="*/ 443 h 1945"/>
                    <a:gd name="T16" fmla="*/ 1946 w 3891"/>
                    <a:gd name="T17" fmla="*/ 0 h 1945"/>
                    <a:gd name="T18" fmla="*/ 1946 w 3891"/>
                    <a:gd name="T19" fmla="*/ 365 h 1945"/>
                    <a:gd name="T20" fmla="*/ 1344 w 3891"/>
                    <a:gd name="T21" fmla="*/ 94 h 1945"/>
                    <a:gd name="T22" fmla="*/ 1457 w 3891"/>
                    <a:gd name="T23" fmla="*/ 443 h 1945"/>
                    <a:gd name="T24" fmla="*/ 802 w 3891"/>
                    <a:gd name="T25" fmla="*/ 371 h 1945"/>
                    <a:gd name="T26" fmla="*/ 1018 w 3891"/>
                    <a:gd name="T27" fmla="*/ 666 h 1945"/>
                    <a:gd name="T28" fmla="*/ 669 w 3891"/>
                    <a:gd name="T29" fmla="*/ 1017 h 1945"/>
                    <a:gd name="T30" fmla="*/ 372 w 3891"/>
                    <a:gd name="T31" fmla="*/ 801 h 1945"/>
                    <a:gd name="T32" fmla="*/ 95 w 3891"/>
                    <a:gd name="T33" fmla="*/ 1343 h 1945"/>
                    <a:gd name="T34" fmla="*/ 444 w 3891"/>
                    <a:gd name="T35" fmla="*/ 1457 h 1945"/>
                    <a:gd name="T36" fmla="*/ 368 w 3891"/>
                    <a:gd name="T37" fmla="*/ 1945 h 1945"/>
                    <a:gd name="T38" fmla="*/ 0 w 3891"/>
                    <a:gd name="T39" fmla="*/ 1945 h 1945"/>
                    <a:gd name="T40" fmla="*/ 3891 w 3891"/>
                    <a:gd name="T41" fmla="*/ 1945 h 1945"/>
                    <a:gd name="T42" fmla="*/ 3524 w 3891"/>
                    <a:gd name="T43"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91" h="1945">
                      <a:moveTo>
                        <a:pt x="3797" y="1343"/>
                      </a:moveTo>
                      <a:lnTo>
                        <a:pt x="3446" y="1457"/>
                      </a:lnTo>
                      <a:moveTo>
                        <a:pt x="3520" y="801"/>
                      </a:moveTo>
                      <a:lnTo>
                        <a:pt x="3223" y="1017"/>
                      </a:lnTo>
                      <a:moveTo>
                        <a:pt x="3090" y="371"/>
                      </a:moveTo>
                      <a:lnTo>
                        <a:pt x="2874" y="666"/>
                      </a:lnTo>
                      <a:moveTo>
                        <a:pt x="2546" y="94"/>
                      </a:moveTo>
                      <a:lnTo>
                        <a:pt x="2433" y="443"/>
                      </a:lnTo>
                      <a:moveTo>
                        <a:pt x="1946" y="0"/>
                      </a:moveTo>
                      <a:lnTo>
                        <a:pt x="1946" y="365"/>
                      </a:lnTo>
                      <a:moveTo>
                        <a:pt x="1344" y="94"/>
                      </a:moveTo>
                      <a:lnTo>
                        <a:pt x="1457" y="443"/>
                      </a:lnTo>
                      <a:moveTo>
                        <a:pt x="802" y="371"/>
                      </a:moveTo>
                      <a:lnTo>
                        <a:pt x="1018" y="666"/>
                      </a:lnTo>
                      <a:moveTo>
                        <a:pt x="669" y="1017"/>
                      </a:moveTo>
                      <a:lnTo>
                        <a:pt x="372" y="801"/>
                      </a:lnTo>
                      <a:moveTo>
                        <a:pt x="95" y="1343"/>
                      </a:moveTo>
                      <a:lnTo>
                        <a:pt x="444" y="1457"/>
                      </a:lnTo>
                      <a:moveTo>
                        <a:pt x="368" y="1945"/>
                      </a:moveTo>
                      <a:lnTo>
                        <a:pt x="0" y="1945"/>
                      </a:lnTo>
                      <a:moveTo>
                        <a:pt x="3891" y="1945"/>
                      </a:moveTo>
                      <a:lnTo>
                        <a:pt x="3524" y="1945"/>
                      </a:lnTo>
                    </a:path>
                  </a:pathLst>
                </a:custGeom>
                <a:noFill/>
                <a:ln w="23813"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grpSp>
          <p:sp>
            <p:nvSpPr>
              <p:cNvPr id="34" name="TextBox 33">
                <a:extLst>
                  <a:ext uri="{FF2B5EF4-FFF2-40B4-BE49-F238E27FC236}">
                    <a16:creationId xmlns:a16="http://schemas.microsoft.com/office/drawing/2014/main" id="{2FEFF355-AD04-6F7C-B7AB-483D716B9D5D}"/>
                  </a:ext>
                </a:extLst>
              </p:cNvPr>
              <p:cNvSpPr txBox="1"/>
              <p:nvPr/>
            </p:nvSpPr>
            <p:spPr>
              <a:xfrm>
                <a:off x="1814868" y="2911313"/>
                <a:ext cx="646392" cy="325850"/>
              </a:xfrm>
              <a:prstGeom prst="rect">
                <a:avLst/>
              </a:prstGeom>
              <a:noFill/>
              <a:ln w="38100">
                <a:noFill/>
              </a:ln>
            </p:spPr>
            <p:txBody>
              <a:bodyPr wrap="square" lIns="72000" tIns="36000" rIns="72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solidFill>
                    <a:effectLst/>
                    <a:uLnTx/>
                    <a:uFillTx/>
                  </a:rPr>
                  <a:t>0</a:t>
                </a:r>
                <a:endParaRPr kumimoji="0" lang="en-US" sz="1800" b="0" i="0" u="none" strike="noStrike" kern="0" cap="none" spc="0" normalizeH="0" baseline="0" noProof="0" dirty="0">
                  <a:ln>
                    <a:noFill/>
                  </a:ln>
                  <a:solidFill>
                    <a:schemeClr val="accent2"/>
                  </a:solidFill>
                  <a:effectLst/>
                  <a:uLnTx/>
                  <a:uFillTx/>
                </a:endParaRPr>
              </a:p>
            </p:txBody>
          </p:sp>
          <p:sp>
            <p:nvSpPr>
              <p:cNvPr id="35" name="TextBox 34">
                <a:extLst>
                  <a:ext uri="{FF2B5EF4-FFF2-40B4-BE49-F238E27FC236}">
                    <a16:creationId xmlns:a16="http://schemas.microsoft.com/office/drawing/2014/main" id="{BF324B7B-0487-C3FF-AC74-282964A8035A}"/>
                  </a:ext>
                </a:extLst>
              </p:cNvPr>
              <p:cNvSpPr txBox="1"/>
              <p:nvPr/>
            </p:nvSpPr>
            <p:spPr>
              <a:xfrm>
                <a:off x="4033580" y="2911313"/>
                <a:ext cx="789880" cy="325850"/>
              </a:xfrm>
              <a:prstGeom prst="rect">
                <a:avLst/>
              </a:prstGeom>
              <a:noFill/>
              <a:ln w="38100">
                <a:noFill/>
              </a:ln>
            </p:spPr>
            <p:txBody>
              <a:bodyPr wrap="square" lIns="72000" tIns="36000" rIns="72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3"/>
                    </a:solidFill>
                    <a:effectLst/>
                    <a:uLnTx/>
                    <a:uFillTx/>
                  </a:rPr>
                  <a:t>10</a:t>
                </a:r>
                <a:endParaRPr kumimoji="0" lang="en-US" sz="1800" b="0" i="0" u="none" strike="noStrike" kern="0" cap="none" spc="0" normalizeH="0" baseline="0" noProof="0" dirty="0">
                  <a:ln>
                    <a:noFill/>
                  </a:ln>
                  <a:solidFill>
                    <a:schemeClr val="accent3"/>
                  </a:solidFill>
                  <a:effectLst/>
                  <a:uLnTx/>
                  <a:uFillTx/>
                </a:endParaRPr>
              </a:p>
            </p:txBody>
          </p:sp>
        </p:grpSp>
        <p:grpSp>
          <p:nvGrpSpPr>
            <p:cNvPr id="28" name="Group 27">
              <a:extLst>
                <a:ext uri="{FF2B5EF4-FFF2-40B4-BE49-F238E27FC236}">
                  <a16:creationId xmlns:a16="http://schemas.microsoft.com/office/drawing/2014/main" id="{D246B970-D190-B43C-68CF-EA58C1502D13}"/>
                </a:ext>
              </a:extLst>
            </p:cNvPr>
            <p:cNvGrpSpPr/>
            <p:nvPr/>
          </p:nvGrpSpPr>
          <p:grpSpPr>
            <a:xfrm rot="1500702">
              <a:off x="2332509" y="2387884"/>
              <a:ext cx="231828" cy="1909895"/>
              <a:chOff x="3431705" y="1109540"/>
              <a:chExt cx="601666" cy="4956744"/>
            </a:xfrm>
          </p:grpSpPr>
          <p:sp>
            <p:nvSpPr>
              <p:cNvPr id="31" name="Freeform 9">
                <a:extLst>
                  <a:ext uri="{FF2B5EF4-FFF2-40B4-BE49-F238E27FC236}">
                    <a16:creationId xmlns:a16="http://schemas.microsoft.com/office/drawing/2014/main" id="{0F2676B3-5722-C248-3A9B-1BABD7DA1943}"/>
                  </a:ext>
                </a:extLst>
              </p:cNvPr>
              <p:cNvSpPr>
                <a:spLocks/>
              </p:cNvSpPr>
              <p:nvPr/>
            </p:nvSpPr>
            <p:spPr bwMode="auto">
              <a:xfrm rot="10800000">
                <a:off x="3431705" y="3284984"/>
                <a:ext cx="601662" cy="2781300"/>
              </a:xfrm>
              <a:custGeom>
                <a:avLst/>
                <a:gdLst>
                  <a:gd name="T0" fmla="*/ 4829 w 4887"/>
                  <a:gd name="T1" fmla="*/ 20597 h 22558"/>
                  <a:gd name="T2" fmla="*/ 4843 w 4887"/>
                  <a:gd name="T3" fmla="*/ 20516 h 22558"/>
                  <a:gd name="T4" fmla="*/ 4854 w 4887"/>
                  <a:gd name="T5" fmla="*/ 20441 h 22558"/>
                  <a:gd name="T6" fmla="*/ 4854 w 4887"/>
                  <a:gd name="T7" fmla="*/ 20440 h 22558"/>
                  <a:gd name="T8" fmla="*/ 4873 w 4887"/>
                  <a:gd name="T9" fmla="*/ 20168 h 22558"/>
                  <a:gd name="T10" fmla="*/ 4874 w 4887"/>
                  <a:gd name="T11" fmla="*/ 20127 h 22558"/>
                  <a:gd name="T12" fmla="*/ 4874 w 4887"/>
                  <a:gd name="T13" fmla="*/ 20111 h 22558"/>
                  <a:gd name="T14" fmla="*/ 4874 w 4887"/>
                  <a:gd name="T15" fmla="*/ 20107 h 22558"/>
                  <a:gd name="T16" fmla="*/ 4870 w 4887"/>
                  <a:gd name="T17" fmla="*/ 20000 h 22558"/>
                  <a:gd name="T18" fmla="*/ 4792 w 4887"/>
                  <a:gd name="T19" fmla="*/ 18570 h 22558"/>
                  <a:gd name="T20" fmla="*/ 4777 w 4887"/>
                  <a:gd name="T21" fmla="*/ 18334 h 22558"/>
                  <a:gd name="T22" fmla="*/ 2565 w 4887"/>
                  <a:gd name="T23" fmla="*/ 320 h 22558"/>
                  <a:gd name="T24" fmla="*/ 2454 w 4887"/>
                  <a:gd name="T25" fmla="*/ 0 h 22558"/>
                  <a:gd name="T26" fmla="*/ 2453 w 4887"/>
                  <a:gd name="T27" fmla="*/ 1 h 22558"/>
                  <a:gd name="T28" fmla="*/ 2453 w 4887"/>
                  <a:gd name="T29" fmla="*/ 0 h 22558"/>
                  <a:gd name="T30" fmla="*/ 2444 w 4887"/>
                  <a:gd name="T31" fmla="*/ 11 h 22558"/>
                  <a:gd name="T32" fmla="*/ 2434 w 4887"/>
                  <a:gd name="T33" fmla="*/ 0 h 22558"/>
                  <a:gd name="T34" fmla="*/ 2434 w 4887"/>
                  <a:gd name="T35" fmla="*/ 1 h 22558"/>
                  <a:gd name="T36" fmla="*/ 2433 w 4887"/>
                  <a:gd name="T37" fmla="*/ 0 h 22558"/>
                  <a:gd name="T38" fmla="*/ 2322 w 4887"/>
                  <a:gd name="T39" fmla="*/ 320 h 22558"/>
                  <a:gd name="T40" fmla="*/ 110 w 4887"/>
                  <a:gd name="T41" fmla="*/ 18334 h 22558"/>
                  <a:gd name="T42" fmla="*/ 95 w 4887"/>
                  <a:gd name="T43" fmla="*/ 18570 h 22558"/>
                  <a:gd name="T44" fmla="*/ 17 w 4887"/>
                  <a:gd name="T45" fmla="*/ 20000 h 22558"/>
                  <a:gd name="T46" fmla="*/ 14 w 4887"/>
                  <a:gd name="T47" fmla="*/ 20107 h 22558"/>
                  <a:gd name="T48" fmla="*/ 13 w 4887"/>
                  <a:gd name="T49" fmla="*/ 20111 h 22558"/>
                  <a:gd name="T50" fmla="*/ 13 w 4887"/>
                  <a:gd name="T51" fmla="*/ 20127 h 22558"/>
                  <a:gd name="T52" fmla="*/ 14 w 4887"/>
                  <a:gd name="T53" fmla="*/ 20168 h 22558"/>
                  <a:gd name="T54" fmla="*/ 33 w 4887"/>
                  <a:gd name="T55" fmla="*/ 20440 h 22558"/>
                  <a:gd name="T56" fmla="*/ 33 w 4887"/>
                  <a:gd name="T57" fmla="*/ 20441 h 22558"/>
                  <a:gd name="T58" fmla="*/ 44 w 4887"/>
                  <a:gd name="T59" fmla="*/ 20516 h 22558"/>
                  <a:gd name="T60" fmla="*/ 59 w 4887"/>
                  <a:gd name="T61" fmla="*/ 20597 h 22558"/>
                  <a:gd name="T62" fmla="*/ 59 w 4887"/>
                  <a:gd name="T63" fmla="*/ 20601 h 22558"/>
                  <a:gd name="T64" fmla="*/ 1105 w 4887"/>
                  <a:gd name="T65" fmla="*/ 22156 h 22558"/>
                  <a:gd name="T66" fmla="*/ 1126 w 4887"/>
                  <a:gd name="T67" fmla="*/ 22169 h 22558"/>
                  <a:gd name="T68" fmla="*/ 1141 w 4887"/>
                  <a:gd name="T69" fmla="*/ 22179 h 22558"/>
                  <a:gd name="T70" fmla="*/ 2440 w 4887"/>
                  <a:gd name="T71" fmla="*/ 22557 h 22558"/>
                  <a:gd name="T72" fmla="*/ 2443 w 4887"/>
                  <a:gd name="T73" fmla="*/ 22557 h 22558"/>
                  <a:gd name="T74" fmla="*/ 2444 w 4887"/>
                  <a:gd name="T75" fmla="*/ 22557 h 22558"/>
                  <a:gd name="T76" fmla="*/ 2444 w 4887"/>
                  <a:gd name="T77" fmla="*/ 22557 h 22558"/>
                  <a:gd name="T78" fmla="*/ 2447 w 4887"/>
                  <a:gd name="T79" fmla="*/ 22557 h 22558"/>
                  <a:gd name="T80" fmla="*/ 3746 w 4887"/>
                  <a:gd name="T81" fmla="*/ 22179 h 22558"/>
                  <a:gd name="T82" fmla="*/ 3761 w 4887"/>
                  <a:gd name="T83" fmla="*/ 22169 h 22558"/>
                  <a:gd name="T84" fmla="*/ 3782 w 4887"/>
                  <a:gd name="T85" fmla="*/ 22156 h 22558"/>
                  <a:gd name="T86" fmla="*/ 4828 w 4887"/>
                  <a:gd name="T87" fmla="*/ 20601 h 22558"/>
                  <a:gd name="T88" fmla="*/ 4829 w 4887"/>
                  <a:gd name="T89" fmla="*/ 20597 h 22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7" h="22558">
                    <a:moveTo>
                      <a:pt x="4829" y="20597"/>
                    </a:moveTo>
                    <a:cubicBezTo>
                      <a:pt x="4834" y="20570"/>
                      <a:pt x="4839" y="20543"/>
                      <a:pt x="4843" y="20516"/>
                    </a:cubicBezTo>
                    <a:cubicBezTo>
                      <a:pt x="4847" y="20491"/>
                      <a:pt x="4851" y="20466"/>
                      <a:pt x="4854" y="20441"/>
                    </a:cubicBezTo>
                    <a:cubicBezTo>
                      <a:pt x="4854" y="20440"/>
                      <a:pt x="4854" y="20440"/>
                      <a:pt x="4854" y="20440"/>
                    </a:cubicBezTo>
                    <a:cubicBezTo>
                      <a:pt x="4866" y="20349"/>
                      <a:pt x="4872" y="20259"/>
                      <a:pt x="4873" y="20168"/>
                    </a:cubicBezTo>
                    <a:cubicBezTo>
                      <a:pt x="4874" y="20154"/>
                      <a:pt x="4874" y="20141"/>
                      <a:pt x="4874" y="20127"/>
                    </a:cubicBezTo>
                    <a:cubicBezTo>
                      <a:pt x="4874" y="20122"/>
                      <a:pt x="4874" y="20116"/>
                      <a:pt x="4874" y="20111"/>
                    </a:cubicBezTo>
                    <a:cubicBezTo>
                      <a:pt x="4874" y="20109"/>
                      <a:pt x="4874" y="20108"/>
                      <a:pt x="4874" y="20107"/>
                    </a:cubicBezTo>
                    <a:cubicBezTo>
                      <a:pt x="4873" y="20071"/>
                      <a:pt x="4872" y="20036"/>
                      <a:pt x="4870" y="20000"/>
                    </a:cubicBezTo>
                    <a:cubicBezTo>
                      <a:pt x="4887" y="19543"/>
                      <a:pt x="4830" y="19063"/>
                      <a:pt x="4792" y="18570"/>
                    </a:cubicBezTo>
                    <a:cubicBezTo>
                      <a:pt x="4787" y="18492"/>
                      <a:pt x="4782" y="18413"/>
                      <a:pt x="4777" y="18334"/>
                    </a:cubicBezTo>
                    <a:cubicBezTo>
                      <a:pt x="4662" y="16344"/>
                      <a:pt x="3220" y="2646"/>
                      <a:pt x="2565" y="320"/>
                    </a:cubicBezTo>
                    <a:cubicBezTo>
                      <a:pt x="2528" y="147"/>
                      <a:pt x="2491" y="37"/>
                      <a:pt x="2454" y="0"/>
                    </a:cubicBezTo>
                    <a:cubicBezTo>
                      <a:pt x="2454" y="0"/>
                      <a:pt x="2453" y="1"/>
                      <a:pt x="2453" y="1"/>
                    </a:cubicBezTo>
                    <a:cubicBezTo>
                      <a:pt x="2453" y="1"/>
                      <a:pt x="2453" y="0"/>
                      <a:pt x="2453" y="0"/>
                    </a:cubicBezTo>
                    <a:cubicBezTo>
                      <a:pt x="2450" y="3"/>
                      <a:pt x="2447" y="7"/>
                      <a:pt x="2444" y="11"/>
                    </a:cubicBezTo>
                    <a:cubicBezTo>
                      <a:pt x="2441" y="7"/>
                      <a:pt x="2437" y="3"/>
                      <a:pt x="2434" y="0"/>
                    </a:cubicBezTo>
                    <a:cubicBezTo>
                      <a:pt x="2434" y="0"/>
                      <a:pt x="2434" y="1"/>
                      <a:pt x="2434" y="1"/>
                    </a:cubicBezTo>
                    <a:cubicBezTo>
                      <a:pt x="2434" y="1"/>
                      <a:pt x="2434" y="0"/>
                      <a:pt x="2433" y="0"/>
                    </a:cubicBezTo>
                    <a:cubicBezTo>
                      <a:pt x="2396" y="37"/>
                      <a:pt x="2359" y="147"/>
                      <a:pt x="2322" y="320"/>
                    </a:cubicBezTo>
                    <a:cubicBezTo>
                      <a:pt x="1667" y="2646"/>
                      <a:pt x="225" y="16344"/>
                      <a:pt x="110" y="18334"/>
                    </a:cubicBezTo>
                    <a:cubicBezTo>
                      <a:pt x="105" y="18413"/>
                      <a:pt x="100" y="18492"/>
                      <a:pt x="95" y="18570"/>
                    </a:cubicBezTo>
                    <a:cubicBezTo>
                      <a:pt x="57" y="19063"/>
                      <a:pt x="0" y="19543"/>
                      <a:pt x="17" y="20000"/>
                    </a:cubicBezTo>
                    <a:cubicBezTo>
                      <a:pt x="15" y="20036"/>
                      <a:pt x="14" y="20071"/>
                      <a:pt x="14" y="20107"/>
                    </a:cubicBezTo>
                    <a:cubicBezTo>
                      <a:pt x="14" y="20108"/>
                      <a:pt x="13" y="20109"/>
                      <a:pt x="13" y="20111"/>
                    </a:cubicBezTo>
                    <a:cubicBezTo>
                      <a:pt x="13" y="20116"/>
                      <a:pt x="13" y="20122"/>
                      <a:pt x="13" y="20127"/>
                    </a:cubicBezTo>
                    <a:cubicBezTo>
                      <a:pt x="13" y="20141"/>
                      <a:pt x="14" y="20154"/>
                      <a:pt x="14" y="20168"/>
                    </a:cubicBezTo>
                    <a:cubicBezTo>
                      <a:pt x="15" y="20259"/>
                      <a:pt x="21" y="20349"/>
                      <a:pt x="33" y="20440"/>
                    </a:cubicBezTo>
                    <a:cubicBezTo>
                      <a:pt x="33" y="20440"/>
                      <a:pt x="33" y="20440"/>
                      <a:pt x="33" y="20441"/>
                    </a:cubicBezTo>
                    <a:cubicBezTo>
                      <a:pt x="37" y="20466"/>
                      <a:pt x="40" y="20491"/>
                      <a:pt x="44" y="20516"/>
                    </a:cubicBezTo>
                    <a:cubicBezTo>
                      <a:pt x="48" y="20543"/>
                      <a:pt x="53" y="20570"/>
                      <a:pt x="59" y="20597"/>
                    </a:cubicBezTo>
                    <a:cubicBezTo>
                      <a:pt x="59" y="20598"/>
                      <a:pt x="59" y="20599"/>
                      <a:pt x="59" y="20601"/>
                    </a:cubicBezTo>
                    <a:cubicBezTo>
                      <a:pt x="187" y="21249"/>
                      <a:pt x="573" y="21804"/>
                      <a:pt x="1105" y="22156"/>
                    </a:cubicBezTo>
                    <a:cubicBezTo>
                      <a:pt x="1112" y="22160"/>
                      <a:pt x="1119" y="22165"/>
                      <a:pt x="1126" y="22169"/>
                    </a:cubicBezTo>
                    <a:cubicBezTo>
                      <a:pt x="1131" y="22173"/>
                      <a:pt x="1136" y="22176"/>
                      <a:pt x="1141" y="22179"/>
                    </a:cubicBezTo>
                    <a:cubicBezTo>
                      <a:pt x="1536" y="22432"/>
                      <a:pt x="1988" y="22558"/>
                      <a:pt x="2440" y="22557"/>
                    </a:cubicBezTo>
                    <a:cubicBezTo>
                      <a:pt x="2441" y="22557"/>
                      <a:pt x="2442" y="22557"/>
                      <a:pt x="2443" y="22557"/>
                    </a:cubicBezTo>
                    <a:cubicBezTo>
                      <a:pt x="2443" y="22557"/>
                      <a:pt x="2443" y="22557"/>
                      <a:pt x="2444" y="22557"/>
                    </a:cubicBezTo>
                    <a:cubicBezTo>
                      <a:pt x="2444" y="22557"/>
                      <a:pt x="2444" y="22557"/>
                      <a:pt x="2444" y="22557"/>
                    </a:cubicBezTo>
                    <a:cubicBezTo>
                      <a:pt x="2445" y="22557"/>
                      <a:pt x="2446" y="22557"/>
                      <a:pt x="2447" y="22557"/>
                    </a:cubicBezTo>
                    <a:cubicBezTo>
                      <a:pt x="2899" y="22558"/>
                      <a:pt x="3351" y="22432"/>
                      <a:pt x="3746" y="22179"/>
                    </a:cubicBezTo>
                    <a:cubicBezTo>
                      <a:pt x="3751" y="22176"/>
                      <a:pt x="3756" y="22173"/>
                      <a:pt x="3761" y="22169"/>
                    </a:cubicBezTo>
                    <a:cubicBezTo>
                      <a:pt x="3768" y="22165"/>
                      <a:pt x="3775" y="22160"/>
                      <a:pt x="3782" y="22156"/>
                    </a:cubicBezTo>
                    <a:cubicBezTo>
                      <a:pt x="4314" y="21804"/>
                      <a:pt x="4700" y="21249"/>
                      <a:pt x="4828" y="20601"/>
                    </a:cubicBezTo>
                    <a:cubicBezTo>
                      <a:pt x="4828" y="20599"/>
                      <a:pt x="4828" y="20598"/>
                      <a:pt x="4829" y="20597"/>
                    </a:cubicBezTo>
                    <a:close/>
                  </a:path>
                </a:pathLst>
              </a:custGeom>
              <a:solidFill>
                <a:srgbClr val="FFAA19">
                  <a:alpha val="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32" name="Freeform 9">
                <a:extLst>
                  <a:ext uri="{FF2B5EF4-FFF2-40B4-BE49-F238E27FC236}">
                    <a16:creationId xmlns:a16="http://schemas.microsoft.com/office/drawing/2014/main" id="{24F96B81-FF87-995C-5A03-05D192823FDC}"/>
                  </a:ext>
                </a:extLst>
              </p:cNvPr>
              <p:cNvSpPr>
                <a:spLocks/>
              </p:cNvSpPr>
              <p:nvPr/>
            </p:nvSpPr>
            <p:spPr bwMode="auto">
              <a:xfrm rot="21219738">
                <a:off x="3431709" y="1109540"/>
                <a:ext cx="601662" cy="2781299"/>
              </a:xfrm>
              <a:custGeom>
                <a:avLst/>
                <a:gdLst>
                  <a:gd name="T0" fmla="*/ 4829 w 4887"/>
                  <a:gd name="T1" fmla="*/ 20597 h 22558"/>
                  <a:gd name="T2" fmla="*/ 4843 w 4887"/>
                  <a:gd name="T3" fmla="*/ 20516 h 22558"/>
                  <a:gd name="T4" fmla="*/ 4854 w 4887"/>
                  <a:gd name="T5" fmla="*/ 20441 h 22558"/>
                  <a:gd name="T6" fmla="*/ 4854 w 4887"/>
                  <a:gd name="T7" fmla="*/ 20440 h 22558"/>
                  <a:gd name="T8" fmla="*/ 4873 w 4887"/>
                  <a:gd name="T9" fmla="*/ 20168 h 22558"/>
                  <a:gd name="T10" fmla="*/ 4874 w 4887"/>
                  <a:gd name="T11" fmla="*/ 20127 h 22558"/>
                  <a:gd name="T12" fmla="*/ 4874 w 4887"/>
                  <a:gd name="T13" fmla="*/ 20111 h 22558"/>
                  <a:gd name="T14" fmla="*/ 4874 w 4887"/>
                  <a:gd name="T15" fmla="*/ 20107 h 22558"/>
                  <a:gd name="T16" fmla="*/ 4870 w 4887"/>
                  <a:gd name="T17" fmla="*/ 20000 h 22558"/>
                  <a:gd name="T18" fmla="*/ 4792 w 4887"/>
                  <a:gd name="T19" fmla="*/ 18570 h 22558"/>
                  <a:gd name="T20" fmla="*/ 4777 w 4887"/>
                  <a:gd name="T21" fmla="*/ 18334 h 22558"/>
                  <a:gd name="T22" fmla="*/ 2565 w 4887"/>
                  <a:gd name="T23" fmla="*/ 320 h 22558"/>
                  <a:gd name="T24" fmla="*/ 2454 w 4887"/>
                  <a:gd name="T25" fmla="*/ 0 h 22558"/>
                  <a:gd name="T26" fmla="*/ 2453 w 4887"/>
                  <a:gd name="T27" fmla="*/ 1 h 22558"/>
                  <a:gd name="T28" fmla="*/ 2453 w 4887"/>
                  <a:gd name="T29" fmla="*/ 0 h 22558"/>
                  <a:gd name="T30" fmla="*/ 2444 w 4887"/>
                  <a:gd name="T31" fmla="*/ 11 h 22558"/>
                  <a:gd name="T32" fmla="*/ 2434 w 4887"/>
                  <a:gd name="T33" fmla="*/ 0 h 22558"/>
                  <a:gd name="T34" fmla="*/ 2434 w 4887"/>
                  <a:gd name="T35" fmla="*/ 1 h 22558"/>
                  <a:gd name="T36" fmla="*/ 2433 w 4887"/>
                  <a:gd name="T37" fmla="*/ 0 h 22558"/>
                  <a:gd name="T38" fmla="*/ 2322 w 4887"/>
                  <a:gd name="T39" fmla="*/ 320 h 22558"/>
                  <a:gd name="T40" fmla="*/ 110 w 4887"/>
                  <a:gd name="T41" fmla="*/ 18334 h 22558"/>
                  <a:gd name="T42" fmla="*/ 95 w 4887"/>
                  <a:gd name="T43" fmla="*/ 18570 h 22558"/>
                  <a:gd name="T44" fmla="*/ 17 w 4887"/>
                  <a:gd name="T45" fmla="*/ 20000 h 22558"/>
                  <a:gd name="T46" fmla="*/ 14 w 4887"/>
                  <a:gd name="T47" fmla="*/ 20107 h 22558"/>
                  <a:gd name="T48" fmla="*/ 13 w 4887"/>
                  <a:gd name="T49" fmla="*/ 20111 h 22558"/>
                  <a:gd name="T50" fmla="*/ 13 w 4887"/>
                  <a:gd name="T51" fmla="*/ 20127 h 22558"/>
                  <a:gd name="T52" fmla="*/ 14 w 4887"/>
                  <a:gd name="T53" fmla="*/ 20168 h 22558"/>
                  <a:gd name="T54" fmla="*/ 33 w 4887"/>
                  <a:gd name="T55" fmla="*/ 20440 h 22558"/>
                  <a:gd name="T56" fmla="*/ 33 w 4887"/>
                  <a:gd name="T57" fmla="*/ 20441 h 22558"/>
                  <a:gd name="T58" fmla="*/ 44 w 4887"/>
                  <a:gd name="T59" fmla="*/ 20516 h 22558"/>
                  <a:gd name="T60" fmla="*/ 59 w 4887"/>
                  <a:gd name="T61" fmla="*/ 20597 h 22558"/>
                  <a:gd name="T62" fmla="*/ 59 w 4887"/>
                  <a:gd name="T63" fmla="*/ 20601 h 22558"/>
                  <a:gd name="T64" fmla="*/ 1105 w 4887"/>
                  <a:gd name="T65" fmla="*/ 22156 h 22558"/>
                  <a:gd name="T66" fmla="*/ 1126 w 4887"/>
                  <a:gd name="T67" fmla="*/ 22169 h 22558"/>
                  <a:gd name="T68" fmla="*/ 1141 w 4887"/>
                  <a:gd name="T69" fmla="*/ 22179 h 22558"/>
                  <a:gd name="T70" fmla="*/ 2440 w 4887"/>
                  <a:gd name="T71" fmla="*/ 22557 h 22558"/>
                  <a:gd name="T72" fmla="*/ 2443 w 4887"/>
                  <a:gd name="T73" fmla="*/ 22557 h 22558"/>
                  <a:gd name="T74" fmla="*/ 2444 w 4887"/>
                  <a:gd name="T75" fmla="*/ 22557 h 22558"/>
                  <a:gd name="T76" fmla="*/ 2444 w 4887"/>
                  <a:gd name="T77" fmla="*/ 22557 h 22558"/>
                  <a:gd name="T78" fmla="*/ 2447 w 4887"/>
                  <a:gd name="T79" fmla="*/ 22557 h 22558"/>
                  <a:gd name="T80" fmla="*/ 3746 w 4887"/>
                  <a:gd name="T81" fmla="*/ 22179 h 22558"/>
                  <a:gd name="T82" fmla="*/ 3761 w 4887"/>
                  <a:gd name="T83" fmla="*/ 22169 h 22558"/>
                  <a:gd name="T84" fmla="*/ 3782 w 4887"/>
                  <a:gd name="T85" fmla="*/ 22156 h 22558"/>
                  <a:gd name="T86" fmla="*/ 4828 w 4887"/>
                  <a:gd name="T87" fmla="*/ 20601 h 22558"/>
                  <a:gd name="T88" fmla="*/ 4829 w 4887"/>
                  <a:gd name="T89" fmla="*/ 20597 h 22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7" h="22558">
                    <a:moveTo>
                      <a:pt x="4829" y="20597"/>
                    </a:moveTo>
                    <a:cubicBezTo>
                      <a:pt x="4834" y="20570"/>
                      <a:pt x="4839" y="20543"/>
                      <a:pt x="4843" y="20516"/>
                    </a:cubicBezTo>
                    <a:cubicBezTo>
                      <a:pt x="4847" y="20491"/>
                      <a:pt x="4851" y="20466"/>
                      <a:pt x="4854" y="20441"/>
                    </a:cubicBezTo>
                    <a:cubicBezTo>
                      <a:pt x="4854" y="20440"/>
                      <a:pt x="4854" y="20440"/>
                      <a:pt x="4854" y="20440"/>
                    </a:cubicBezTo>
                    <a:cubicBezTo>
                      <a:pt x="4866" y="20349"/>
                      <a:pt x="4872" y="20259"/>
                      <a:pt x="4873" y="20168"/>
                    </a:cubicBezTo>
                    <a:cubicBezTo>
                      <a:pt x="4874" y="20154"/>
                      <a:pt x="4874" y="20141"/>
                      <a:pt x="4874" y="20127"/>
                    </a:cubicBezTo>
                    <a:cubicBezTo>
                      <a:pt x="4874" y="20122"/>
                      <a:pt x="4874" y="20116"/>
                      <a:pt x="4874" y="20111"/>
                    </a:cubicBezTo>
                    <a:cubicBezTo>
                      <a:pt x="4874" y="20109"/>
                      <a:pt x="4874" y="20108"/>
                      <a:pt x="4874" y="20107"/>
                    </a:cubicBezTo>
                    <a:cubicBezTo>
                      <a:pt x="4873" y="20071"/>
                      <a:pt x="4872" y="20036"/>
                      <a:pt x="4870" y="20000"/>
                    </a:cubicBezTo>
                    <a:cubicBezTo>
                      <a:pt x="4887" y="19543"/>
                      <a:pt x="4830" y="19063"/>
                      <a:pt x="4792" y="18570"/>
                    </a:cubicBezTo>
                    <a:cubicBezTo>
                      <a:pt x="4787" y="18492"/>
                      <a:pt x="4782" y="18413"/>
                      <a:pt x="4777" y="18334"/>
                    </a:cubicBezTo>
                    <a:cubicBezTo>
                      <a:pt x="4662" y="16344"/>
                      <a:pt x="3220" y="2646"/>
                      <a:pt x="2565" y="320"/>
                    </a:cubicBezTo>
                    <a:cubicBezTo>
                      <a:pt x="2528" y="147"/>
                      <a:pt x="2491" y="37"/>
                      <a:pt x="2454" y="0"/>
                    </a:cubicBezTo>
                    <a:cubicBezTo>
                      <a:pt x="2454" y="0"/>
                      <a:pt x="2453" y="1"/>
                      <a:pt x="2453" y="1"/>
                    </a:cubicBezTo>
                    <a:cubicBezTo>
                      <a:pt x="2453" y="1"/>
                      <a:pt x="2453" y="0"/>
                      <a:pt x="2453" y="0"/>
                    </a:cubicBezTo>
                    <a:cubicBezTo>
                      <a:pt x="2450" y="3"/>
                      <a:pt x="2447" y="7"/>
                      <a:pt x="2444" y="11"/>
                    </a:cubicBezTo>
                    <a:cubicBezTo>
                      <a:pt x="2441" y="7"/>
                      <a:pt x="2437" y="3"/>
                      <a:pt x="2434" y="0"/>
                    </a:cubicBezTo>
                    <a:cubicBezTo>
                      <a:pt x="2434" y="0"/>
                      <a:pt x="2434" y="1"/>
                      <a:pt x="2434" y="1"/>
                    </a:cubicBezTo>
                    <a:cubicBezTo>
                      <a:pt x="2434" y="1"/>
                      <a:pt x="2434" y="0"/>
                      <a:pt x="2433" y="0"/>
                    </a:cubicBezTo>
                    <a:cubicBezTo>
                      <a:pt x="2396" y="37"/>
                      <a:pt x="2359" y="147"/>
                      <a:pt x="2322" y="320"/>
                    </a:cubicBezTo>
                    <a:cubicBezTo>
                      <a:pt x="1667" y="2646"/>
                      <a:pt x="225" y="16344"/>
                      <a:pt x="110" y="18334"/>
                    </a:cubicBezTo>
                    <a:cubicBezTo>
                      <a:pt x="105" y="18413"/>
                      <a:pt x="100" y="18492"/>
                      <a:pt x="95" y="18570"/>
                    </a:cubicBezTo>
                    <a:cubicBezTo>
                      <a:pt x="57" y="19063"/>
                      <a:pt x="0" y="19543"/>
                      <a:pt x="17" y="20000"/>
                    </a:cubicBezTo>
                    <a:cubicBezTo>
                      <a:pt x="15" y="20036"/>
                      <a:pt x="14" y="20071"/>
                      <a:pt x="14" y="20107"/>
                    </a:cubicBezTo>
                    <a:cubicBezTo>
                      <a:pt x="14" y="20108"/>
                      <a:pt x="13" y="20109"/>
                      <a:pt x="13" y="20111"/>
                    </a:cubicBezTo>
                    <a:cubicBezTo>
                      <a:pt x="13" y="20116"/>
                      <a:pt x="13" y="20122"/>
                      <a:pt x="13" y="20127"/>
                    </a:cubicBezTo>
                    <a:cubicBezTo>
                      <a:pt x="13" y="20141"/>
                      <a:pt x="14" y="20154"/>
                      <a:pt x="14" y="20168"/>
                    </a:cubicBezTo>
                    <a:cubicBezTo>
                      <a:pt x="15" y="20259"/>
                      <a:pt x="21" y="20349"/>
                      <a:pt x="33" y="20440"/>
                    </a:cubicBezTo>
                    <a:cubicBezTo>
                      <a:pt x="33" y="20440"/>
                      <a:pt x="33" y="20440"/>
                      <a:pt x="33" y="20441"/>
                    </a:cubicBezTo>
                    <a:cubicBezTo>
                      <a:pt x="37" y="20466"/>
                      <a:pt x="40" y="20491"/>
                      <a:pt x="44" y="20516"/>
                    </a:cubicBezTo>
                    <a:cubicBezTo>
                      <a:pt x="48" y="20543"/>
                      <a:pt x="53" y="20570"/>
                      <a:pt x="59" y="20597"/>
                    </a:cubicBezTo>
                    <a:cubicBezTo>
                      <a:pt x="59" y="20598"/>
                      <a:pt x="59" y="20599"/>
                      <a:pt x="59" y="20601"/>
                    </a:cubicBezTo>
                    <a:cubicBezTo>
                      <a:pt x="187" y="21249"/>
                      <a:pt x="573" y="21804"/>
                      <a:pt x="1105" y="22156"/>
                    </a:cubicBezTo>
                    <a:cubicBezTo>
                      <a:pt x="1112" y="22160"/>
                      <a:pt x="1119" y="22165"/>
                      <a:pt x="1126" y="22169"/>
                    </a:cubicBezTo>
                    <a:cubicBezTo>
                      <a:pt x="1131" y="22173"/>
                      <a:pt x="1136" y="22176"/>
                      <a:pt x="1141" y="22179"/>
                    </a:cubicBezTo>
                    <a:cubicBezTo>
                      <a:pt x="1536" y="22432"/>
                      <a:pt x="1988" y="22558"/>
                      <a:pt x="2440" y="22557"/>
                    </a:cubicBezTo>
                    <a:cubicBezTo>
                      <a:pt x="2441" y="22557"/>
                      <a:pt x="2442" y="22557"/>
                      <a:pt x="2443" y="22557"/>
                    </a:cubicBezTo>
                    <a:cubicBezTo>
                      <a:pt x="2443" y="22557"/>
                      <a:pt x="2443" y="22557"/>
                      <a:pt x="2444" y="22557"/>
                    </a:cubicBezTo>
                    <a:cubicBezTo>
                      <a:pt x="2444" y="22557"/>
                      <a:pt x="2444" y="22557"/>
                      <a:pt x="2444" y="22557"/>
                    </a:cubicBezTo>
                    <a:cubicBezTo>
                      <a:pt x="2445" y="22557"/>
                      <a:pt x="2446" y="22557"/>
                      <a:pt x="2447" y="22557"/>
                    </a:cubicBezTo>
                    <a:cubicBezTo>
                      <a:pt x="2899" y="22558"/>
                      <a:pt x="3351" y="22432"/>
                      <a:pt x="3746" y="22179"/>
                    </a:cubicBezTo>
                    <a:cubicBezTo>
                      <a:pt x="3751" y="22176"/>
                      <a:pt x="3756" y="22173"/>
                      <a:pt x="3761" y="22169"/>
                    </a:cubicBezTo>
                    <a:cubicBezTo>
                      <a:pt x="3768" y="22165"/>
                      <a:pt x="3775" y="22160"/>
                      <a:pt x="3782" y="22156"/>
                    </a:cubicBezTo>
                    <a:cubicBezTo>
                      <a:pt x="4314" y="21804"/>
                      <a:pt x="4700" y="21249"/>
                      <a:pt x="4828" y="20601"/>
                    </a:cubicBezTo>
                    <a:cubicBezTo>
                      <a:pt x="4828" y="20599"/>
                      <a:pt x="4828" y="20598"/>
                      <a:pt x="4829" y="2059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grpSp>
        <p:sp>
          <p:nvSpPr>
            <p:cNvPr id="29" name="TextBox 28">
              <a:extLst>
                <a:ext uri="{FF2B5EF4-FFF2-40B4-BE49-F238E27FC236}">
                  <a16:creationId xmlns:a16="http://schemas.microsoft.com/office/drawing/2014/main" id="{FFE17DE6-78FA-4567-CA4C-848A1C836F9A}"/>
                </a:ext>
              </a:extLst>
            </p:cNvPr>
            <p:cNvSpPr txBox="1"/>
            <p:nvPr/>
          </p:nvSpPr>
          <p:spPr>
            <a:xfrm>
              <a:off x="1529407" y="1420882"/>
              <a:ext cx="2038763" cy="369332"/>
            </a:xfrm>
            <a:prstGeom prst="rect">
              <a:avLst/>
            </a:prstGeom>
            <a:noFill/>
          </p:spPr>
          <p:txBody>
            <a:bodyPr wrap="none" rtlCol="0">
              <a:spAutoFit/>
            </a:bodyPr>
            <a:lstStyle/>
            <a:p>
              <a:pPr algn="ctr"/>
              <a:r>
                <a:rPr lang="en-US" sz="1800" b="1" dirty="0">
                  <a:solidFill>
                    <a:schemeClr val="tx1">
                      <a:lumMod val="65000"/>
                      <a:lumOff val="35000"/>
                    </a:schemeClr>
                  </a:solidFill>
                  <a:latin typeface="Calibri Light" panose="020F0302020204030204" pitchFamily="34" charset="0"/>
                  <a:cs typeface="Calibri Light" panose="020F0302020204030204" pitchFamily="34" charset="0"/>
                </a:rPr>
                <a:t>Average Trust Rating</a:t>
              </a:r>
            </a:p>
          </p:txBody>
        </p:sp>
        <p:sp>
          <p:nvSpPr>
            <p:cNvPr id="30" name="TextBox 29">
              <a:extLst>
                <a:ext uri="{FF2B5EF4-FFF2-40B4-BE49-F238E27FC236}">
                  <a16:creationId xmlns:a16="http://schemas.microsoft.com/office/drawing/2014/main" id="{C2DC0868-D62C-4F6A-A63B-B00945F6E0A4}"/>
                </a:ext>
              </a:extLst>
            </p:cNvPr>
            <p:cNvSpPr txBox="1">
              <a:spLocks/>
            </p:cNvSpPr>
            <p:nvPr/>
          </p:nvSpPr>
          <p:spPr>
            <a:xfrm>
              <a:off x="1571790" y="3581401"/>
              <a:ext cx="1618734" cy="1471493"/>
            </a:xfrm>
            <a:prstGeom prst="flowChartConnector">
              <a:avLst/>
            </a:prstGeom>
            <a:noFill/>
            <a:ln>
              <a:noFill/>
              <a:prstDash val="sysDot"/>
            </a:ln>
          </p:spPr>
          <p:txBody>
            <a:bodyPr wrap="square" lIns="0" tIns="0" rIns="0" bIns="0" rtlCol="0">
              <a:spAutoFit/>
            </a:bodyPr>
            <a:lstStyle/>
            <a:p>
              <a:pPr algn="ctr"/>
              <a:r>
                <a:rPr lang="en-US" sz="3200" b="1" dirty="0">
                  <a:solidFill>
                    <a:schemeClr val="accent2"/>
                  </a:solidFill>
                  <a:latin typeface="Calibri Light" panose="020F0302020204030204" pitchFamily="34" charset="0"/>
                  <a:cs typeface="Calibri Light" panose="020F0302020204030204" pitchFamily="34" charset="0"/>
                </a:rPr>
                <a:t>6.19</a:t>
              </a:r>
            </a:p>
            <a:p>
              <a:pPr algn="ctr"/>
              <a:r>
                <a:rPr lang="en-US" sz="1200" dirty="0">
                  <a:solidFill>
                    <a:schemeClr val="tx1">
                      <a:lumMod val="65000"/>
                      <a:lumOff val="35000"/>
                    </a:schemeClr>
                  </a:solidFill>
                  <a:latin typeface="Calibri Light" panose="020F0302020204030204" pitchFamily="34" charset="0"/>
                  <a:cs typeface="Calibri Light" panose="020F0302020204030204" pitchFamily="34" charset="0"/>
                </a:rPr>
                <a:t>6.38 in 2023</a:t>
              </a:r>
            </a:p>
            <a:p>
              <a:pPr algn="ctr"/>
              <a:r>
                <a:rPr lang="en-US" sz="1200" dirty="0">
                  <a:solidFill>
                    <a:schemeClr val="tx1">
                      <a:lumMod val="65000"/>
                      <a:lumOff val="35000"/>
                    </a:schemeClr>
                  </a:solidFill>
                  <a:latin typeface="Calibri Light" panose="020F0302020204030204" pitchFamily="34" charset="0"/>
                  <a:cs typeface="Calibri Light" panose="020F0302020204030204" pitchFamily="34" charset="0"/>
                </a:rPr>
                <a:t>6.45 in 2022</a:t>
              </a:r>
            </a:p>
            <a:p>
              <a:pPr algn="ctr"/>
              <a:endParaRPr lang="en-US" sz="1200" dirty="0">
                <a:solidFill>
                  <a:schemeClr val="tx1">
                    <a:lumMod val="65000"/>
                    <a:lumOff val="35000"/>
                  </a:schemeClr>
                </a:solidFill>
                <a:latin typeface="Calibri Light" panose="020F0302020204030204" pitchFamily="34" charset="0"/>
                <a:cs typeface="Calibri Light" panose="020F0302020204030204" pitchFamily="34" charset="0"/>
              </a:endParaRPr>
            </a:p>
          </p:txBody>
        </p:sp>
      </p:grpSp>
      <p:graphicFrame>
        <p:nvGraphicFramePr>
          <p:cNvPr id="38" name="Table 37">
            <a:extLst>
              <a:ext uri="{FF2B5EF4-FFF2-40B4-BE49-F238E27FC236}">
                <a16:creationId xmlns:a16="http://schemas.microsoft.com/office/drawing/2014/main" id="{45FF4573-9D4E-02AB-3FD5-FDE4FB16D807}"/>
              </a:ext>
            </a:extLst>
          </p:cNvPr>
          <p:cNvGraphicFramePr>
            <a:graphicFrameLocks noGrp="1"/>
          </p:cNvGraphicFramePr>
          <p:nvPr>
            <p:extLst>
              <p:ext uri="{D42A27DB-BD31-4B8C-83A1-F6EECF244321}">
                <p14:modId xmlns:p14="http://schemas.microsoft.com/office/powerpoint/2010/main" val="2215412299"/>
              </p:ext>
            </p:extLst>
          </p:nvPr>
        </p:nvGraphicFramePr>
        <p:xfrm>
          <a:off x="11023600" y="1405364"/>
          <a:ext cx="1600199" cy="5400085"/>
        </p:xfrm>
        <a:graphic>
          <a:graphicData uri="http://schemas.openxmlformats.org/drawingml/2006/table">
            <a:tbl>
              <a:tblPr firstRow="1" bandRow="1">
                <a:tableStyleId>{5C22544A-7EE6-4342-B048-85BDC9FD1C3A}</a:tableStyleId>
              </a:tblPr>
              <a:tblGrid>
                <a:gridCol w="555925">
                  <a:extLst>
                    <a:ext uri="{9D8B030D-6E8A-4147-A177-3AD203B41FA5}">
                      <a16:colId xmlns:a16="http://schemas.microsoft.com/office/drawing/2014/main" val="75207592"/>
                    </a:ext>
                  </a:extLst>
                </a:gridCol>
                <a:gridCol w="522137">
                  <a:extLst>
                    <a:ext uri="{9D8B030D-6E8A-4147-A177-3AD203B41FA5}">
                      <a16:colId xmlns:a16="http://schemas.microsoft.com/office/drawing/2014/main" val="818775631"/>
                    </a:ext>
                  </a:extLst>
                </a:gridCol>
                <a:gridCol w="522137">
                  <a:extLst>
                    <a:ext uri="{9D8B030D-6E8A-4147-A177-3AD203B41FA5}">
                      <a16:colId xmlns:a16="http://schemas.microsoft.com/office/drawing/2014/main" val="2915342895"/>
                    </a:ext>
                  </a:extLst>
                </a:gridCol>
              </a:tblGrid>
              <a:tr h="347840">
                <a:tc>
                  <a:txBody>
                    <a:bodyPr/>
                    <a:lstStyle/>
                    <a:p>
                      <a:pPr algn="ctr"/>
                      <a:r>
                        <a:rPr lang="en-US" sz="11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2022</a:t>
                      </a:r>
                    </a:p>
                  </a:txBody>
                  <a:tcPr anchor="ctr">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2023</a:t>
                      </a:r>
                    </a:p>
                  </a:txBody>
                  <a:tcPr anchor="ctr">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2024</a:t>
                      </a:r>
                    </a:p>
                  </a:txBody>
                  <a:tcPr anchor="ctr">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961282561"/>
                  </a:ext>
                </a:extLst>
              </a:tr>
              <a:tr h="382961">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7.44</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7.47</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7.77</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98770620"/>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7.34</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7.39</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7.55</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345417433"/>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6.92</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6.89</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6.92</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006505170"/>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6.84</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6.81</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6.88</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777139527"/>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6.68</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6.54</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6.47</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43173318"/>
                  </a:ext>
                </a:extLst>
              </a:tr>
              <a:tr h="365920">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6.38</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6.44</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6.23</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63492486"/>
                  </a:ext>
                </a:extLst>
              </a:tr>
              <a:tr h="382961">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6.24</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6.28</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6.08</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218468525"/>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6.00</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5.93</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5.92</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2111694952"/>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6.37</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6.22</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5.82</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952154030"/>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6.20</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5.87</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5.70</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272637842"/>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5.89</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5.97</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5.63</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412064857"/>
                  </a:ext>
                </a:extLst>
              </a:tr>
              <a:tr h="340966">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6.16</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5.98</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5.53</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2583182766"/>
                  </a:ext>
                </a:extLst>
              </a:tr>
              <a:tr h="382961">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5.96</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5.96</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5.32</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618949142"/>
                  </a:ext>
                </a:extLst>
              </a:tr>
              <a:tr h="355164">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5.78</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5.60</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tc>
                  <a:txBody>
                    <a:bodyPr/>
                    <a:lstStyle/>
                    <a:p>
                      <a:pPr algn="ctr"/>
                      <a:r>
                        <a:rPr lang="en-US" sz="1100" b="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4.84</a:t>
                      </a:r>
                    </a:p>
                  </a:txBody>
                  <a:tcPr anchor="ctr">
                    <a:lnL w="3175" cap="flat" cmpd="sng" algn="ctr">
                      <a:solidFill>
                        <a:schemeClr val="tx1">
                          <a:lumMod val="50000"/>
                          <a:lumOff val="50000"/>
                        </a:schemeClr>
                      </a:solidFill>
                      <a:prstDash val="sysDot"/>
                      <a:round/>
                      <a:headEnd type="none" w="med" len="med"/>
                      <a:tailEnd type="none" w="med" len="med"/>
                    </a:lnL>
                    <a:lnR w="3175" cap="flat" cmpd="sng" algn="ctr">
                      <a:solidFill>
                        <a:schemeClr val="tx1">
                          <a:lumMod val="50000"/>
                          <a:lumOff val="50000"/>
                        </a:schemeClr>
                      </a:solidFill>
                      <a:prstDash val="sysDot"/>
                      <a:round/>
                      <a:headEnd type="none" w="med" len="med"/>
                      <a:tailEnd type="none" w="med" len="med"/>
                    </a:lnR>
                    <a:lnT w="3175" cap="flat" cmpd="sng" algn="ctr">
                      <a:solidFill>
                        <a:schemeClr val="tx1">
                          <a:lumMod val="50000"/>
                          <a:lumOff val="50000"/>
                        </a:schemeClr>
                      </a:solidFill>
                      <a:prstDash val="sysDot"/>
                      <a:round/>
                      <a:headEnd type="none" w="med" len="med"/>
                      <a:tailEnd type="none" w="med" len="med"/>
                    </a:lnT>
                    <a:lnB w="317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2629369470"/>
                  </a:ext>
                </a:extLst>
              </a:tr>
            </a:tbl>
          </a:graphicData>
        </a:graphic>
      </p:graphicFrame>
    </p:spTree>
    <p:extLst>
      <p:ext uri="{BB962C8B-B14F-4D97-AF65-F5344CB8AC3E}">
        <p14:creationId xmlns:p14="http://schemas.microsoft.com/office/powerpoint/2010/main" val="1320515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inking">
            <a:extLst>
              <a:ext uri="{FF2B5EF4-FFF2-40B4-BE49-F238E27FC236}">
                <a16:creationId xmlns:a16="http://schemas.microsoft.com/office/drawing/2014/main" id="{3155291A-365E-E0C9-BF93-FF1B515C8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990600"/>
            <a:ext cx="3897353" cy="4092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84AA5F-371E-ED31-747D-4D479B3C6CF7}"/>
              </a:ext>
            </a:extLst>
          </p:cNvPr>
          <p:cNvSpPr>
            <a:spLocks noGrp="1"/>
          </p:cNvSpPr>
          <p:nvPr>
            <p:ph type="title"/>
          </p:nvPr>
        </p:nvSpPr>
        <p:spPr/>
        <p:txBody>
          <a:bodyPr/>
          <a:lstStyle/>
          <a:p>
            <a:r>
              <a:rPr lang="en-US" dirty="0">
                <a:latin typeface="Constantia" panose="02030602050306030303" pitchFamily="18" charset="0"/>
              </a:rPr>
              <a:t>Some points to ponder</a:t>
            </a:r>
          </a:p>
        </p:txBody>
      </p:sp>
      <p:sp>
        <p:nvSpPr>
          <p:cNvPr id="4" name="Slide Number Placeholder 3">
            <a:extLst>
              <a:ext uri="{FF2B5EF4-FFF2-40B4-BE49-F238E27FC236}">
                <a16:creationId xmlns:a16="http://schemas.microsoft.com/office/drawing/2014/main" id="{F551792D-B991-6F17-AF38-D09B048B69C9}"/>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52</a:t>
            </a:fld>
            <a:endParaRPr lang="en-US" dirty="0"/>
          </a:p>
        </p:txBody>
      </p:sp>
    </p:spTree>
    <p:extLst>
      <p:ext uri="{BB962C8B-B14F-4D97-AF65-F5344CB8AC3E}">
        <p14:creationId xmlns:p14="http://schemas.microsoft.com/office/powerpoint/2010/main" val="1845198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F2692-106D-3832-A245-9F6354BBC6DE}"/>
              </a:ext>
            </a:extLst>
          </p:cNvPr>
          <p:cNvSpPr>
            <a:spLocks noGrp="1"/>
          </p:cNvSpPr>
          <p:nvPr>
            <p:ph idx="1"/>
          </p:nvPr>
        </p:nvSpPr>
        <p:spPr>
          <a:xfrm>
            <a:off x="584200" y="838200"/>
            <a:ext cx="12725400" cy="6477000"/>
          </a:xfrm>
        </p:spPr>
        <p:txBody>
          <a:bodyPr>
            <a:noAutofit/>
          </a:bodyPr>
          <a:lstStyle/>
          <a:p>
            <a:pPr marL="228600" marR="0" lvl="0" indent="-228600">
              <a:spcBef>
                <a:spcPts val="0"/>
              </a:spcBef>
              <a:spcAft>
                <a:spcPts val="1800"/>
              </a:spcAft>
              <a:buFont typeface="Symbol" panose="05050102010706020507" pitchFamily="18" charset="2"/>
              <a:buChar char=""/>
            </a:pPr>
            <a:r>
              <a:rPr lang="en-US" sz="1600" b="1" kern="100" dirty="0">
                <a:effectLst/>
                <a:ea typeface="Aptos" panose="020B0004020202020204" pitchFamily="34" charset="0"/>
                <a:cs typeface="Calibri Light" panose="020F0302020204030204" pitchFamily="34" charset="0"/>
              </a:rPr>
              <a:t>COVID-brain </a:t>
            </a:r>
            <a:r>
              <a:rPr lang="en-US" sz="1600" kern="100" dirty="0">
                <a:effectLst/>
                <a:ea typeface="Aptos" panose="020B0004020202020204" pitchFamily="34" charset="0"/>
                <a:cs typeface="Calibri Light" panose="020F0302020204030204" pitchFamily="34" charset="0"/>
              </a:rPr>
              <a:t>is not subsiding, especially among women, Gen Z, and those with a chronic and/or acute condition.  Your messaging must adapt to this new way of thinking </a:t>
            </a:r>
            <a:r>
              <a:rPr lang="en-US" sz="1600" kern="100" dirty="0">
                <a:effectLst/>
                <a:ea typeface="Aptos" panose="020B0004020202020204" pitchFamily="34" charset="0"/>
                <a:cs typeface="Calibri Light" panose="020F0302020204030204" pitchFamily="34" charset="0"/>
                <a:sym typeface="Wingdings" panose="05000000000000000000" pitchFamily="2" charset="2"/>
              </a:rPr>
              <a:t> make it</a:t>
            </a:r>
            <a:r>
              <a:rPr lang="en-US" sz="1600" kern="100" dirty="0">
                <a:effectLst/>
                <a:ea typeface="Aptos" panose="020B0004020202020204" pitchFamily="34" charset="0"/>
                <a:cs typeface="Calibri Light" panose="020F0302020204030204" pitchFamily="34" charset="0"/>
              </a:rPr>
              <a:t> simple, engaging, repetitive, and the brand is the star.</a:t>
            </a:r>
          </a:p>
          <a:p>
            <a:pPr marL="228600" marR="0" lvl="0" indent="-228600">
              <a:spcBef>
                <a:spcPts val="0"/>
              </a:spcBef>
              <a:spcAft>
                <a:spcPts val="1800"/>
              </a:spcAft>
              <a:buFont typeface="Symbol" panose="05050102010706020507" pitchFamily="18" charset="2"/>
              <a:buChar char=""/>
            </a:pPr>
            <a:r>
              <a:rPr lang="en-US" sz="1600" kern="100" dirty="0">
                <a:effectLst/>
                <a:ea typeface="Aptos" panose="020B0004020202020204" pitchFamily="34" charset="0"/>
                <a:cs typeface="Calibri Light" panose="020F0302020204030204" pitchFamily="34" charset="0"/>
              </a:rPr>
              <a:t>This research along with world-wide advertising research confirms that </a:t>
            </a:r>
            <a:r>
              <a:rPr lang="en-US" sz="1600" b="1" kern="100" dirty="0">
                <a:effectLst/>
                <a:ea typeface="Aptos" panose="020B0004020202020204" pitchFamily="34" charset="0"/>
                <a:cs typeface="Calibri Light" panose="020F0302020204030204" pitchFamily="34" charset="0"/>
              </a:rPr>
              <a:t>TV</a:t>
            </a:r>
            <a:r>
              <a:rPr lang="en-US" sz="1600" kern="100" dirty="0">
                <a:effectLst/>
                <a:ea typeface="Aptos" panose="020B0004020202020204" pitchFamily="34" charset="0"/>
                <a:cs typeface="Calibri Light" panose="020F0302020204030204" pitchFamily="34" charset="0"/>
              </a:rPr>
              <a:t> remains the most effective brand building medium.  However, Gen Z are most likely to find all types of health care advertising overdone.  What does ‘meaningfully differentiating’ advertising look like to Gen Z?</a:t>
            </a:r>
          </a:p>
          <a:p>
            <a:pPr marL="228600" indent="-228600">
              <a:spcBef>
                <a:spcPts val="0"/>
              </a:spcBef>
              <a:spcAft>
                <a:spcPts val="1800"/>
              </a:spcAft>
              <a:buFont typeface="Symbol" panose="05050102010706020507" pitchFamily="18" charset="2"/>
              <a:buChar char=""/>
            </a:pPr>
            <a:r>
              <a:rPr lang="en-US" sz="1600" kern="100" dirty="0">
                <a:effectLst/>
                <a:ea typeface="Aptos" panose="020B0004020202020204" pitchFamily="34" charset="0"/>
                <a:cs typeface="Calibri Light" panose="020F0302020204030204" pitchFamily="34" charset="0"/>
              </a:rPr>
              <a:t>Most people </a:t>
            </a:r>
            <a:r>
              <a:rPr lang="en-US" sz="1600" b="1" kern="100" dirty="0">
                <a:effectLst/>
                <a:ea typeface="Aptos" panose="020B0004020202020204" pitchFamily="34" charset="0"/>
                <a:cs typeface="Calibri Light" panose="020F0302020204030204" pitchFamily="34" charset="0"/>
              </a:rPr>
              <a:t>choose to have a PCP </a:t>
            </a:r>
            <a:r>
              <a:rPr lang="en-US" sz="1600" kern="100" dirty="0">
                <a:effectLst/>
                <a:ea typeface="Aptos" panose="020B0004020202020204" pitchFamily="34" charset="0"/>
                <a:cs typeface="Calibri Light" panose="020F0302020204030204" pitchFamily="34" charset="0"/>
              </a:rPr>
              <a:t>because that want that single point of contact who knows them and their health needs.  The PCP remains the quarterback of care and is at the top of the sales funnel.  A weak PCP network will limit growth potential and leads too many patients to the ER for primary care.</a:t>
            </a:r>
          </a:p>
          <a:p>
            <a:pPr marL="228600" marR="0" lvl="0" indent="-228600">
              <a:spcBef>
                <a:spcPts val="0"/>
              </a:spcBef>
              <a:spcAft>
                <a:spcPts val="600"/>
              </a:spcAft>
              <a:buFont typeface="Symbol" panose="05050102010706020507" pitchFamily="18" charset="2"/>
              <a:buChar char=""/>
            </a:pPr>
            <a:r>
              <a:rPr lang="en-US" sz="1600" b="1" kern="100" dirty="0">
                <a:effectLst/>
                <a:ea typeface="Aptos" panose="020B0004020202020204" pitchFamily="34" charset="0"/>
                <a:cs typeface="Calibri Light" panose="020F0302020204030204" pitchFamily="34" charset="0"/>
              </a:rPr>
              <a:t>Gen Z</a:t>
            </a:r>
            <a:r>
              <a:rPr lang="en-US" sz="1600" kern="100" dirty="0">
                <a:effectLst/>
                <a:ea typeface="Aptos" panose="020B0004020202020204" pitchFamily="34" charset="0"/>
                <a:cs typeface="Calibri Light" panose="020F0302020204030204" pitchFamily="34" charset="0"/>
              </a:rPr>
              <a:t> continue to be least likely to have a PCP.    While we tend to think it is because they feel invincible at that young age, it actually has more to do with lack of insurance and affordability.  How can you connect them with primary care in a cost-effective manner? (e.g., CVS, CityMD, etc. are doing it)</a:t>
            </a:r>
          </a:p>
          <a:p>
            <a:pPr marL="457200" marR="0" lvl="1" indent="-225425">
              <a:spcBef>
                <a:spcPts val="0"/>
              </a:spcBef>
              <a:spcAft>
                <a:spcPts val="1800"/>
              </a:spcAft>
              <a:buFont typeface="Courier New" panose="02070309020205020404" pitchFamily="49" charset="0"/>
              <a:buChar char="o"/>
            </a:pPr>
            <a:r>
              <a:rPr lang="en-US" sz="1600" kern="100" dirty="0">
                <a:effectLst/>
                <a:ea typeface="Aptos" panose="020B0004020202020204" pitchFamily="34" charset="0"/>
                <a:cs typeface="Calibri Light" panose="020F0302020204030204" pitchFamily="34" charset="0"/>
              </a:rPr>
              <a:t>While we tend to view Gen Z as a ‘future’ customer, it is important to understand that </a:t>
            </a:r>
            <a:r>
              <a:rPr lang="en-US" sz="1600" i="1" kern="100" dirty="0">
                <a:effectLst/>
                <a:ea typeface="Aptos" panose="020B0004020202020204" pitchFamily="34" charset="0"/>
                <a:cs typeface="Calibri Light" panose="020F0302020204030204" pitchFamily="34" charset="0"/>
              </a:rPr>
              <a:t>“brands must invest in people before people invest in brands.”</a:t>
            </a:r>
          </a:p>
          <a:p>
            <a:pPr marL="228600" indent="-228600">
              <a:spcBef>
                <a:spcPts val="0"/>
              </a:spcBef>
              <a:spcAft>
                <a:spcPts val="1800"/>
              </a:spcAft>
              <a:buFont typeface="Symbol" panose="05050102010706020507" pitchFamily="18" charset="2"/>
              <a:buChar char=""/>
            </a:pPr>
            <a:r>
              <a:rPr lang="en-US" sz="1600" b="1" kern="100" dirty="0">
                <a:effectLst/>
                <a:ea typeface="Aptos" panose="020B0004020202020204" pitchFamily="34" charset="0"/>
                <a:cs typeface="Calibri Light" panose="020F0302020204030204" pitchFamily="34" charset="0"/>
              </a:rPr>
              <a:t>PCP switching </a:t>
            </a:r>
            <a:r>
              <a:rPr lang="en-US" sz="1600" kern="100" dirty="0">
                <a:effectLst/>
                <a:ea typeface="Aptos" panose="020B0004020202020204" pitchFamily="34" charset="0"/>
                <a:cs typeface="Calibri Light" panose="020F0302020204030204" pitchFamily="34" charset="0"/>
              </a:rPr>
              <a:t>potential is very high.  Barriers to switching are the only thing keeping these patients with their current PCP.  When the pain of staying becomes greater than the pain of switching, we will start seeing more attrition.  Creating loyalty at the PCP level is key to brand stability and growth.</a:t>
            </a:r>
          </a:p>
          <a:p>
            <a:pPr marL="228600" indent="-228600">
              <a:spcBef>
                <a:spcPts val="0"/>
              </a:spcBef>
              <a:spcAft>
                <a:spcPts val="1800"/>
              </a:spcAft>
              <a:buFont typeface="Symbol" panose="05050102010706020507" pitchFamily="18" charset="2"/>
              <a:buChar char=""/>
            </a:pPr>
            <a:r>
              <a:rPr lang="en-US" sz="1600" b="1" kern="100" dirty="0">
                <a:effectLst/>
                <a:ea typeface="Aptos" panose="020B0004020202020204" pitchFamily="34" charset="0"/>
                <a:cs typeface="Calibri Light" panose="020F0302020204030204" pitchFamily="34" charset="0"/>
              </a:rPr>
              <a:t>Urgent care </a:t>
            </a:r>
            <a:r>
              <a:rPr lang="en-US" sz="1600" kern="100" dirty="0">
                <a:effectLst/>
                <a:ea typeface="Aptos" panose="020B0004020202020204" pitchFamily="34" charset="0"/>
                <a:cs typeface="Calibri Light" panose="020F0302020204030204" pitchFamily="34" charset="0"/>
              </a:rPr>
              <a:t>is ‘Plan B’ when “my doctor fails to see me in a timely manner.”  Having a strong urgent care strategy (whether in-person or virtually) is key to providing coordinated primary care and keeping people out of the ER.  What’s more, patients are open to alternative provider types if it means they can get seen in a timely manner.  Patients want solutions (or at least options) not excuses.  A strong urgent care strategy has three major benefits: 1) it keeps patients out of the ER, 2) it enhances loyalty to the brand as it keeps patients in the brand family, and 3) it makes the PCP look good (offers a solution instead of ‘sorry I can’t help you’).</a:t>
            </a:r>
          </a:p>
          <a:p>
            <a:pPr marL="228600" marR="0" lvl="0" indent="-228600">
              <a:spcBef>
                <a:spcPts val="0"/>
              </a:spcBef>
              <a:spcAft>
                <a:spcPts val="1800"/>
              </a:spcAft>
              <a:buFont typeface="Symbol" panose="05050102010706020507" pitchFamily="18" charset="2"/>
              <a:buChar char=""/>
            </a:pPr>
            <a:r>
              <a:rPr lang="en-US" sz="1600" kern="100" dirty="0">
                <a:effectLst/>
                <a:ea typeface="Aptos" panose="020B0004020202020204" pitchFamily="34" charset="0"/>
                <a:cs typeface="Calibri Light" panose="020F0302020204030204" pitchFamily="34" charset="0"/>
              </a:rPr>
              <a:t>The </a:t>
            </a:r>
            <a:r>
              <a:rPr lang="en-US" sz="1600" b="1" kern="100" dirty="0">
                <a:effectLst/>
                <a:ea typeface="Aptos" panose="020B0004020202020204" pitchFamily="34" charset="0"/>
                <a:cs typeface="Calibri Light" panose="020F0302020204030204" pitchFamily="34" charset="0"/>
              </a:rPr>
              <a:t>digital health care highway </a:t>
            </a:r>
            <a:r>
              <a:rPr lang="en-US" sz="1600" kern="100" dirty="0">
                <a:effectLst/>
                <a:ea typeface="Aptos" panose="020B0004020202020204" pitchFamily="34" charset="0"/>
                <a:cs typeface="Calibri Light" panose="020F0302020204030204" pitchFamily="34" charset="0"/>
              </a:rPr>
              <a:t>is getting busy, especially with Gen Z and Millennials </a:t>
            </a:r>
            <a:r>
              <a:rPr lang="en-US" sz="1600" kern="100" dirty="0">
                <a:effectLst/>
                <a:ea typeface="Aptos" panose="020B0004020202020204" pitchFamily="34" charset="0"/>
                <a:cs typeface="Calibri Light" panose="020F0302020204030204" pitchFamily="34" charset="0"/>
                <a:sym typeface="Wingdings" panose="05000000000000000000" pitchFamily="2" charset="2"/>
              </a:rPr>
              <a:t></a:t>
            </a:r>
            <a:r>
              <a:rPr lang="en-US" sz="1600" kern="100" dirty="0">
                <a:effectLst/>
                <a:ea typeface="Aptos" panose="020B0004020202020204" pitchFamily="34" charset="0"/>
                <a:cs typeface="Calibri Light" panose="020F0302020204030204" pitchFamily="34" charset="0"/>
              </a:rPr>
              <a:t> are we ready to meet them on their digital journey?</a:t>
            </a:r>
          </a:p>
        </p:txBody>
      </p:sp>
      <p:sp>
        <p:nvSpPr>
          <p:cNvPr id="3" name="Slide Number Placeholder 2">
            <a:extLst>
              <a:ext uri="{FF2B5EF4-FFF2-40B4-BE49-F238E27FC236}">
                <a16:creationId xmlns:a16="http://schemas.microsoft.com/office/drawing/2014/main" id="{8EDEF370-8E91-9321-CDC3-9627AB5DAD76}"/>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53</a:t>
            </a:fld>
            <a:endParaRPr lang="en-US" dirty="0"/>
          </a:p>
        </p:txBody>
      </p:sp>
      <p:sp>
        <p:nvSpPr>
          <p:cNvPr id="4" name="Title 3">
            <a:extLst>
              <a:ext uri="{FF2B5EF4-FFF2-40B4-BE49-F238E27FC236}">
                <a16:creationId xmlns:a16="http://schemas.microsoft.com/office/drawing/2014/main" id="{31EB782A-7269-818A-E522-780477A0B0D5}"/>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3417275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F2692-106D-3832-A245-9F6354BBC6DE}"/>
              </a:ext>
            </a:extLst>
          </p:cNvPr>
          <p:cNvSpPr>
            <a:spLocks noGrp="1"/>
          </p:cNvSpPr>
          <p:nvPr>
            <p:ph idx="1"/>
          </p:nvPr>
        </p:nvSpPr>
        <p:spPr>
          <a:xfrm>
            <a:off x="584200" y="838200"/>
            <a:ext cx="12725400" cy="6477000"/>
          </a:xfrm>
        </p:spPr>
        <p:txBody>
          <a:bodyPr>
            <a:noAutofit/>
          </a:bodyPr>
          <a:lstStyle/>
          <a:p>
            <a:pPr marL="228600" marR="0" lvl="0" indent="-228600">
              <a:spcBef>
                <a:spcPts val="0"/>
              </a:spcBef>
              <a:spcAft>
                <a:spcPts val="1800"/>
              </a:spcAft>
              <a:buFont typeface="Symbol" panose="05050102010706020507" pitchFamily="18" charset="2"/>
              <a:buChar char=""/>
            </a:pPr>
            <a:r>
              <a:rPr lang="en-US" sz="1600" kern="100" dirty="0">
                <a:effectLst/>
                <a:ea typeface="Aptos" panose="020B0004020202020204" pitchFamily="34" charset="0"/>
                <a:cs typeface="Calibri Light" panose="020F0302020204030204" pitchFamily="34" charset="0"/>
              </a:rPr>
              <a:t>More than six in ten patients have had </a:t>
            </a:r>
            <a:r>
              <a:rPr lang="en-US" sz="1600" b="1" kern="100" dirty="0">
                <a:effectLst/>
                <a:ea typeface="Aptos" panose="020B0004020202020204" pitchFamily="34" charset="0"/>
                <a:cs typeface="Calibri Light" panose="020F0302020204030204" pitchFamily="34" charset="0"/>
              </a:rPr>
              <a:t>difficulty accessing primary care </a:t>
            </a:r>
            <a:r>
              <a:rPr lang="en-US" sz="1600" kern="100" dirty="0">
                <a:effectLst/>
                <a:ea typeface="Aptos" panose="020B0004020202020204" pitchFamily="34" charset="0"/>
                <a:cs typeface="Calibri Light" panose="020F0302020204030204" pitchFamily="34" charset="0"/>
              </a:rPr>
              <a:t>and are typically waiting twice as long as they find acceptable.  Access is your biggest competitive threat.  Patients want solutions not excuses and disruptor brands continue to enter your world.  </a:t>
            </a:r>
            <a:r>
              <a:rPr lang="en-US" sz="1600" i="1" kern="100" dirty="0">
                <a:effectLst/>
                <a:ea typeface="Aptos" panose="020B0004020202020204" pitchFamily="34" charset="0"/>
                <a:cs typeface="Calibri Light" panose="020F0302020204030204" pitchFamily="34" charset="0"/>
              </a:rPr>
              <a:t>“Outside disruption happens when an industry gets lazy regarding innovation.”</a:t>
            </a:r>
          </a:p>
          <a:p>
            <a:pPr marL="228600" marR="0" lvl="0" indent="-228600">
              <a:spcBef>
                <a:spcPts val="0"/>
              </a:spcBef>
              <a:spcAft>
                <a:spcPts val="1800"/>
              </a:spcAft>
              <a:buFont typeface="Symbol" panose="05050102010706020507" pitchFamily="18" charset="2"/>
              <a:buChar char=""/>
            </a:pPr>
            <a:r>
              <a:rPr lang="en-US" sz="1600" b="1" kern="100" dirty="0">
                <a:effectLst/>
                <a:ea typeface="Aptos" panose="020B0004020202020204" pitchFamily="34" charset="0"/>
                <a:cs typeface="Calibri Light" panose="020F0302020204030204" pitchFamily="34" charset="0"/>
              </a:rPr>
              <a:t>Patient satisfaction</a:t>
            </a:r>
            <a:r>
              <a:rPr lang="en-US" sz="1600" kern="100" dirty="0">
                <a:effectLst/>
                <a:ea typeface="Aptos" panose="020B0004020202020204" pitchFamily="34" charset="0"/>
                <a:cs typeface="Calibri Light" panose="020F0302020204030204" pitchFamily="34" charset="0"/>
              </a:rPr>
              <a:t> is no longer just a retention strategy.  Patients review you online and others listen, and that can drive net-new business or limit it (i.e., a customer acquisition strategy).  US News is losing credibility and is not seen as very trustworthy.  Focus on optimizing your online reputation over spending money on promoting your US News ranking, especially with Gen Z.</a:t>
            </a:r>
          </a:p>
          <a:p>
            <a:pPr marL="228600" marR="0" lvl="0" indent="-228600">
              <a:spcBef>
                <a:spcPts val="0"/>
              </a:spcBef>
              <a:spcAft>
                <a:spcPts val="1800"/>
              </a:spcAft>
              <a:buFont typeface="Symbol" panose="05050102010706020507" pitchFamily="18" charset="2"/>
              <a:buChar char=""/>
            </a:pPr>
            <a:r>
              <a:rPr lang="en-US" sz="1600" kern="100" dirty="0">
                <a:effectLst/>
                <a:ea typeface="Aptos" panose="020B0004020202020204" pitchFamily="34" charset="0"/>
                <a:cs typeface="Calibri Light" panose="020F0302020204030204" pitchFamily="34" charset="0"/>
              </a:rPr>
              <a:t>Americans, especially women and older adults, remain skeptical about </a:t>
            </a:r>
            <a:r>
              <a:rPr lang="en-US" sz="1600" b="1" kern="100" dirty="0">
                <a:effectLst/>
                <a:ea typeface="Aptos" panose="020B0004020202020204" pitchFamily="34" charset="0"/>
                <a:cs typeface="Calibri Light" panose="020F0302020204030204" pitchFamily="34" charset="0"/>
              </a:rPr>
              <a:t>AI in health care</a:t>
            </a:r>
            <a:r>
              <a:rPr lang="en-US" sz="1600" kern="100" dirty="0">
                <a:effectLst/>
                <a:ea typeface="Aptos" panose="020B0004020202020204" pitchFamily="34" charset="0"/>
                <a:cs typeface="Calibri Light" panose="020F0302020204030204" pitchFamily="34" charset="0"/>
              </a:rPr>
              <a:t>.  Educating these two key audiences on the benefits and safety of AI in health care will take effort.</a:t>
            </a:r>
          </a:p>
          <a:p>
            <a:pPr marL="228600" marR="0" lvl="0" indent="-228600">
              <a:spcBef>
                <a:spcPts val="0"/>
              </a:spcBef>
              <a:spcAft>
                <a:spcPts val="1800"/>
              </a:spcAft>
              <a:buFont typeface="Symbol" panose="05050102010706020507" pitchFamily="18" charset="2"/>
              <a:buChar char=""/>
            </a:pPr>
            <a:r>
              <a:rPr lang="en-US" sz="1600" kern="100" dirty="0">
                <a:effectLst/>
                <a:ea typeface="Aptos" panose="020B0004020202020204" pitchFamily="34" charset="0"/>
                <a:cs typeface="Calibri Light" panose="020F0302020204030204" pitchFamily="34" charset="0"/>
              </a:rPr>
              <a:t>We are facing a growing </a:t>
            </a:r>
            <a:r>
              <a:rPr lang="en-US" sz="1600" b="1" kern="100" dirty="0">
                <a:effectLst/>
                <a:ea typeface="Aptos" panose="020B0004020202020204" pitchFamily="34" charset="0"/>
                <a:cs typeface="Calibri Light" panose="020F0302020204030204" pitchFamily="34" charset="0"/>
              </a:rPr>
              <a:t>mental health crisis </a:t>
            </a:r>
            <a:r>
              <a:rPr lang="en-US" sz="1600" kern="100" dirty="0">
                <a:effectLst/>
                <a:ea typeface="Aptos" panose="020B0004020202020204" pitchFamily="34" charset="0"/>
                <a:cs typeface="Calibri Light" panose="020F0302020204030204" pitchFamily="34" charset="0"/>
              </a:rPr>
              <a:t>in this country, especially among women and younger adults, and you are on the front line (or should be).</a:t>
            </a:r>
          </a:p>
          <a:p>
            <a:pPr marL="228600" marR="0" lvl="0" indent="-228600">
              <a:spcBef>
                <a:spcPts val="0"/>
              </a:spcBef>
              <a:spcAft>
                <a:spcPts val="1800"/>
              </a:spcAft>
              <a:buFont typeface="Symbol" panose="05050102010706020507" pitchFamily="18" charset="2"/>
              <a:buChar char=""/>
            </a:pPr>
            <a:r>
              <a:rPr lang="en-US" sz="1600" kern="100" dirty="0">
                <a:effectLst/>
                <a:ea typeface="Aptos" panose="020B0004020202020204" pitchFamily="34" charset="0"/>
                <a:cs typeface="Calibri Light" panose="020F0302020204030204" pitchFamily="34" charset="0"/>
              </a:rPr>
              <a:t>Consumers want a partner to help them with their </a:t>
            </a:r>
            <a:r>
              <a:rPr lang="en-US" sz="1600" b="1" kern="100" dirty="0">
                <a:effectLst/>
                <a:ea typeface="Aptos" panose="020B0004020202020204" pitchFamily="34" charset="0"/>
                <a:cs typeface="Calibri Light" panose="020F0302020204030204" pitchFamily="34" charset="0"/>
              </a:rPr>
              <a:t>health and well-being</a:t>
            </a:r>
            <a:r>
              <a:rPr lang="en-US" sz="1600" kern="100" dirty="0">
                <a:effectLst/>
                <a:ea typeface="Aptos" panose="020B0004020202020204" pitchFamily="34" charset="0"/>
                <a:cs typeface="Calibri Light" panose="020F0302020204030204" pitchFamily="34" charset="0"/>
              </a:rPr>
              <a:t>.  Now is the time to dust off your population health playbook and truly engage your communities.</a:t>
            </a:r>
          </a:p>
          <a:p>
            <a:pPr marL="228600" marR="0" lvl="0" indent="-228600">
              <a:spcBef>
                <a:spcPts val="0"/>
              </a:spcBef>
              <a:spcAft>
                <a:spcPts val="1800"/>
              </a:spcAft>
              <a:buFont typeface="Symbol" panose="05050102010706020507" pitchFamily="18" charset="2"/>
              <a:buChar char=""/>
            </a:pPr>
            <a:r>
              <a:rPr lang="en-US" sz="1600" b="1" kern="100" dirty="0">
                <a:effectLst/>
                <a:ea typeface="Aptos" panose="020B0004020202020204" pitchFamily="34" charset="0"/>
                <a:cs typeface="Calibri Light" panose="020F0302020204030204" pitchFamily="34" charset="0"/>
              </a:rPr>
              <a:t>Upfront pricing and backend billing </a:t>
            </a:r>
            <a:r>
              <a:rPr lang="en-US" sz="1600" kern="100" dirty="0">
                <a:effectLst/>
                <a:ea typeface="Aptos" panose="020B0004020202020204" pitchFamily="34" charset="0"/>
                <a:cs typeface="Calibri Light" panose="020F0302020204030204" pitchFamily="34" charset="0"/>
              </a:rPr>
              <a:t>continue to be the ‘trouble bookend children.’  No matter how much you invest in the patient experience, if you don’t fix pricing and billing, you will continue to hurt your brand (i.e., trustworthiness).</a:t>
            </a:r>
          </a:p>
        </p:txBody>
      </p:sp>
      <p:sp>
        <p:nvSpPr>
          <p:cNvPr id="3" name="Slide Number Placeholder 2">
            <a:extLst>
              <a:ext uri="{FF2B5EF4-FFF2-40B4-BE49-F238E27FC236}">
                <a16:creationId xmlns:a16="http://schemas.microsoft.com/office/drawing/2014/main" id="{8EDEF370-8E91-9321-CDC3-9627AB5DAD76}"/>
              </a:ext>
            </a:extLst>
          </p:cNvPr>
          <p:cNvSpPr>
            <a:spLocks noGrp="1"/>
          </p:cNvSpPr>
          <p:nvPr>
            <p:ph type="sldNum" sz="quarter" idx="12"/>
          </p:nvPr>
        </p:nvSpPr>
        <p:spPr/>
        <p:txBody>
          <a:bodyPr/>
          <a:lstStyle/>
          <a:p>
            <a:pPr defTabSz="1018524"/>
            <a:r>
              <a:rPr lang="en-US" dirty="0"/>
              <a:t>Page </a:t>
            </a:r>
            <a:fld id="{BA7A251D-85F2-4855-B559-A3CA3B7FBA69}" type="slidenum">
              <a:rPr lang="en-US" smtClean="0"/>
              <a:pPr defTabSz="1018524"/>
              <a:t>54</a:t>
            </a:fld>
            <a:endParaRPr lang="en-US" dirty="0"/>
          </a:p>
        </p:txBody>
      </p:sp>
      <p:sp>
        <p:nvSpPr>
          <p:cNvPr id="4" name="Title 3">
            <a:extLst>
              <a:ext uri="{FF2B5EF4-FFF2-40B4-BE49-F238E27FC236}">
                <a16:creationId xmlns:a16="http://schemas.microsoft.com/office/drawing/2014/main" id="{31EB782A-7269-818A-E522-780477A0B0D5}"/>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1469879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FB02121-5C3B-EBF3-7979-014B1A869BCB}"/>
              </a:ext>
            </a:extLst>
          </p:cNvPr>
          <p:cNvSpPr/>
          <p:nvPr/>
        </p:nvSpPr>
        <p:spPr>
          <a:xfrm>
            <a:off x="5024004" y="2933700"/>
            <a:ext cx="4003940" cy="2133600"/>
          </a:xfrm>
          <a:prstGeom prst="roundRect">
            <a:avLst/>
          </a:prstGeom>
          <a:solidFill>
            <a:srgbClr val="DBD4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E3619808-901E-40FD-A387-A027006E64A2}"/>
              </a:ext>
            </a:extLst>
          </p:cNvPr>
          <p:cNvSpPr>
            <a:spLocks noGrp="1"/>
          </p:cNvSpPr>
          <p:nvPr>
            <p:ph idx="4294967295"/>
          </p:nvPr>
        </p:nvSpPr>
        <p:spPr>
          <a:xfrm>
            <a:off x="5024004" y="3005931"/>
            <a:ext cx="3856038" cy="1989138"/>
          </a:xfrm>
        </p:spPr>
        <p:txBody>
          <a:bodyPr anchor="ctr">
            <a:noAutofit/>
          </a:bodyPr>
          <a:lstStyle/>
          <a:p>
            <a:pPr marL="0" indent="0" algn="ctr">
              <a:lnSpc>
                <a:spcPct val="100000"/>
              </a:lnSpc>
              <a:spcBef>
                <a:spcPts val="600"/>
              </a:spcBef>
              <a:buNone/>
            </a:pPr>
            <a:r>
              <a:rPr lang="en-US" sz="1800" dirty="0">
                <a:solidFill>
                  <a:schemeClr val="tx1">
                    <a:lumMod val="75000"/>
                    <a:lumOff val="25000"/>
                  </a:schemeClr>
                </a:solidFill>
                <a:latin typeface="Constantia" panose="02030602050306030303" pitchFamily="18" charset="0"/>
                <a:cs typeface="Calibri Light" panose="020F0302020204030204" pitchFamily="34" charset="0"/>
              </a:rPr>
              <a:t>Rob</a:t>
            </a:r>
            <a:r>
              <a:rPr lang="en-US" sz="1800" dirty="0">
                <a:solidFill>
                  <a:schemeClr val="bg1"/>
                </a:solidFill>
                <a:latin typeface="Constantia" panose="02030602050306030303" pitchFamily="18" charset="0"/>
                <a:cs typeface="Calibri Light" panose="020F0302020204030204" pitchFamily="34" charset="0"/>
              </a:rPr>
              <a:t> </a:t>
            </a:r>
            <a:r>
              <a:rPr lang="en-US" sz="1800" dirty="0">
                <a:solidFill>
                  <a:schemeClr val="tx1">
                    <a:lumMod val="75000"/>
                    <a:lumOff val="25000"/>
                  </a:schemeClr>
                </a:solidFill>
                <a:latin typeface="Constantia" panose="02030602050306030303" pitchFamily="18" charset="0"/>
                <a:cs typeface="Calibri Light" panose="020F0302020204030204" pitchFamily="34" charset="0"/>
              </a:rPr>
              <a:t>Klein</a:t>
            </a:r>
          </a:p>
          <a:p>
            <a:pPr marL="0" indent="0" algn="ctr">
              <a:lnSpc>
                <a:spcPct val="100000"/>
              </a:lnSpc>
              <a:spcBef>
                <a:spcPts val="600"/>
              </a:spcBef>
              <a:buNone/>
            </a:pPr>
            <a:r>
              <a:rPr lang="en-US" sz="1800" dirty="0">
                <a:solidFill>
                  <a:schemeClr val="tx1">
                    <a:lumMod val="75000"/>
                    <a:lumOff val="25000"/>
                  </a:schemeClr>
                </a:solidFill>
                <a:latin typeface="Constantia" panose="02030602050306030303" pitchFamily="18" charset="0"/>
                <a:cs typeface="Calibri Light" panose="020F0302020204030204" pitchFamily="34" charset="0"/>
              </a:rPr>
              <a:t>Founder &amp; CEO</a:t>
            </a:r>
          </a:p>
          <a:p>
            <a:pPr marL="0" indent="0" algn="ctr">
              <a:lnSpc>
                <a:spcPct val="100000"/>
              </a:lnSpc>
              <a:spcBef>
                <a:spcPts val="600"/>
              </a:spcBef>
              <a:buNone/>
            </a:pPr>
            <a:r>
              <a:rPr lang="en-US" sz="1800" dirty="0">
                <a:solidFill>
                  <a:srgbClr val="F8A908"/>
                </a:solidFill>
                <a:latin typeface="Constantia" panose="02030602050306030303" pitchFamily="18" charset="0"/>
                <a:cs typeface="Calibri Light" panose="020F0302020204030204" pitchFamily="34" charset="0"/>
              </a:rPr>
              <a:t>Klein &amp; Partners</a:t>
            </a:r>
          </a:p>
          <a:p>
            <a:pPr marL="0" indent="0" algn="ctr">
              <a:lnSpc>
                <a:spcPct val="100000"/>
              </a:lnSpc>
              <a:spcBef>
                <a:spcPts val="600"/>
              </a:spcBef>
              <a:buNone/>
            </a:pPr>
            <a:r>
              <a:rPr lang="en-US" sz="1800" dirty="0">
                <a:solidFill>
                  <a:schemeClr val="tx1">
                    <a:lumMod val="75000"/>
                    <a:lumOff val="25000"/>
                  </a:schemeClr>
                </a:solidFill>
                <a:latin typeface="Constantia" panose="02030602050306030303" pitchFamily="18" charset="0"/>
                <a:cs typeface="Calibri Light" panose="020F0302020204030204" pitchFamily="34" charset="0"/>
                <a:hlinkClick r:id="rId3">
                  <a:extLst>
                    <a:ext uri="{A12FA001-AC4F-418D-AE19-62706E023703}">
                      <ahyp:hlinkClr xmlns:ahyp="http://schemas.microsoft.com/office/drawing/2018/hyperlinkcolor" val="tx"/>
                    </a:ext>
                  </a:extLst>
                </a:hlinkClick>
              </a:rPr>
              <a:t>rob@kleinandpartners.com</a:t>
            </a:r>
            <a:endParaRPr lang="en-US" sz="1800" dirty="0">
              <a:solidFill>
                <a:schemeClr val="tx1">
                  <a:lumMod val="75000"/>
                  <a:lumOff val="25000"/>
                </a:schemeClr>
              </a:solidFill>
              <a:latin typeface="Constantia" panose="02030602050306030303" pitchFamily="18" charset="0"/>
              <a:cs typeface="Calibri Light" panose="020F0302020204030204" pitchFamily="34" charset="0"/>
            </a:endParaRPr>
          </a:p>
          <a:p>
            <a:pPr marL="0" indent="0" algn="ctr">
              <a:lnSpc>
                <a:spcPct val="100000"/>
              </a:lnSpc>
              <a:spcBef>
                <a:spcPts val="600"/>
              </a:spcBef>
              <a:buNone/>
            </a:pPr>
            <a:r>
              <a:rPr lang="en-US" sz="1800" dirty="0">
                <a:solidFill>
                  <a:schemeClr val="tx1">
                    <a:lumMod val="75000"/>
                    <a:lumOff val="25000"/>
                  </a:schemeClr>
                </a:solidFill>
                <a:latin typeface="Constantia" panose="02030602050306030303" pitchFamily="18" charset="0"/>
                <a:cs typeface="Calibri Light" panose="020F0302020204030204" pitchFamily="34" charset="0"/>
                <a:hlinkClick r:id="rId4">
                  <a:extLst>
                    <a:ext uri="{A12FA001-AC4F-418D-AE19-62706E023703}">
                      <ahyp:hlinkClr xmlns:ahyp="http://schemas.microsoft.com/office/drawing/2018/hyperlinkcolor" val="tx"/>
                    </a:ext>
                  </a:extLst>
                </a:hlinkClick>
              </a:rPr>
              <a:t>kleinandpartners.com</a:t>
            </a:r>
            <a:endParaRPr lang="en-US" sz="1800" dirty="0">
              <a:solidFill>
                <a:schemeClr val="tx1">
                  <a:lumMod val="75000"/>
                  <a:lumOff val="25000"/>
                </a:schemeClr>
              </a:solidFill>
              <a:latin typeface="Constantia" panose="02030602050306030303" pitchFamily="18" charset="0"/>
              <a:cs typeface="Calibri Light" panose="020F0302020204030204" pitchFamily="34" charset="0"/>
            </a:endParaRPr>
          </a:p>
        </p:txBody>
      </p:sp>
      <p:sp>
        <p:nvSpPr>
          <p:cNvPr id="4" name="TextBox 3">
            <a:extLst>
              <a:ext uri="{FF2B5EF4-FFF2-40B4-BE49-F238E27FC236}">
                <a16:creationId xmlns:a16="http://schemas.microsoft.com/office/drawing/2014/main" id="{9CDD1C8F-3571-DEFA-A41E-8EF95E3C6972}"/>
              </a:ext>
            </a:extLst>
          </p:cNvPr>
          <p:cNvSpPr txBox="1"/>
          <p:nvPr/>
        </p:nvSpPr>
        <p:spPr>
          <a:xfrm>
            <a:off x="3243362" y="1542871"/>
            <a:ext cx="7330875" cy="1200329"/>
          </a:xfrm>
          <a:prstGeom prst="rect">
            <a:avLst/>
          </a:prstGeom>
          <a:noFill/>
        </p:spPr>
        <p:txBody>
          <a:bodyPr wrap="square" rtlCol="0">
            <a:spAutoFit/>
          </a:bodyPr>
          <a:lstStyle/>
          <a:p>
            <a:pPr algn="ctr"/>
            <a:r>
              <a:rPr lang="en-US" sz="3600" dirty="0">
                <a:solidFill>
                  <a:srgbClr val="F8A908"/>
                </a:solidFill>
                <a:latin typeface="Constantia" panose="02030602050306030303" pitchFamily="18" charset="0"/>
              </a:rPr>
              <a:t>For more information or to request a presentation to your staff:</a:t>
            </a:r>
          </a:p>
        </p:txBody>
      </p:sp>
      <p:grpSp>
        <p:nvGrpSpPr>
          <p:cNvPr id="5" name="Group 4">
            <a:extLst>
              <a:ext uri="{FF2B5EF4-FFF2-40B4-BE49-F238E27FC236}">
                <a16:creationId xmlns:a16="http://schemas.microsoft.com/office/drawing/2014/main" id="{00F237D4-38E5-832B-574D-3EFB4A266D61}"/>
              </a:ext>
            </a:extLst>
          </p:cNvPr>
          <p:cNvGrpSpPr/>
          <p:nvPr/>
        </p:nvGrpSpPr>
        <p:grpSpPr>
          <a:xfrm>
            <a:off x="5541698" y="5410200"/>
            <a:ext cx="3316890" cy="759079"/>
            <a:chOff x="340710" y="321642"/>
            <a:chExt cx="3316890" cy="759079"/>
          </a:xfrm>
        </p:grpSpPr>
        <p:pic>
          <p:nvPicPr>
            <p:cNvPr id="6" name="Picture 5" descr="A black and white logo&#10;&#10;Description automatically generated">
              <a:extLst>
                <a:ext uri="{FF2B5EF4-FFF2-40B4-BE49-F238E27FC236}">
                  <a16:creationId xmlns:a16="http://schemas.microsoft.com/office/drawing/2014/main" id="{8A261D8F-9877-A008-CBC8-3376EE4CA5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279" r="-1996"/>
            <a:stretch/>
          </p:blipFill>
          <p:spPr>
            <a:xfrm>
              <a:off x="2834640" y="321642"/>
              <a:ext cx="822960" cy="759079"/>
            </a:xfrm>
            <a:prstGeom prst="rect">
              <a:avLst/>
            </a:prstGeom>
          </p:spPr>
        </p:pic>
        <p:pic>
          <p:nvPicPr>
            <p:cNvPr id="7" name="Picture 6" descr="A black and white logo&#10;&#10;Description automatically generated">
              <a:extLst>
                <a:ext uri="{FF2B5EF4-FFF2-40B4-BE49-F238E27FC236}">
                  <a16:creationId xmlns:a16="http://schemas.microsoft.com/office/drawing/2014/main" id="{0983FDEF-7D5D-F208-1191-78096C74976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r="27444"/>
            <a:stretch/>
          </p:blipFill>
          <p:spPr>
            <a:xfrm>
              <a:off x="340710" y="321642"/>
              <a:ext cx="2377440" cy="759079"/>
            </a:xfrm>
            <a:prstGeom prst="rect">
              <a:avLst/>
            </a:prstGeom>
          </p:spPr>
        </p:pic>
      </p:grpSp>
    </p:spTree>
    <p:extLst>
      <p:ext uri="{BB962C8B-B14F-4D97-AF65-F5344CB8AC3E}">
        <p14:creationId xmlns:p14="http://schemas.microsoft.com/office/powerpoint/2010/main" val="165962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9A41-D8EF-40DD-9F16-4A4BF03DEF58}"/>
              </a:ext>
            </a:extLst>
          </p:cNvPr>
          <p:cNvSpPr>
            <a:spLocks noGrp="1"/>
          </p:cNvSpPr>
          <p:nvPr>
            <p:ph type="title"/>
          </p:nvPr>
        </p:nvSpPr>
        <p:spPr>
          <a:xfrm>
            <a:off x="1061015" y="4704715"/>
            <a:ext cx="11744960" cy="1543685"/>
          </a:xfrm>
        </p:spPr>
        <p:txBody>
          <a:bodyPr>
            <a:normAutofit/>
          </a:bodyPr>
          <a:lstStyle/>
          <a:p>
            <a:r>
              <a:rPr lang="en-US" dirty="0">
                <a:latin typeface="Constantia" panose="02030602050306030303" pitchFamily="18" charset="0"/>
              </a:rPr>
              <a:t>Detailed findings</a:t>
            </a:r>
          </a:p>
        </p:txBody>
      </p:sp>
      <p:sp>
        <p:nvSpPr>
          <p:cNvPr id="7" name="Text Placeholder 6">
            <a:extLst>
              <a:ext uri="{FF2B5EF4-FFF2-40B4-BE49-F238E27FC236}">
                <a16:creationId xmlns:a16="http://schemas.microsoft.com/office/drawing/2014/main" id="{2649F8B8-000A-C334-4376-0AA58989EBA5}"/>
              </a:ext>
            </a:extLst>
          </p:cNvPr>
          <p:cNvSpPr>
            <a:spLocks noGrp="1"/>
          </p:cNvSpPr>
          <p:nvPr>
            <p:ph type="body" idx="1"/>
          </p:nvPr>
        </p:nvSpPr>
        <p:spPr/>
        <p:txBody>
          <a:bodyPr/>
          <a:lstStyle/>
          <a:p>
            <a:r>
              <a:rPr lang="en-US" dirty="0">
                <a:solidFill>
                  <a:srgbClr val="FAAB1C"/>
                </a:solidFill>
              </a:rPr>
              <a:t>What did we learn?</a:t>
            </a:r>
          </a:p>
        </p:txBody>
      </p:sp>
      <p:sp>
        <p:nvSpPr>
          <p:cNvPr id="3" name="Slide Number Placeholder 2">
            <a:extLst>
              <a:ext uri="{FF2B5EF4-FFF2-40B4-BE49-F238E27FC236}">
                <a16:creationId xmlns:a16="http://schemas.microsoft.com/office/drawing/2014/main" id="{34D4B24E-501A-465E-A40F-2943F7F72CE7}"/>
              </a:ext>
            </a:extLst>
          </p:cNvPr>
          <p:cNvSpPr>
            <a:spLocks noGrp="1"/>
          </p:cNvSpPr>
          <p:nvPr>
            <p:ph type="sldNum" sz="quarter" idx="12"/>
          </p:nvPr>
        </p:nvSpPr>
        <p:spPr>
          <a:xfrm>
            <a:off x="12577148" y="7405254"/>
            <a:ext cx="1193797" cy="304800"/>
          </a:xfrm>
        </p:spPr>
        <p:txBody>
          <a:bodyPr/>
          <a:lstStyle/>
          <a:p>
            <a:r>
              <a:rPr lang="en-US" dirty="0"/>
              <a:t>Page </a:t>
            </a:r>
            <a:fld id="{BA7A251D-85F2-4855-B559-A3CA3B7FBA69}" type="slidenum">
              <a:rPr lang="en-US" smtClean="0"/>
              <a:pPr/>
              <a:t>5</a:t>
            </a:fld>
            <a:endParaRPr lang="en-US" dirty="0"/>
          </a:p>
        </p:txBody>
      </p:sp>
    </p:spTree>
    <p:extLst>
      <p:ext uri="{BB962C8B-B14F-4D97-AF65-F5344CB8AC3E}">
        <p14:creationId xmlns:p14="http://schemas.microsoft.com/office/powerpoint/2010/main" val="257391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BA72D-DB5F-F4CF-D479-876A35513293}"/>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6</a:t>
            </a:fld>
            <a:endParaRPr lang="en-US" dirty="0">
              <a:solidFill>
                <a:srgbClr val="FAAB1C"/>
              </a:solidFill>
            </a:endParaRPr>
          </a:p>
        </p:txBody>
      </p:sp>
      <p:sp>
        <p:nvSpPr>
          <p:cNvPr id="6" name="Title 1">
            <a:extLst>
              <a:ext uri="{FF2B5EF4-FFF2-40B4-BE49-F238E27FC236}">
                <a16:creationId xmlns:a16="http://schemas.microsoft.com/office/drawing/2014/main" id="{485567F9-A955-3122-524F-9469A4FBE09E}"/>
              </a:ext>
            </a:extLst>
          </p:cNvPr>
          <p:cNvSpPr>
            <a:spLocks noGrp="1"/>
          </p:cNvSpPr>
          <p:nvPr>
            <p:ph type="title"/>
          </p:nvPr>
        </p:nvSpPr>
        <p:spPr>
          <a:xfrm>
            <a:off x="1061015" y="4704715"/>
            <a:ext cx="11744960" cy="1543685"/>
          </a:xfrm>
        </p:spPr>
        <p:txBody>
          <a:bodyPr>
            <a:normAutofit/>
          </a:bodyPr>
          <a:lstStyle/>
          <a:p>
            <a:r>
              <a:rPr lang="en-US" sz="3200" dirty="0">
                <a:solidFill>
                  <a:srgbClr val="FFFFCC"/>
                </a:solidFill>
              </a:rPr>
              <a:t>Advertising medium reactions</a:t>
            </a:r>
          </a:p>
        </p:txBody>
      </p:sp>
      <p:pic>
        <p:nvPicPr>
          <p:cNvPr id="3" name="Picture 2" descr="Young man using smartphone on city street at night">
            <a:extLst>
              <a:ext uri="{FF2B5EF4-FFF2-40B4-BE49-F238E27FC236}">
                <a16:creationId xmlns:a16="http://schemas.microsoft.com/office/drawing/2014/main" id="{42946EBE-863B-CF41-E437-270567401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15" y="2514600"/>
            <a:ext cx="3429838" cy="2286000"/>
          </a:xfrm>
          <a:prstGeom prst="ellipse">
            <a:avLst/>
          </a:prstGeom>
          <a:ln>
            <a:noFill/>
          </a:ln>
          <a:effectLst>
            <a:softEdge rad="112500"/>
          </a:effectLst>
        </p:spPr>
      </p:pic>
    </p:spTree>
    <p:extLst>
      <p:ext uri="{BB962C8B-B14F-4D97-AF65-F5344CB8AC3E}">
        <p14:creationId xmlns:p14="http://schemas.microsoft.com/office/powerpoint/2010/main" val="256284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7B339-CA1D-75D0-BC9C-287B6F351101}"/>
              </a:ext>
            </a:extLst>
          </p:cNvPr>
          <p:cNvSpPr>
            <a:spLocks noGrp="1"/>
          </p:cNvSpPr>
          <p:nvPr>
            <p:ph type="sldNum" sz="quarter" idx="12"/>
          </p:nvPr>
        </p:nvSpPr>
        <p:spPr/>
        <p:txBody>
          <a:bodyPr/>
          <a:lstStyle/>
          <a:p>
            <a:pPr defTabSz="741322"/>
            <a:r>
              <a:rPr lang="en-US" dirty="0"/>
              <a:t>Page </a:t>
            </a:r>
            <a:fld id="{BA7A251D-85F2-4855-B559-A3CA3B7FBA69}" type="slidenum">
              <a:rPr lang="en-US" smtClean="0"/>
              <a:pPr defTabSz="741322"/>
              <a:t>7</a:t>
            </a:fld>
            <a:endParaRPr lang="en-US" dirty="0"/>
          </a:p>
        </p:txBody>
      </p:sp>
      <p:sp>
        <p:nvSpPr>
          <p:cNvPr id="3" name="Title 2">
            <a:extLst>
              <a:ext uri="{FF2B5EF4-FFF2-40B4-BE49-F238E27FC236}">
                <a16:creationId xmlns:a16="http://schemas.microsoft.com/office/drawing/2014/main" id="{C069646C-B16C-5B55-A8A1-F79597990E29}"/>
              </a:ext>
            </a:extLst>
          </p:cNvPr>
          <p:cNvSpPr>
            <a:spLocks noGrp="1"/>
          </p:cNvSpPr>
          <p:nvPr>
            <p:ph type="title"/>
          </p:nvPr>
        </p:nvSpPr>
        <p:spPr/>
        <p:txBody>
          <a:bodyPr>
            <a:normAutofit/>
          </a:bodyPr>
          <a:lstStyle/>
          <a:p>
            <a:r>
              <a:rPr lang="en-US" dirty="0">
                <a:solidFill>
                  <a:srgbClr val="478CB2"/>
                </a:solidFill>
                <a:latin typeface="Constantia" panose="02030602050306030303" pitchFamily="18" charset="0"/>
              </a:rPr>
              <a:t>As confirmed by world-wid</a:t>
            </a:r>
            <a:r>
              <a:rPr lang="en-US" dirty="0"/>
              <a:t>e advertising research, TV remains ‘the’ brand building medium</a:t>
            </a:r>
            <a:endParaRPr lang="en-US" dirty="0">
              <a:solidFill>
                <a:srgbClr val="478CB2"/>
              </a:solidFill>
              <a:latin typeface="Constantia" panose="02030602050306030303" pitchFamily="18" charset="0"/>
            </a:endParaRPr>
          </a:p>
        </p:txBody>
      </p:sp>
      <p:graphicFrame>
        <p:nvGraphicFramePr>
          <p:cNvPr id="8" name="Chart 7">
            <a:extLst>
              <a:ext uri="{FF2B5EF4-FFF2-40B4-BE49-F238E27FC236}">
                <a16:creationId xmlns:a16="http://schemas.microsoft.com/office/drawing/2014/main" id="{29C7D514-4B77-23A7-515D-FC19F36A3B10}"/>
              </a:ext>
            </a:extLst>
          </p:cNvPr>
          <p:cNvGraphicFramePr/>
          <p:nvPr>
            <p:extLst>
              <p:ext uri="{D42A27DB-BD31-4B8C-83A1-F6EECF244321}">
                <p14:modId xmlns:p14="http://schemas.microsoft.com/office/powerpoint/2010/main" val="999185578"/>
              </p:ext>
            </p:extLst>
          </p:nvPr>
        </p:nvGraphicFramePr>
        <p:xfrm>
          <a:off x="812800" y="1310836"/>
          <a:ext cx="7848600" cy="528037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E1EB626-1632-C1B8-A1CC-D4430CBE91D3}"/>
              </a:ext>
            </a:extLst>
          </p:cNvPr>
          <p:cNvSpPr txBox="1"/>
          <p:nvPr/>
        </p:nvSpPr>
        <p:spPr>
          <a:xfrm>
            <a:off x="1642906" y="1069693"/>
            <a:ext cx="5334000" cy="400110"/>
          </a:xfrm>
          <a:prstGeom prst="rect">
            <a:avLst/>
          </a:prstGeom>
          <a:noFill/>
        </p:spPr>
        <p:txBody>
          <a:bodyPr wrap="square" rtlCol="0">
            <a:spAutoFit/>
          </a:bodyPr>
          <a:lstStyle/>
          <a:p>
            <a:pPr algn="ctr"/>
            <a:r>
              <a:rPr lang="en-US" b="1"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Healthcare Advertising Media That Is…</a:t>
            </a:r>
          </a:p>
        </p:txBody>
      </p:sp>
      <p:sp>
        <p:nvSpPr>
          <p:cNvPr id="11" name="TextBox 10">
            <a:extLst>
              <a:ext uri="{FF2B5EF4-FFF2-40B4-BE49-F238E27FC236}">
                <a16:creationId xmlns:a16="http://schemas.microsoft.com/office/drawing/2014/main" id="{25DAAB16-D302-6A95-7F79-7F15877ECBE3}"/>
              </a:ext>
            </a:extLst>
          </p:cNvPr>
          <p:cNvSpPr txBox="1"/>
          <p:nvPr/>
        </p:nvSpPr>
        <p:spPr>
          <a:xfrm>
            <a:off x="5384800" y="6882592"/>
            <a:ext cx="6269094" cy="769441"/>
          </a:xfrm>
          <a:prstGeom prst="rect">
            <a:avLst/>
          </a:prstGeom>
          <a:noFill/>
        </p:spPr>
        <p:txBody>
          <a:bodyPr wrap="square">
            <a:spAutoFit/>
          </a:bodyPr>
          <a:lstStyle/>
          <a:p>
            <a:pPr marL="284163" marR="0" indent="-284163">
              <a:spcBef>
                <a:spcPts val="0"/>
              </a:spcBef>
              <a:spcAft>
                <a:spcPts val="0"/>
              </a:spcAft>
            </a:pP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Q1	When you think about different types of places where you can see, hear or read healthcare advertising, which types of ads are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most memorable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to you? (n=1,005)</a:t>
            </a:r>
          </a:p>
          <a:p>
            <a:pPr marL="284163" indent="-284163"/>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Q2	Are there any places where you can see, hear or read healthcare advertising that you </a:t>
            </a:r>
            <a:r>
              <a:rPr lang="en-US" sz="1100" u="sng"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feel are overdone</a:t>
            </a:r>
            <a:r>
              <a:rPr lang="en-US" sz="1100" dirty="0">
                <a:solidFill>
                  <a:schemeClr val="tx1">
                    <a:lumMod val="50000"/>
                    <a:lumOff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and tend to cancel each other out in your mind? (n=1,005)</a:t>
            </a:r>
          </a:p>
        </p:txBody>
      </p:sp>
      <p:sp>
        <p:nvSpPr>
          <p:cNvPr id="5" name="TextBox 4">
            <a:extLst>
              <a:ext uri="{FF2B5EF4-FFF2-40B4-BE49-F238E27FC236}">
                <a16:creationId xmlns:a16="http://schemas.microsoft.com/office/drawing/2014/main" id="{0F07BE9C-6801-9E33-F379-B072B12A5065}"/>
              </a:ext>
            </a:extLst>
          </p:cNvPr>
          <p:cNvSpPr txBox="1"/>
          <p:nvPr/>
        </p:nvSpPr>
        <p:spPr>
          <a:xfrm>
            <a:off x="8051800" y="2359261"/>
            <a:ext cx="5257800" cy="2031325"/>
          </a:xfrm>
          <a:prstGeom prst="rect">
            <a:avLst/>
          </a:prstGeom>
          <a:solidFill>
            <a:schemeClr val="bg2"/>
          </a:solidFill>
          <a:ln>
            <a:noFill/>
          </a:ln>
        </p:spPr>
        <p:txBody>
          <a:bodyPr wrap="square" rtlCol="0">
            <a:spAutoFit/>
          </a:bodyPr>
          <a:lstStyle/>
          <a:p>
            <a:r>
              <a:rPr lang="en-US" sz="1400" b="1"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Memorable</a:t>
            </a:r>
            <a:r>
              <a:rPr lang="en-US" sz="1400" dirty="0">
                <a:solidFill>
                  <a:srgbClr val="478CB2"/>
                </a:solidFill>
                <a:latin typeface="Calibri Light" panose="020F0302020204030204" pitchFamily="34" charset="0"/>
                <a:ea typeface="Calibri Light" panose="020F0302020204030204" pitchFamily="34" charset="0"/>
                <a:cs typeface="Calibri Light" panose="020F0302020204030204" pitchFamily="34" charset="0"/>
              </a:rPr>
              <a:t>:</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TV = Men and Gen X and Boomers, Chronic and/or serious condition</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Online ads: Men, Declines with age</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Social media: Declines with age, Healthy</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Direct mail: Boomers and Silent</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Radio: Men</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Streaming audio/Music: Men, Gen Z and Millennials</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Magazines: Boomers</a:t>
            </a: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Newspapers/Newsletters: Silent</a:t>
            </a:r>
          </a:p>
        </p:txBody>
      </p:sp>
      <p:sp>
        <p:nvSpPr>
          <p:cNvPr id="4" name="TextBox 3">
            <a:extLst>
              <a:ext uri="{FF2B5EF4-FFF2-40B4-BE49-F238E27FC236}">
                <a16:creationId xmlns:a16="http://schemas.microsoft.com/office/drawing/2014/main" id="{93D9C88E-E04A-B795-E38D-1154D984BBCF}"/>
              </a:ext>
            </a:extLst>
          </p:cNvPr>
          <p:cNvSpPr txBox="1"/>
          <p:nvPr/>
        </p:nvSpPr>
        <p:spPr>
          <a:xfrm>
            <a:off x="8535123" y="4608493"/>
            <a:ext cx="4291153" cy="954107"/>
          </a:xfrm>
          <a:prstGeom prst="rect">
            <a:avLst/>
          </a:prstGeom>
          <a:solidFill>
            <a:schemeClr val="bg2"/>
          </a:solidFill>
          <a:ln>
            <a:noFill/>
          </a:ln>
        </p:spPr>
        <p:txBody>
          <a:bodyPr wrap="square" rtlCol="0">
            <a:spAutoFit/>
          </a:bodyPr>
          <a:lstStyle/>
          <a:p>
            <a:r>
              <a:rPr lang="en-US" sz="1400" b="1" dirty="0">
                <a:solidFill>
                  <a:srgbClr val="FAAB1C"/>
                </a:solidFill>
                <a:latin typeface="Calibri Light" panose="020F0302020204030204" pitchFamily="34" charset="0"/>
                <a:ea typeface="Calibri Light" panose="020F0302020204030204" pitchFamily="34" charset="0"/>
                <a:cs typeface="Calibri Light" panose="020F0302020204030204" pitchFamily="34" charset="0"/>
              </a:rPr>
              <a:t>Overdone:</a:t>
            </a:r>
            <a:endParaRPr lang="en-US" sz="1400" dirty="0">
              <a:solidFill>
                <a:srgbClr val="FAAB1C"/>
              </a:solidFill>
              <a:latin typeface="Calibri Light" panose="020F0302020204030204" pitchFamily="34" charset="0"/>
              <a:ea typeface="Calibri Light" panose="020F0302020204030204" pitchFamily="34" charset="0"/>
              <a:cs typeface="Calibri Light" panose="020F0302020204030204" pitchFamily="34" charset="0"/>
            </a:endParaRPr>
          </a:p>
          <a:p>
            <a:pPr marL="115888" indent="-115888">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Gen Z are more ‘over it’ with all health care advertising mediums as are African Americans – </a:t>
            </a:r>
            <a:r>
              <a:rPr lang="en-US" sz="1400" b="1" dirty="0">
                <a:solidFill>
                  <a:srgbClr val="FAAB1C"/>
                </a:solidFill>
                <a:latin typeface="Calibri Light" panose="020F0302020204030204" pitchFamily="34" charset="0"/>
                <a:ea typeface="Calibri Light" panose="020F0302020204030204" pitchFamily="34" charset="0"/>
                <a:cs typeface="Calibri Light" panose="020F0302020204030204" pitchFamily="34" charset="0"/>
              </a:rPr>
              <a:t>your advertising is missing the mark with two key audiences.</a:t>
            </a:r>
          </a:p>
        </p:txBody>
      </p:sp>
    </p:spTree>
    <p:extLst>
      <p:ext uri="{BB962C8B-B14F-4D97-AF65-F5344CB8AC3E}">
        <p14:creationId xmlns:p14="http://schemas.microsoft.com/office/powerpoint/2010/main" val="139405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9702-D6FA-2757-FFDB-83A0007D26AE}"/>
              </a:ext>
            </a:extLst>
          </p:cNvPr>
          <p:cNvSpPr>
            <a:spLocks noGrp="1"/>
          </p:cNvSpPr>
          <p:nvPr>
            <p:ph type="title"/>
          </p:nvPr>
        </p:nvSpPr>
        <p:spPr/>
        <p:txBody>
          <a:bodyPr>
            <a:normAutofit/>
          </a:bodyPr>
          <a:lstStyle/>
          <a:p>
            <a:r>
              <a:rPr lang="en-US" sz="3200" dirty="0">
                <a:solidFill>
                  <a:srgbClr val="FFFFCC"/>
                </a:solidFill>
              </a:rPr>
              <a:t>Primary care provider experiences</a:t>
            </a:r>
          </a:p>
        </p:txBody>
      </p:sp>
      <p:sp>
        <p:nvSpPr>
          <p:cNvPr id="4" name="Slide Number Placeholder 3">
            <a:extLst>
              <a:ext uri="{FF2B5EF4-FFF2-40B4-BE49-F238E27FC236}">
                <a16:creationId xmlns:a16="http://schemas.microsoft.com/office/drawing/2014/main" id="{D52E6BE0-CEFA-A2EC-7F73-D26B98D64899}"/>
              </a:ext>
            </a:extLst>
          </p:cNvPr>
          <p:cNvSpPr>
            <a:spLocks noGrp="1"/>
          </p:cNvSpPr>
          <p:nvPr>
            <p:ph type="sldNum" sz="quarter" idx="12"/>
          </p:nvPr>
        </p:nvSpPr>
        <p:spPr/>
        <p:txBody>
          <a:bodyPr/>
          <a:lstStyle/>
          <a:p>
            <a:pPr defTabSz="1018524"/>
            <a:r>
              <a:rPr lang="en-US" dirty="0">
                <a:solidFill>
                  <a:srgbClr val="FAAB1C"/>
                </a:solidFill>
              </a:rPr>
              <a:t>Page </a:t>
            </a:r>
            <a:fld id="{BA7A251D-85F2-4855-B559-A3CA3B7FBA69}" type="slidenum">
              <a:rPr lang="en-US" smtClean="0">
                <a:solidFill>
                  <a:srgbClr val="FAAB1C"/>
                </a:solidFill>
              </a:rPr>
              <a:pPr defTabSz="1018524"/>
              <a:t>8</a:t>
            </a:fld>
            <a:endParaRPr lang="en-US" dirty="0">
              <a:solidFill>
                <a:srgbClr val="FAAB1C"/>
              </a:solidFill>
            </a:endParaRPr>
          </a:p>
        </p:txBody>
      </p:sp>
      <p:pic>
        <p:nvPicPr>
          <p:cNvPr id="6" name="Picture 5" descr="Doctor friendly shaking hands with a patient">
            <a:extLst>
              <a:ext uri="{FF2B5EF4-FFF2-40B4-BE49-F238E27FC236}">
                <a16:creationId xmlns:a16="http://schemas.microsoft.com/office/drawing/2014/main" id="{AED658DD-5DE5-E821-3C77-B9FC6B61481A}"/>
              </a:ext>
            </a:extLst>
          </p:cNvPr>
          <p:cNvPicPr>
            <a:picLocks noChangeAspect="1"/>
          </p:cNvPicPr>
          <p:nvPr/>
        </p:nvPicPr>
        <p:blipFill>
          <a:blip r:embed="rId2" cstate="print">
            <a:extLst>
              <a:ext uri="{28A0092B-C50C-407E-A947-70E740481C1C}">
                <a14:useLocalDpi xmlns:a14="http://schemas.microsoft.com/office/drawing/2010/main" val="0"/>
              </a:ext>
            </a:extLst>
          </a:blip>
          <a:srcRect t="11" b="11"/>
          <a:stretch/>
        </p:blipFill>
        <p:spPr>
          <a:xfrm>
            <a:off x="965200" y="2404861"/>
            <a:ext cx="3425591" cy="2286000"/>
          </a:xfrm>
          <a:prstGeom prst="ellipse">
            <a:avLst/>
          </a:prstGeom>
          <a:ln>
            <a:noFill/>
          </a:ln>
          <a:effectLst>
            <a:softEdge rad="112500"/>
          </a:effectLst>
        </p:spPr>
      </p:pic>
    </p:spTree>
    <p:extLst>
      <p:ext uri="{BB962C8B-B14F-4D97-AF65-F5344CB8AC3E}">
        <p14:creationId xmlns:p14="http://schemas.microsoft.com/office/powerpoint/2010/main" val="10467856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Custom 1">
      <a:dk1>
        <a:srgbClr val="595A5B"/>
      </a:dk1>
      <a:lt1>
        <a:sysClr val="window" lastClr="FFFFFF"/>
      </a:lt1>
      <a:dk2>
        <a:srgbClr val="595A5B"/>
      </a:dk2>
      <a:lt2>
        <a:srgbClr val="E7E6E6"/>
      </a:lt2>
      <a:accent1>
        <a:srgbClr val="0B3254"/>
      </a:accent1>
      <a:accent2>
        <a:srgbClr val="FEA81F"/>
      </a:accent2>
      <a:accent3>
        <a:srgbClr val="1B92A1"/>
      </a:accent3>
      <a:accent4>
        <a:srgbClr val="7F7F7F"/>
      </a:accent4>
      <a:accent5>
        <a:srgbClr val="595959"/>
      </a:accent5>
      <a:accent6>
        <a:srgbClr val="3F3F3F"/>
      </a:accent6>
      <a:hlink>
        <a:srgbClr val="1B92A1"/>
      </a:hlink>
      <a:folHlink>
        <a:srgbClr val="5BA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nfoDiagram_new">
    <a:dk1>
      <a:sysClr val="windowText" lastClr="000000"/>
    </a:dk1>
    <a:lt1>
      <a:sysClr val="window" lastClr="FFFFFF"/>
    </a:lt1>
    <a:dk2>
      <a:srgbClr val="1A5882"/>
    </a:dk2>
    <a:lt2>
      <a:srgbClr val="E4E8EC"/>
    </a:lt2>
    <a:accent1>
      <a:srgbClr val="00A4DE"/>
    </a:accent1>
    <a:accent2>
      <a:srgbClr val="85096A"/>
    </a:accent2>
    <a:accent3>
      <a:srgbClr val="6D7689"/>
    </a:accent3>
    <a:accent4>
      <a:srgbClr val="159794"/>
    </a:accent4>
    <a:accent5>
      <a:srgbClr val="FFAA19"/>
    </a:accent5>
    <a:accent6>
      <a:srgbClr val="90CF03"/>
    </a:accent6>
    <a:hlink>
      <a:srgbClr val="00A4DE"/>
    </a:hlink>
    <a:folHlink>
      <a:srgbClr val="85096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9269D77662C48B5FDC37C6CC6D72E" ma:contentTypeVersion="10" ma:contentTypeDescription="Create a new document." ma:contentTypeScope="" ma:versionID="babfd9e84310b3f729d2def72f877e2d">
  <xsd:schema xmlns:xsd="http://www.w3.org/2001/XMLSchema" xmlns:xs="http://www.w3.org/2001/XMLSchema" xmlns:p="http://schemas.microsoft.com/office/2006/metadata/properties" xmlns:ns3="326cbea6-fee9-41a6-807c-337e9c87779d" targetNamespace="http://schemas.microsoft.com/office/2006/metadata/properties" ma:root="true" ma:fieldsID="049bc3f3b75ab13078c940765156653f" ns3:_="">
    <xsd:import namespace="326cbea6-fee9-41a6-807c-337e9c87779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cbea6-fee9-41a6-807c-337e9c8777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5A4B2-8A76-46D7-9E3A-47C244794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cbea6-fee9-41a6-807c-337e9c8777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36F551-8809-4553-983B-491194C9E5B9}">
  <ds:schemaRefs>
    <ds:schemaRef ds:uri="http://www.w3.org/XML/1998/namespace"/>
    <ds:schemaRef ds:uri="http://purl.org/dc/term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26cbea6-fee9-41a6-807c-337e9c87779d"/>
  </ds:schemaRefs>
</ds:datastoreItem>
</file>

<file path=customXml/itemProps3.xml><?xml version="1.0" encoding="utf-8"?>
<ds:datastoreItem xmlns:ds="http://schemas.openxmlformats.org/officeDocument/2006/customXml" ds:itemID="{776A6EC9-962B-45FE-BC6C-73B9CB64C2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56621</TotalTime>
  <Words>6474</Words>
  <Application>Microsoft Office PowerPoint</Application>
  <PresentationFormat>Custom</PresentationFormat>
  <Paragraphs>843</Paragraphs>
  <Slides>56</Slides>
  <Notes>8</Notes>
  <HiddenSlides>0</HiddenSlides>
  <MMClips>0</MMClips>
  <ScaleCrop>false</ScaleCrop>
  <HeadingPairs>
    <vt:vector size="6" baseType="variant">
      <vt:variant>
        <vt:lpstr>Fonts Used</vt:lpstr>
      </vt:variant>
      <vt:variant>
        <vt:i4>14</vt:i4>
      </vt:variant>
      <vt:variant>
        <vt:lpstr>Theme</vt:lpstr>
      </vt:variant>
      <vt:variant>
        <vt:i4>12</vt:i4>
      </vt:variant>
      <vt:variant>
        <vt:lpstr>Slide Titles</vt:lpstr>
      </vt:variant>
      <vt:variant>
        <vt:i4>56</vt:i4>
      </vt:variant>
    </vt:vector>
  </HeadingPairs>
  <TitlesOfParts>
    <vt:vector size="82" baseType="lpstr">
      <vt:lpstr>Amazon Ember</vt:lpstr>
      <vt:lpstr>Aptos</vt:lpstr>
      <vt:lpstr>Aptos Display</vt:lpstr>
      <vt:lpstr>Arial</vt:lpstr>
      <vt:lpstr>Calibri</vt:lpstr>
      <vt:lpstr>Calibri Light</vt:lpstr>
      <vt:lpstr>Century Gothic</vt:lpstr>
      <vt:lpstr>Constantia</vt:lpstr>
      <vt:lpstr>Courier New</vt:lpstr>
      <vt:lpstr>Franklin Gothic Book</vt:lpstr>
      <vt:lpstr>Lato Light</vt:lpstr>
      <vt:lpstr>Open Sans</vt:lpstr>
      <vt:lpstr>Symbol</vt:lpstr>
      <vt:lpstr>Wingdings</vt:lpstr>
      <vt:lpstr>1_Office Theme</vt:lpstr>
      <vt:lpstr>4_Custom Design</vt:lpstr>
      <vt:lpstr>5_Custom Design</vt:lpstr>
      <vt:lpstr>Custom Design</vt:lpstr>
      <vt:lpstr>1_Custom Design</vt:lpstr>
      <vt:lpstr>3_Custom Design</vt:lpstr>
      <vt:lpstr>2_Custom Design</vt:lpstr>
      <vt:lpstr>3_Office Theme</vt:lpstr>
      <vt:lpstr>7_Custom Design</vt:lpstr>
      <vt:lpstr>8_Custom Design</vt:lpstr>
      <vt:lpstr>9_Custom Design</vt:lpstr>
      <vt:lpstr>10_Custom Design</vt:lpstr>
      <vt:lpstr>Klein &amp; Partners  2024 National Consumer Insights Study (NCIS)</vt:lpstr>
      <vt:lpstr>introduction</vt:lpstr>
      <vt:lpstr>Introduction</vt:lpstr>
      <vt:lpstr>Methodology</vt:lpstr>
      <vt:lpstr>Demographic profile</vt:lpstr>
      <vt:lpstr>Detailed findings</vt:lpstr>
      <vt:lpstr>Advertising medium reactions</vt:lpstr>
      <vt:lpstr>As confirmed by world-wide advertising research, TV remains ‘the’ brand building medium</vt:lpstr>
      <vt:lpstr>Primary care provider experiences</vt:lpstr>
      <vt:lpstr>Half of adults with a PCP have had them for less than five years</vt:lpstr>
      <vt:lpstr>Patients chose to have a PCP so that provider would ‘get to know them’ and their health needs</vt:lpstr>
      <vt:lpstr>Unchanged from last year, most patients use their PCP for physicals, Rx refills, labs, and wellness care; ‘sick care’ which we think of as the core service of a PCP continues to be way down the list – is the role of a PCP changing?</vt:lpstr>
      <vt:lpstr>Barriers may be suppressing PCP switching for now… but the desire is there for many, especially Millennials</vt:lpstr>
      <vt:lpstr>Urgent care is ‘Plan B’ when “my doctor fails to see me in a timely manner” – Having a strong urgent care strategy (whether in-person or virtually) is key to providing coordinated primary care and keeping people out of the ER</vt:lpstr>
      <vt:lpstr>Most patient’s PCPs are affiliated with their preferred health system and for many that was a deal maker/breaker</vt:lpstr>
      <vt:lpstr>A PCP’s affiliation with their preferred health system is absolutely critical to more chronically ill patients</vt:lpstr>
      <vt:lpstr>For many, they simply can’t afford to have a PCP; mostly likely because they do not have health insurance</vt:lpstr>
      <vt:lpstr>How can we educate patients without a PCP when and when not to go to the ER?  They don’t have that ‘quarterback’ for care…</vt:lpstr>
      <vt:lpstr>Primary care access</vt:lpstr>
      <vt:lpstr>More than six in ten patients have had difficulty accessing primary care and are typically waiting twice as long as they find acceptable</vt:lpstr>
      <vt:lpstr>What’s more, regardless of the primary care ‘setting,’ patients are waiting longer than is acceptable</vt:lpstr>
      <vt:lpstr>Consumers are increasingly open to alternative solutions; we can no longer say ‘sorry, Dr. Smith is not available’ and leave it at that</vt:lpstr>
      <vt:lpstr>Patients across the country have experienced a wide variety of issues across their care journeys</vt:lpstr>
      <vt:lpstr>The Digital health care highway</vt:lpstr>
      <vt:lpstr>The digital health care highway is getting busy, especially with Gen Z and Millennials  are we ready to meet them on their digital journey?</vt:lpstr>
      <vt:lpstr>Look who is already on the digital health care highway…</vt:lpstr>
      <vt:lpstr>hospital reviews &amp; ratings</vt:lpstr>
      <vt:lpstr>Patient satisfaction is no longer just a retention strategy… patients review you online and others listen, and that can drive net-new business or limit it (i.e., a customer acquisition strategy)</vt:lpstr>
      <vt:lpstr>Comfort level with aI</vt:lpstr>
      <vt:lpstr>Most Americans, especially women, are skeptical about the use of AI in health care, and this skepticism only increases with age</vt:lpstr>
      <vt:lpstr>Men and younger adults are much more comfortable with AI across various health care uses; convincing women who are the majority health care decision-maker for the household across the country on the merits of AI will take more effort</vt:lpstr>
      <vt:lpstr>Most Americans do not agree that AI is more accurate than a ‘human’ doctor in diagnosing disease</vt:lpstr>
      <vt:lpstr>health status and healthy behaviors</vt:lpstr>
      <vt:lpstr>A majority of adults across the country are generally healthy, but three in ten are managing a chronic condition.</vt:lpstr>
      <vt:lpstr>American’s self-reported physical and mental health levels are trending down</vt:lpstr>
      <vt:lpstr>We are facing a growing mental health crisis in this country, and you are on the front line (or should be)</vt:lpstr>
      <vt:lpstr>Americans report staying healthy by… how can your brand become ‘relevant’ on this journey?</vt:lpstr>
      <vt:lpstr>Now is the time to dust off your population health playbook and become a ‘real partner’ in people’s health and well-being</vt:lpstr>
      <vt:lpstr>Family is a priority across all demographics; health and wellness as a priority increases with age</vt:lpstr>
      <vt:lpstr>Qualities Americans value most start with trustworthiness and, as you will see later in this presentation, trust in health care providers remains low</vt:lpstr>
      <vt:lpstr>Americans have many things they ‘dread’ about health care…</vt:lpstr>
      <vt:lpstr>Price shopping and billing  the ‘trouble bookend children’</vt:lpstr>
      <vt:lpstr>One in ten Americans are pricing shopping and choosing the least expensive option</vt:lpstr>
      <vt:lpstr>While paying a health care bill online declines with age, satisfaction with online bill paying increases with age</vt:lpstr>
      <vt:lpstr>Patients are increasing growing tired of all the billing hassles health care throws their way</vt:lpstr>
      <vt:lpstr>Covid-brain</vt:lpstr>
      <vt:lpstr>COVID-brain is not subsiding, especially among women, Gen Z, and those with a chronic and/or acute condition</vt:lpstr>
      <vt:lpstr>How does our messaging get through to the COVID-brain?</vt:lpstr>
      <vt:lpstr>National hospital brands</vt:lpstr>
      <vt:lpstr>Based on US News &amp; World Report’s 2023-2024 Honor Roll, two hospitals stick out for a national reputation in clinical excellence  not surprisingly, geography plays a major roll except for Johns Hopkins which has the most consistent image across the country</vt:lpstr>
      <vt:lpstr>Trustworthiness of health care providers</vt:lpstr>
      <vt:lpstr>Trust is not improving for many healthcare-related organizations, especially the disruptors and for-profits; recall that trustworthiness is the quality Americans value most</vt:lpstr>
      <vt:lpstr>Some points to ponder</vt:lpstr>
      <vt:lpstr>Key take-aways</vt:lpstr>
      <vt:lpstr>Key take-aways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strong brand [Quantitative test of brand promise statements]</dc:title>
  <dc:creator>Robert</dc:creator>
  <cp:lastModifiedBy>Toni Klein</cp:lastModifiedBy>
  <cp:revision>344</cp:revision>
  <cp:lastPrinted>2023-07-20T12:32:08Z</cp:lastPrinted>
  <dcterms:created xsi:type="dcterms:W3CDTF">2013-05-03T21:34:07Z</dcterms:created>
  <dcterms:modified xsi:type="dcterms:W3CDTF">2024-04-16T16:41:21Z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0x0101009199269D77662C48B5FDC37C6CC6D72E</vt:lpwstr>
  </property>
</Properties>
</file>